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298" r:id="rId6"/>
    <p:sldId id="297" r:id="rId7"/>
    <p:sldId id="304" r:id="rId8"/>
    <p:sldId id="305" r:id="rId9"/>
    <p:sldId id="306" r:id="rId10"/>
    <p:sldId id="307" r:id="rId11"/>
    <p:sldId id="333" r:id="rId12"/>
    <p:sldId id="311" r:id="rId13"/>
    <p:sldId id="295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455"/>
    <a:srgbClr val="DA1A35"/>
    <a:srgbClr val="ED7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6327" autoAdjust="0"/>
  </p:normalViewPr>
  <p:slideViewPr>
    <p:cSldViewPr snapToGrid="0">
      <p:cViewPr varScale="1">
        <p:scale>
          <a:sx n="129" d="100"/>
          <a:sy n="129" d="100"/>
        </p:scale>
        <p:origin x="306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E0BBA-561B-CF4B-9147-1B2ECB4F9FB1}" type="datetimeFigureOut">
              <a:rPr lang="sv-SE" smtClean="0"/>
              <a:t>2025-10-23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CFFEC-ABAE-024D-AE90-AA08E34DD3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1394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CAAFBE25-CF33-2C49-B3A8-699C5B3A78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A0A1A89-EC7C-4706-805B-346E28D6FD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14274"/>
            <a:ext cx="9144000" cy="1584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5400" b="1" i="0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huvudrubrik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290726E-8860-4F7F-9BCB-C8385E491F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96454"/>
            <a:ext cx="9144000" cy="401638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cap="all" spc="100" baseline="0">
                <a:solidFill>
                  <a:schemeClr val="accent4"/>
                </a:solidFill>
                <a:latin typeface="Roboto Condensed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</a:t>
            </a:r>
          </a:p>
        </p:txBody>
      </p:sp>
      <p:sp>
        <p:nvSpPr>
          <p:cNvPr id="17" name="Platshållare för datum 16">
            <a:extLst>
              <a:ext uri="{FF2B5EF4-FFF2-40B4-BE49-F238E27FC236}">
                <a16:creationId xmlns:a16="http://schemas.microsoft.com/office/drawing/2014/main" id="{B442FDBD-EEEC-465D-A207-2C69051C839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1BE471-CD76-49E8-9AA4-6C06427982C8}" type="datetime1">
              <a:rPr lang="sv-SE" smtClean="0"/>
              <a:t>2025-10-23</a:t>
            </a:fld>
            <a:endParaRPr lang="en-US" dirty="0"/>
          </a:p>
        </p:txBody>
      </p:sp>
      <p:sp>
        <p:nvSpPr>
          <p:cNvPr id="18" name="Platshållare för sidfot 17">
            <a:extLst>
              <a:ext uri="{FF2B5EF4-FFF2-40B4-BE49-F238E27FC236}">
                <a16:creationId xmlns:a16="http://schemas.microsoft.com/office/drawing/2014/main" id="{C913AA0C-E3F7-4FB9-BF20-8B36301EB08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Platshållare för bildnummer 18">
            <a:extLst>
              <a:ext uri="{FF2B5EF4-FFF2-40B4-BE49-F238E27FC236}">
                <a16:creationId xmlns:a16="http://schemas.microsoft.com/office/drawing/2014/main" id="{12399F2F-44DC-45AE-A19D-E9DE03FAAA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52AE47-1D9B-4237-9D4E-EAAFC1FA5F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DDCB9257-6B6B-4C48-A10B-EB01B677C4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3" y="269823"/>
            <a:ext cx="1889787" cy="549584"/>
          </a:xfrm>
          <a:prstGeom prst="rect">
            <a:avLst/>
          </a:prstGeom>
        </p:spPr>
      </p:pic>
      <p:sp>
        <p:nvSpPr>
          <p:cNvPr id="5" name="Grafik hörnet">
            <a:extLst>
              <a:ext uri="{FF2B5EF4-FFF2-40B4-BE49-F238E27FC236}">
                <a16:creationId xmlns:a16="http://schemas.microsoft.com/office/drawing/2014/main" id="{04EF3B63-4887-4C72-BF15-94D78A87BA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0800000">
            <a:off x="10754373" y="5426640"/>
            <a:ext cx="1446336" cy="1431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9940"/>
              <a:gd name="connsiteX1" fmla="*/ 10000 w 10000"/>
              <a:gd name="connsiteY1" fmla="*/ 0 h 9940"/>
              <a:gd name="connsiteX2" fmla="*/ 101 w 10000"/>
              <a:gd name="connsiteY2" fmla="*/ 9940 h 9940"/>
              <a:gd name="connsiteX3" fmla="*/ 0 w 10000"/>
              <a:gd name="connsiteY3" fmla="*/ 0 h 994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1 w 10000"/>
              <a:gd name="connsiteY2" fmla="*/ 10000 h 10000"/>
              <a:gd name="connsiteX3" fmla="*/ 0 w 10000"/>
              <a:gd name="connsiteY3" fmla="*/ 0 h 10000"/>
              <a:gd name="connsiteX0" fmla="*/ 44 w 10044"/>
              <a:gd name="connsiteY0" fmla="*/ 0 h 10000"/>
              <a:gd name="connsiteX1" fmla="*/ 10044 w 10044"/>
              <a:gd name="connsiteY1" fmla="*/ 0 h 10000"/>
              <a:gd name="connsiteX2" fmla="*/ 145 w 10044"/>
              <a:gd name="connsiteY2" fmla="*/ 10000 h 10000"/>
              <a:gd name="connsiteX3" fmla="*/ 44 w 10044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4" h="10000">
                <a:moveTo>
                  <a:pt x="44" y="0"/>
                </a:moveTo>
                <a:lnTo>
                  <a:pt x="10044" y="0"/>
                </a:lnTo>
                <a:cubicBezTo>
                  <a:pt x="6744" y="3333"/>
                  <a:pt x="58" y="9952"/>
                  <a:pt x="145" y="10000"/>
                </a:cubicBezTo>
                <a:cubicBezTo>
                  <a:pt x="-131" y="9892"/>
                  <a:pt x="78" y="3333"/>
                  <a:pt x="4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200"/>
            </a:lvl1pPr>
            <a:lvl2pPr marL="357187" indent="0">
              <a:buNone/>
              <a:defRPr sz="200"/>
            </a:lvl2pPr>
            <a:lvl3pPr marL="668337" indent="0">
              <a:buNone/>
              <a:defRPr sz="200"/>
            </a:lvl3pPr>
            <a:lvl4pPr marL="954087" indent="0">
              <a:buNone/>
              <a:defRPr sz="200"/>
            </a:lvl4pPr>
            <a:lvl5pPr marL="1200150" indent="0">
              <a:buNone/>
              <a:defRPr sz="200"/>
            </a:lvl5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5535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186EAB1C-57F2-FB46-87DE-2303FA8184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CF16373-D1A1-4DA4-BD32-7B4C71B0A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1396" y="1273983"/>
            <a:ext cx="7160124" cy="102751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 b="1" i="0" cap="none" baseline="0">
                <a:solidFill>
                  <a:schemeClr val="accent6"/>
                </a:solidFill>
                <a:latin typeface="Roboto Condensed" panose="02000000000000000000" pitchFamily="2" charset="0"/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16" name="Platshållare för innehåll 14">
            <a:extLst>
              <a:ext uri="{FF2B5EF4-FFF2-40B4-BE49-F238E27FC236}">
                <a16:creationId xmlns:a16="http://schemas.microsoft.com/office/drawing/2014/main" id="{15AA51CA-9BE6-481E-821B-330D05C6C5F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90625" y="2413518"/>
            <a:ext cx="8775564" cy="36036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Punktlista/Text (om endast text, ta bort punkten)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35E2246-3E20-4D7E-A154-4660E704FB9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195C6CD-4BBE-4CD4-A0E4-A5BFE8640B12}" type="datetime1">
              <a:rPr lang="sv-SE" smtClean="0"/>
              <a:t>2025-10-23</a:t>
            </a:fld>
            <a:endParaRPr lang="en-US" dirty="0"/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42748A7B-6B1D-407F-8C11-9FF888FCF24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46761E2C-685C-4915-9AAF-301D0A6410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052AE47-1D9B-4237-9D4E-EAAFC1FA5F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35F0D6C-7123-394D-B2A8-69A7CF6B28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3" y="269823"/>
            <a:ext cx="1889787" cy="549584"/>
          </a:xfrm>
          <a:prstGeom prst="rect">
            <a:avLst/>
          </a:prstGeom>
        </p:spPr>
      </p:pic>
      <p:sp>
        <p:nvSpPr>
          <p:cNvPr id="11" name="Grafik hörnet">
            <a:extLst>
              <a:ext uri="{FF2B5EF4-FFF2-40B4-BE49-F238E27FC236}">
                <a16:creationId xmlns:a16="http://schemas.microsoft.com/office/drawing/2014/main" id="{5B0E891B-2870-4362-BFB6-8F21A6F06F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52000" y="5418000"/>
            <a:ext cx="1440000" cy="14400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  <a:lvl2pPr marL="357187" indent="0">
              <a:buNone/>
              <a:defRPr sz="100"/>
            </a:lvl2pPr>
            <a:lvl3pPr marL="668337" indent="0">
              <a:buNone/>
              <a:defRPr sz="100"/>
            </a:lvl3pPr>
            <a:lvl4pPr marL="954087" indent="0">
              <a:buNone/>
              <a:defRPr sz="100"/>
            </a:lvl4pPr>
            <a:lvl5pPr marL="1200150" indent="0">
              <a:buNone/>
              <a:defRPr sz="100"/>
            </a:lvl5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892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186EAB1C-57F2-FB46-87DE-2303FA8184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F81524A7-FA0A-477B-B134-6575AA8BF44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90307" y="2417207"/>
            <a:ext cx="4672013" cy="36004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Punktlista/Text (om endast text, ta bort punkten)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8" name="Platshållare för innehåll 3">
            <a:extLst>
              <a:ext uri="{FF2B5EF4-FFF2-40B4-BE49-F238E27FC236}">
                <a16:creationId xmlns:a16="http://schemas.microsoft.com/office/drawing/2014/main" id="{53E11C54-CB27-4306-B70A-5F1C19D091BB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329362" y="2417207"/>
            <a:ext cx="4672013" cy="36004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Punktlista/Text (om endast text, ta bort punkten)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9" name="Rubrik 1">
            <a:extLst>
              <a:ext uri="{FF2B5EF4-FFF2-40B4-BE49-F238E27FC236}">
                <a16:creationId xmlns:a16="http://schemas.microsoft.com/office/drawing/2014/main" id="{14C263A2-8D30-461D-8751-A3E3F7234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1396" y="1273983"/>
            <a:ext cx="7160124" cy="102751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 b="1" i="0" cap="none" baseline="0">
                <a:solidFill>
                  <a:schemeClr val="accent6"/>
                </a:solidFill>
                <a:latin typeface="Roboto Condensed" panose="02000000000000000000" pitchFamily="2" charset="0"/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69F67C2-3A8D-4DBD-9CD1-959F1897B18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3C833F2-9777-4EDA-AEEE-BE41F01D7BD8}" type="datetime1">
              <a:rPr lang="sv-SE" smtClean="0"/>
              <a:t>2025-10-23</a:t>
            </a:fld>
            <a:endParaRPr lang="en-US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22C6E1B-72CB-469B-A439-F95976147C9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9FEEB049-66FF-4C96-8155-C7029AE02F5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52AE47-1D9B-4237-9D4E-EAAFC1FA5F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35F0D6C-7123-394D-B2A8-69A7CF6B28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3" y="269823"/>
            <a:ext cx="1889787" cy="549584"/>
          </a:xfrm>
          <a:prstGeom prst="rect">
            <a:avLst/>
          </a:prstGeom>
        </p:spPr>
      </p:pic>
      <p:sp>
        <p:nvSpPr>
          <p:cNvPr id="12" name="Grafik hörnet">
            <a:extLst>
              <a:ext uri="{FF2B5EF4-FFF2-40B4-BE49-F238E27FC236}">
                <a16:creationId xmlns:a16="http://schemas.microsoft.com/office/drawing/2014/main" id="{7652E2D0-4DB9-4A63-8F91-E0370C00CE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52000" y="5418000"/>
            <a:ext cx="1440000" cy="14400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  <a:lvl2pPr marL="357187" indent="0">
              <a:buNone/>
              <a:defRPr sz="100"/>
            </a:lvl2pPr>
            <a:lvl3pPr marL="668337" indent="0">
              <a:buNone/>
              <a:defRPr sz="100"/>
            </a:lvl3pPr>
            <a:lvl4pPr marL="954087" indent="0">
              <a:buNone/>
              <a:defRPr sz="100"/>
            </a:lvl4pPr>
            <a:lvl5pPr marL="1200150" indent="0">
              <a:buNone/>
              <a:defRPr sz="100"/>
            </a:lvl5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8188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186EAB1C-57F2-FB46-87DE-2303FA8184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F81524A7-FA0A-477B-B134-6575AA8BF44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90307" y="3201050"/>
            <a:ext cx="4672013" cy="29221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Punktlista/Text (om endast text, ta bort punkten)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8" name="Platshållare för innehåll 3">
            <a:extLst>
              <a:ext uri="{FF2B5EF4-FFF2-40B4-BE49-F238E27FC236}">
                <a16:creationId xmlns:a16="http://schemas.microsoft.com/office/drawing/2014/main" id="{53E11C54-CB27-4306-B70A-5F1C19D091BB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329362" y="3201050"/>
            <a:ext cx="4672013" cy="2922158"/>
          </a:xfrm>
        </p:spPr>
        <p:txBody>
          <a:bodyPr/>
          <a:lstStyle/>
          <a:p>
            <a:pPr lvl="0"/>
            <a:r>
              <a:rPr lang="sv-SE" dirty="0"/>
              <a:t>Punktlista/Text (om endast text, ta bort punkten)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02FBBD07-B727-405B-BD19-D828D6F7A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0307" y="2360748"/>
            <a:ext cx="46712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9F796D27-C71F-4919-B825-F2E559EDB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9362" y="2360748"/>
            <a:ext cx="46712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C516CF6E-EE84-439D-82CA-C8FD50896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1396" y="1273983"/>
            <a:ext cx="7160124" cy="102751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200" b="1" i="0" cap="none" baseline="0">
                <a:solidFill>
                  <a:schemeClr val="accent6"/>
                </a:solidFill>
                <a:latin typeface="Roboto Condensed" panose="02000000000000000000" pitchFamily="2" charset="0"/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95035E4-CC22-4183-8E48-6ED0B5F0441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0281C37-B995-4502-8400-5152ACA0BEE2}" type="datetime1">
              <a:rPr lang="sv-SE" smtClean="0"/>
              <a:t>2025-10-23</a:t>
            </a:fld>
            <a:endParaRPr lang="en-US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3F46D7A-57DD-4D74-BC19-4A034C5E1CE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Platshållare för bildnummer 15">
            <a:extLst>
              <a:ext uri="{FF2B5EF4-FFF2-40B4-BE49-F238E27FC236}">
                <a16:creationId xmlns:a16="http://schemas.microsoft.com/office/drawing/2014/main" id="{E0E9CCB8-DB4B-42E7-A84A-204827177DD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52AE47-1D9B-4237-9D4E-EAAFC1FA5F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35F0D6C-7123-394D-B2A8-69A7CF6B28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3" y="269823"/>
            <a:ext cx="1889787" cy="549584"/>
          </a:xfrm>
          <a:prstGeom prst="rect">
            <a:avLst/>
          </a:prstGeom>
        </p:spPr>
      </p:pic>
      <p:sp>
        <p:nvSpPr>
          <p:cNvPr id="15" name="Grafik hörnet">
            <a:extLst>
              <a:ext uri="{FF2B5EF4-FFF2-40B4-BE49-F238E27FC236}">
                <a16:creationId xmlns:a16="http://schemas.microsoft.com/office/drawing/2014/main" id="{D7969DCE-4379-4443-AAA9-99BFE69770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52000" y="5418000"/>
            <a:ext cx="1440000" cy="14400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  <a:lvl2pPr marL="357187" indent="0">
              <a:buNone/>
              <a:defRPr sz="100"/>
            </a:lvl2pPr>
            <a:lvl3pPr marL="668337" indent="0">
              <a:buNone/>
              <a:defRPr sz="100"/>
            </a:lvl3pPr>
            <a:lvl4pPr marL="954087" indent="0">
              <a:buNone/>
              <a:defRPr sz="100"/>
            </a:lvl4pPr>
            <a:lvl5pPr marL="1200150" indent="0">
              <a:buNone/>
              <a:defRPr sz="100"/>
            </a:lvl5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77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/punktlista samt objekt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186EAB1C-57F2-FB46-87DE-2303FA8184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CF16373-D1A1-4DA4-BD32-7B4C71B0A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1396" y="1273983"/>
            <a:ext cx="7160124" cy="102751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 b="1" i="0" cap="none" baseline="0">
                <a:solidFill>
                  <a:schemeClr val="accent6"/>
                </a:solidFill>
                <a:latin typeface="Roboto Condensed" panose="02000000000000000000" pitchFamily="2" charset="0"/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2632B911-CE03-4C50-8F01-FD902ADE84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0307" y="2420898"/>
            <a:ext cx="4672013" cy="36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Punktlista/Text (om endast text, ta bort punkten)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13" name="Platshållare för innehåll 3">
            <a:extLst>
              <a:ext uri="{FF2B5EF4-FFF2-40B4-BE49-F238E27FC236}">
                <a16:creationId xmlns:a16="http://schemas.microsoft.com/office/drawing/2014/main" id="{D4D038E6-0EDF-41D1-9AE6-0F854A5A172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28913" y="2420897"/>
            <a:ext cx="4672462" cy="36004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Infoga objekt här</a:t>
            </a:r>
            <a:endParaRPr lang="en-US" dirty="0"/>
          </a:p>
        </p:txBody>
      </p:sp>
      <p:sp>
        <p:nvSpPr>
          <p:cNvPr id="6" name="Platshållare för datum 12">
            <a:extLst>
              <a:ext uri="{FF2B5EF4-FFF2-40B4-BE49-F238E27FC236}">
                <a16:creationId xmlns:a16="http://schemas.microsoft.com/office/drawing/2014/main" id="{454C255D-22EA-433C-834A-7F1C021A52A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2D0B39E-ED3C-4ED6-8EB8-A19AA9C2F69F}" type="datetime1">
              <a:rPr lang="sv-SE" smtClean="0"/>
              <a:t>2025-10-23</a:t>
            </a:fld>
            <a:endParaRPr lang="en-US" dirty="0"/>
          </a:p>
        </p:txBody>
      </p:sp>
      <p:sp>
        <p:nvSpPr>
          <p:cNvPr id="14" name="Platshållare för sidfot 13">
            <a:extLst>
              <a:ext uri="{FF2B5EF4-FFF2-40B4-BE49-F238E27FC236}">
                <a16:creationId xmlns:a16="http://schemas.microsoft.com/office/drawing/2014/main" id="{B478B0F6-AA9F-4AB8-9350-4406886DBE3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AFEE9616-2783-4542-A53F-35AD767241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52AE47-1D9B-4237-9D4E-EAAFC1FA5F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Bildobjekt 15">
            <a:extLst>
              <a:ext uri="{FF2B5EF4-FFF2-40B4-BE49-F238E27FC236}">
                <a16:creationId xmlns:a16="http://schemas.microsoft.com/office/drawing/2014/main" id="{B35F0D6C-7123-394D-B2A8-69A7CF6B28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3" y="269823"/>
            <a:ext cx="1889787" cy="549584"/>
          </a:xfrm>
          <a:prstGeom prst="rect">
            <a:avLst/>
          </a:prstGeom>
        </p:spPr>
      </p:pic>
      <p:sp>
        <p:nvSpPr>
          <p:cNvPr id="11" name="Grafik hörnet 16">
            <a:extLst>
              <a:ext uri="{FF2B5EF4-FFF2-40B4-BE49-F238E27FC236}">
                <a16:creationId xmlns:a16="http://schemas.microsoft.com/office/drawing/2014/main" id="{FA0FBBF9-C94F-497D-ADB0-0C89D9D1F5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52000" y="5418000"/>
            <a:ext cx="1440000" cy="14400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  <a:lvl2pPr marL="357187" indent="0">
              <a:buNone/>
              <a:defRPr sz="100"/>
            </a:lvl2pPr>
            <a:lvl3pPr marL="668337" indent="0">
              <a:buNone/>
              <a:defRPr sz="100"/>
            </a:lvl3pPr>
            <a:lvl4pPr marL="954087" indent="0">
              <a:buNone/>
              <a:defRPr sz="100"/>
            </a:lvl4pPr>
            <a:lvl5pPr marL="1200150" indent="0">
              <a:buNone/>
              <a:defRPr sz="100"/>
            </a:lvl5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617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/punktlista samt objekt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5">
            <a:extLst>
              <a:ext uri="{FF2B5EF4-FFF2-40B4-BE49-F238E27FC236}">
                <a16:creationId xmlns:a16="http://schemas.microsoft.com/office/drawing/2014/main" id="{8EAC6F7F-D73A-FF48-B7F1-6FA197362D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9327" cy="686211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CF16373-D1A1-4DA4-BD32-7B4C71B0A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2356" y="1660063"/>
            <a:ext cx="4670924" cy="102751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 b="1" i="0" cap="none" baseline="0">
                <a:solidFill>
                  <a:schemeClr val="accent6"/>
                </a:solidFill>
                <a:latin typeface="Roboto Condensed" panose="02000000000000000000" pitchFamily="2" charset="0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8E57363F-27F4-2244-B485-991BD627615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103" y="1089230"/>
            <a:ext cx="5419009" cy="516257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800100" indent="-342900">
              <a:buFont typeface="Arial" panose="020B0604020202020204" pitchFamily="34" charset="0"/>
              <a:buChar char="•"/>
              <a:defRPr sz="1600"/>
            </a:lvl2pPr>
            <a:lvl3pPr marL="1200150" indent="-285750">
              <a:buFont typeface="Arial" panose="020B0604020202020204" pitchFamily="34" charset="0"/>
              <a:buChar char="•"/>
              <a:defRPr sz="1600"/>
            </a:lvl3pPr>
            <a:lvl4pPr marL="1657350" indent="-285750">
              <a:buFont typeface="Arial" panose="020B0604020202020204" pitchFamily="34" charset="0"/>
              <a:buChar char="•"/>
              <a:defRPr sz="1400"/>
            </a:lvl4pPr>
            <a:lvl5pPr marL="2114550" indent="-285750">
              <a:buFont typeface="Arial" panose="020B0604020202020204" pitchFamily="34" charset="0"/>
              <a:buChar char="•"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Infoga objekt här</a:t>
            </a: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CCB8DA12-877E-403B-B54E-C7CE8623B3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31267" y="2806977"/>
            <a:ext cx="4672013" cy="34312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Punktlista/Text (om endast text, ta bort punkten)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16" name="Platshållare för datum 15">
            <a:extLst>
              <a:ext uri="{FF2B5EF4-FFF2-40B4-BE49-F238E27FC236}">
                <a16:creationId xmlns:a16="http://schemas.microsoft.com/office/drawing/2014/main" id="{656192AE-CC9B-4D2D-93C1-CEF2CA83CC8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0CCACE3-B3D3-4001-AC78-F40DD1994BE3}" type="datetime1">
              <a:rPr lang="sv-SE" smtClean="0"/>
              <a:t>2025-10-23</a:t>
            </a:fld>
            <a:endParaRPr lang="en-US" dirty="0"/>
          </a:p>
        </p:txBody>
      </p:sp>
      <p:sp>
        <p:nvSpPr>
          <p:cNvPr id="17" name="Platshållare för sidfot 16">
            <a:extLst>
              <a:ext uri="{FF2B5EF4-FFF2-40B4-BE49-F238E27FC236}">
                <a16:creationId xmlns:a16="http://schemas.microsoft.com/office/drawing/2014/main" id="{410CC3DE-2BAD-4ECE-8CAB-AB871B71A9F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Platshållare för bildnummer 17">
            <a:extLst>
              <a:ext uri="{FF2B5EF4-FFF2-40B4-BE49-F238E27FC236}">
                <a16:creationId xmlns:a16="http://schemas.microsoft.com/office/drawing/2014/main" id="{831D3E0E-15D0-4F40-B85C-02CFF74A99E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052AE47-1D9B-4237-9D4E-EAAFC1FA5F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Bildobjekt 18">
            <a:extLst>
              <a:ext uri="{FF2B5EF4-FFF2-40B4-BE49-F238E27FC236}">
                <a16:creationId xmlns:a16="http://schemas.microsoft.com/office/drawing/2014/main" id="{B35F0D6C-7123-394D-B2A8-69A7CF6B28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3" y="269823"/>
            <a:ext cx="1889787" cy="549584"/>
          </a:xfrm>
          <a:prstGeom prst="rect">
            <a:avLst/>
          </a:prstGeom>
        </p:spPr>
      </p:pic>
      <p:sp>
        <p:nvSpPr>
          <p:cNvPr id="15" name="Grafik hörnet 19">
            <a:extLst>
              <a:ext uri="{FF2B5EF4-FFF2-40B4-BE49-F238E27FC236}">
                <a16:creationId xmlns:a16="http://schemas.microsoft.com/office/drawing/2014/main" id="{64EC65B6-3BD6-4932-ABEF-7EDE12C46E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52000" y="5418000"/>
            <a:ext cx="1440000" cy="14400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  <a:lvl2pPr marL="357187" indent="0">
              <a:buNone/>
              <a:defRPr sz="100"/>
            </a:lvl2pPr>
            <a:lvl3pPr marL="668337" indent="0">
              <a:buNone/>
              <a:defRPr sz="100"/>
            </a:lvl3pPr>
            <a:lvl4pPr marL="954087" indent="0">
              <a:buNone/>
              <a:defRPr sz="100"/>
            </a:lvl4pPr>
            <a:lvl5pPr marL="1200150" indent="0">
              <a:buNone/>
              <a:defRPr sz="100"/>
            </a:lvl5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152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1">
            <a:extLst>
              <a:ext uri="{FF2B5EF4-FFF2-40B4-BE49-F238E27FC236}">
                <a16:creationId xmlns:a16="http://schemas.microsoft.com/office/drawing/2014/main" id="{AE452990-3A05-8F49-BEB9-39C33DF2BEF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600"/>
            </a:lvl2pPr>
            <a:lvl3pPr marL="1200150" indent="-285750">
              <a:buFont typeface="Arial" panose="020B0604020202020204" pitchFamily="34" charset="0"/>
              <a:buChar char="•"/>
              <a:defRPr sz="1600"/>
            </a:lvl3pPr>
            <a:lvl4pPr marL="1657350" indent="-285750">
              <a:buFont typeface="Arial" panose="020B0604020202020204" pitchFamily="34" charset="0"/>
              <a:buChar char="•"/>
              <a:defRPr sz="1400"/>
            </a:lvl4pPr>
            <a:lvl5pPr marL="2114550" indent="-285750">
              <a:buFont typeface="Arial" panose="020B0604020202020204" pitchFamily="34" charset="0"/>
              <a:buChar char="•"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Infoga objekt här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68641C8-7B29-40AC-AF57-209C1F08245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5A565A6-D1DC-4E4F-B9AF-72DB8C0F19B4}" type="datetime1">
              <a:rPr lang="sv-SE" smtClean="0"/>
              <a:t>2025-10-23</a:t>
            </a:fld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51A95DB-1392-4D96-A1B4-3165954CEDF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6EDC1AA9-4561-4F5E-9038-F4509B0620A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052AE47-1D9B-4237-9D4E-EAAFC1FA5F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Grafik hörnet 11">
            <a:extLst>
              <a:ext uri="{FF2B5EF4-FFF2-40B4-BE49-F238E27FC236}">
                <a16:creationId xmlns:a16="http://schemas.microsoft.com/office/drawing/2014/main" id="{EE1C0B4D-7DBA-42BB-955B-B408BA3AC5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52000" y="5418000"/>
            <a:ext cx="1440000" cy="144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  <a:lvl2pPr marL="357187" indent="0">
              <a:buNone/>
              <a:defRPr sz="100"/>
            </a:lvl2pPr>
            <a:lvl3pPr marL="668337" indent="0">
              <a:buNone/>
              <a:defRPr sz="100"/>
            </a:lvl3pPr>
            <a:lvl4pPr marL="954087" indent="0">
              <a:buNone/>
              <a:defRPr sz="100"/>
            </a:lvl4pPr>
            <a:lvl5pPr marL="1200150" indent="0">
              <a:buNone/>
              <a:defRPr sz="100"/>
            </a:lvl5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584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1">
            <a:extLst>
              <a:ext uri="{FF2B5EF4-FFF2-40B4-BE49-F238E27FC236}">
                <a16:creationId xmlns:a16="http://schemas.microsoft.com/office/drawing/2014/main" id="{2DACDAF6-ABE3-2840-A2F2-6632A3FC96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E0327E65-DFD8-4575-B926-0D5850C20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F2E8-7B57-4C0F-91BC-62CB47D3732B}" type="datetime1">
              <a:rPr lang="sv-SE" smtClean="0"/>
              <a:t>2025-10-23</a:t>
            </a:fld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96A059D-FB04-42DE-869A-2EA4C4A78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890BDA3-8ECB-45CD-A547-F1BCE398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AE47-1D9B-4237-9D4E-EAAFC1FA5F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32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D27A04EA-5D2D-4453-832D-80F827BAC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395" y="1135155"/>
            <a:ext cx="7160123" cy="1166337"/>
          </a:xfrm>
          <a:prstGeom prst="rect">
            <a:avLst/>
          </a:prstGeom>
        </p:spPr>
        <p:txBody>
          <a:bodyPr vert="horz" lIns="90000" tIns="45720" rIns="91440" bIns="45720" rtlCol="0" anchor="b" anchorCtr="0">
            <a:noAutofit/>
          </a:bodyPr>
          <a:lstStyle/>
          <a:p>
            <a:r>
              <a:rPr lang="sv-SE" dirty="0"/>
              <a:t>Klicka här för att ändra mall </a:t>
            </a:r>
            <a:br>
              <a:rPr lang="sv-SE" dirty="0"/>
            </a:br>
            <a:r>
              <a:rPr lang="sv-SE" dirty="0"/>
              <a:t>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9C3D401-CE45-499F-ABCD-2A7EB99D7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1396" y="2420897"/>
            <a:ext cx="8775564" cy="36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EA165AF1-41DA-4090-BD32-976565B6B5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1394" y="6356350"/>
            <a:ext cx="8568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9553B59-50B1-43CF-917D-C0EC0F1A1FEE}" type="datetime1">
              <a:rPr lang="sv-SE" smtClean="0"/>
              <a:t>2025-10-23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900D5F4-BE0B-48D5-9B54-B01F5FEF0D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6183" y="6356350"/>
            <a:ext cx="711144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3CFC1FD-C7E7-4884-9676-288C99845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7202" y="6356350"/>
            <a:ext cx="669758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52AE47-1D9B-4237-9D4E-EAAFC1FA5F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1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1" r:id="rId2"/>
    <p:sldLayoutId id="2147483694" r:id="rId3"/>
    <p:sldLayoutId id="2147483695" r:id="rId4"/>
    <p:sldLayoutId id="2147483692" r:id="rId5"/>
    <p:sldLayoutId id="2147483687" r:id="rId6"/>
    <p:sldLayoutId id="2147483685" r:id="rId7"/>
    <p:sldLayoutId id="2147483686" r:id="rId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8256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35025" indent="-1666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01725" indent="-14763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17625" indent="-1174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.ri.se/b/v?event=980&amp;ucrc=4F9FC1DEF7&amp;utm_campaign=V%C3%A4lkommen%20till%20NollVibCentrum%202020-12-22%20-%20Hans%20Lindell-RISE%20IVF%20%E2%80%93%20Inbjudningar&amp;utm_medium=email&amp;utm_source=lime-newslette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vent.se/jobba-med-arbetsmiljo/fysisk-arbetsmiljo/vibrationer/#helkroppsvibrationer" TargetMode="External"/><Relationship Id="rId2" Type="http://schemas.openxmlformats.org/officeDocument/2006/relationships/hyperlink" Target="https://www.prevent.se/utbildningar-produkter/bocker/vibrationsguiden-hand--och-armvibrationer-ae907dd1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3C9AD5-71C7-4437-9C09-70EA80A1E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7816"/>
            <a:ext cx="9223168" cy="2754120"/>
          </a:xfrm>
        </p:spPr>
        <p:txBody>
          <a:bodyPr>
            <a:normAutofit/>
          </a:bodyPr>
          <a:lstStyle/>
          <a:p>
            <a:r>
              <a:rPr lang="sv-SE" dirty="0" err="1"/>
              <a:t>Webbinarium</a:t>
            </a:r>
            <a:r>
              <a:rPr lang="sv-SE" noProof="0" dirty="0"/>
              <a:t> </a:t>
            </a:r>
            <a:r>
              <a:rPr lang="sv-SE" dirty="0"/>
              <a:t>om </a:t>
            </a:r>
            <a:r>
              <a:rPr lang="sv-SE" noProof="0" dirty="0"/>
              <a:t>vibrationer</a:t>
            </a:r>
            <a:br>
              <a:rPr lang="sv-SE" dirty="0"/>
            </a:br>
            <a:endParaRPr lang="sv-SE" noProof="0" dirty="0">
              <a:ea typeface="Roboto Condensed Medium"/>
              <a:cs typeface="Roboto Condensed Medium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B844FEE-46B4-477E-BA9B-FEF9D788DB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Roboto Condensed"/>
                <a:ea typeface="Roboto Condensed"/>
                <a:cs typeface="Roboto Condensed"/>
              </a:rPr>
              <a:t>23 Oktober 2025</a:t>
            </a:r>
            <a:endParaRPr lang="en-US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EE7E4FF-95EA-420A-95C2-D16FBE2C98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D2D4480-CEAA-C2AF-CD29-A320A5962A9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0A43AF1-C5E5-4087-B6B3-4E4B2A89168A}" type="datetime1">
              <a:rPr lang="sv-SE" smtClean="0"/>
              <a:t>2025-10-23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900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>
            <a:extLst>
              <a:ext uri="{FF2B5EF4-FFF2-40B4-BE49-F238E27FC236}">
                <a16:creationId xmlns:a16="http://schemas.microsoft.com/office/drawing/2014/main" id="{07B56E08-D1CD-624F-A749-D1DD0A7E473D}"/>
              </a:ext>
            </a:extLst>
          </p:cNvPr>
          <p:cNvSpPr>
            <a:spLocks/>
          </p:cNvSpPr>
          <p:nvPr/>
        </p:nvSpPr>
        <p:spPr bwMode="auto">
          <a:xfrm>
            <a:off x="1985050" y="4373049"/>
            <a:ext cx="8221897" cy="14333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90" tIns="50790" rIns="50790" bIns="50790" anchor="ctr"/>
          <a:lstStyle/>
          <a:p>
            <a:pPr algn="ctr">
              <a:defRPr/>
            </a:pPr>
            <a:r>
              <a:rPr lang="es-ES" sz="9200" dirty="0">
                <a:latin typeface="Roboto" panose="02000000000000000000" pitchFamily="2" charset="0"/>
                <a:ea typeface="Roboto" panose="02000000000000000000" pitchFamily="2" charset="0"/>
                <a:cs typeface="Lato Regular"/>
              </a:rPr>
              <a:t>TACK</a:t>
            </a:r>
          </a:p>
        </p:txBody>
      </p:sp>
      <p:sp>
        <p:nvSpPr>
          <p:cNvPr id="3" name="AutoShape 119">
            <a:extLst>
              <a:ext uri="{FF2B5EF4-FFF2-40B4-BE49-F238E27FC236}">
                <a16:creationId xmlns:a16="http://schemas.microsoft.com/office/drawing/2014/main" id="{54836AEC-BC20-914A-81A4-185854F62938}"/>
              </a:ext>
            </a:extLst>
          </p:cNvPr>
          <p:cNvSpPr>
            <a:spLocks/>
          </p:cNvSpPr>
          <p:nvPr/>
        </p:nvSpPr>
        <p:spPr bwMode="auto">
          <a:xfrm>
            <a:off x="4840150" y="1606577"/>
            <a:ext cx="2511699" cy="25023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599" y="9409"/>
                  <a:pt x="21599" y="10002"/>
                </a:cubicBezTo>
                <a:cubicBezTo>
                  <a:pt x="21599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CEBEA8B-CA2B-BFE1-CE20-67BAD5EFD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0AE1-1337-4AF1-A978-01B49401630D}" type="datetime1">
              <a:rPr lang="sv-SE" smtClean="0"/>
              <a:t>2025-10-23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22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4206821D-94C8-427E-BE54-9F6CEDF906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Undersökningen</a:t>
            </a:r>
            <a:r>
              <a:rPr lang="en-US" dirty="0"/>
              <a:t> </a:t>
            </a:r>
            <a:r>
              <a:rPr lang="en-US" dirty="0" err="1"/>
              <a:t>genomfördes</a:t>
            </a:r>
            <a:r>
              <a:rPr lang="en-US" dirty="0"/>
              <a:t> under </a:t>
            </a:r>
            <a:r>
              <a:rPr lang="en-US" dirty="0" err="1"/>
              <a:t>september</a:t>
            </a:r>
            <a:r>
              <a:rPr lang="en-US" dirty="0"/>
              <a:t> </a:t>
            </a:r>
            <a:r>
              <a:rPr lang="en-US" dirty="0" err="1"/>
              <a:t>månad</a:t>
            </a:r>
            <a:r>
              <a:rPr lang="en-US" dirty="0"/>
              <a:t> 2025.</a:t>
            </a:r>
          </a:p>
          <a:p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skyddsombud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huvudskyddsombud</a:t>
            </a:r>
            <a:r>
              <a:rPr lang="en-US" dirty="0"/>
              <a:t> </a:t>
            </a:r>
            <a:r>
              <a:rPr lang="en-US" dirty="0" err="1"/>
              <a:t>fick</a:t>
            </a:r>
            <a:r>
              <a:rPr lang="en-US" dirty="0"/>
              <a:t> mail med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länk</a:t>
            </a:r>
            <a:r>
              <a:rPr lang="en-US" dirty="0"/>
              <a:t> till </a:t>
            </a:r>
            <a:r>
              <a:rPr lang="en-US" dirty="0" err="1"/>
              <a:t>ett</a:t>
            </a:r>
            <a:r>
              <a:rPr lang="en-US" dirty="0"/>
              <a:t> digital </a:t>
            </a:r>
            <a:r>
              <a:rPr lang="en-US" dirty="0" err="1"/>
              <a:t>frågeformulär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besvara</a:t>
            </a:r>
            <a:r>
              <a:rPr lang="en-US" dirty="0"/>
              <a:t>.</a:t>
            </a:r>
          </a:p>
          <a:p>
            <a:r>
              <a:rPr lang="en-US" dirty="0"/>
              <a:t>818 </a:t>
            </a:r>
            <a:r>
              <a:rPr lang="en-US" dirty="0" err="1"/>
              <a:t>skyddsombud</a:t>
            </a:r>
            <a:r>
              <a:rPr lang="en-US" dirty="0"/>
              <a:t> </a:t>
            </a:r>
            <a:r>
              <a:rPr lang="en-US" dirty="0" err="1"/>
              <a:t>svarade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enkäten</a:t>
            </a:r>
            <a:r>
              <a:rPr lang="en-US" dirty="0"/>
              <a:t>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5FB5AAE-B30F-4404-8342-991B45E2708E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59DAC7C4-C12B-4F02-85DB-B9D142410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Om undersökningen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B3892D1-6E9C-4763-8F30-40B9DC048B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6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8FF306DC-81A2-4EAB-8B23-B6F77D7F6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396" y="1273983"/>
            <a:ext cx="9874001" cy="1027510"/>
          </a:xfrm>
        </p:spPr>
        <p:txBody>
          <a:bodyPr/>
          <a:lstStyle/>
          <a:p>
            <a:r>
              <a:rPr lang="sv-SE" dirty="0"/>
              <a:t>Används vibrerande handhållna verktyg på din arbetsplats?</a:t>
            </a:r>
            <a:endParaRPr lang="sv-SE" noProof="0" dirty="0"/>
          </a:p>
        </p:txBody>
      </p:sp>
      <p:pic>
        <p:nvPicPr>
          <p:cNvPr id="4" name="Platshållare för innehåll 3" descr="En bild som visar cirkel, skärmbild, Grafik&#10;&#10;AI-genererat innehåll kan vara felaktigt.">
            <a:extLst>
              <a:ext uri="{FF2B5EF4-FFF2-40B4-BE49-F238E27FC236}">
                <a16:creationId xmlns:a16="http://schemas.microsoft.com/office/drawing/2014/main" id="{40E1610D-FF26-C31B-A322-1D998AFF6D0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95" y="2615557"/>
            <a:ext cx="3603625" cy="3603625"/>
          </a:xfr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E3792B2C-D7AB-4875-B23B-6D150C3D3B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6AA9B0C-4492-5B0F-3B6A-2FAE9B76B218}"/>
              </a:ext>
            </a:extLst>
          </p:cNvPr>
          <p:cNvSpPr/>
          <p:nvPr/>
        </p:nvSpPr>
        <p:spPr>
          <a:xfrm>
            <a:off x="4754321" y="5860366"/>
            <a:ext cx="636608" cy="358816"/>
          </a:xfrm>
          <a:prstGeom prst="rect">
            <a:avLst/>
          </a:prstGeom>
          <a:solidFill>
            <a:srgbClr val="30445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/>
              <a:t>Ja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14B31A9-8B94-CF7B-C27A-373AF1601C86}"/>
              </a:ext>
            </a:extLst>
          </p:cNvPr>
          <p:cNvSpPr/>
          <p:nvPr/>
        </p:nvSpPr>
        <p:spPr>
          <a:xfrm>
            <a:off x="4754321" y="5238592"/>
            <a:ext cx="636608" cy="358816"/>
          </a:xfrm>
          <a:prstGeom prst="rect">
            <a:avLst/>
          </a:prstGeom>
          <a:solidFill>
            <a:srgbClr val="DA1A3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>
                <a:latin typeface="Roboto "/>
              </a:rPr>
              <a:t>Nej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F7E48BC-948E-49B8-2A51-B29087F8B353}"/>
              </a:ext>
            </a:extLst>
          </p:cNvPr>
          <p:cNvSpPr txBox="1"/>
          <p:nvPr/>
        </p:nvSpPr>
        <p:spPr>
          <a:xfrm>
            <a:off x="5390928" y="5848792"/>
            <a:ext cx="1869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latin typeface="Roboto "/>
              </a:rPr>
              <a:t>87 procent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17B26FFB-4609-96A6-0566-6204EFDBB923}"/>
              </a:ext>
            </a:extLst>
          </p:cNvPr>
          <p:cNvSpPr txBox="1"/>
          <p:nvPr/>
        </p:nvSpPr>
        <p:spPr>
          <a:xfrm>
            <a:off x="5396716" y="5223732"/>
            <a:ext cx="1869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latin typeface="Roboto "/>
              </a:rPr>
              <a:t>13 procent</a:t>
            </a:r>
          </a:p>
        </p:txBody>
      </p:sp>
    </p:spTree>
    <p:extLst>
      <p:ext uri="{BB962C8B-B14F-4D97-AF65-F5344CB8AC3E}">
        <p14:creationId xmlns:p14="http://schemas.microsoft.com/office/powerpoint/2010/main" val="2596682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BB48C-990B-7226-8319-5921754E2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2E6A70BF-A056-6126-64F1-AFF677D49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396" y="1273983"/>
            <a:ext cx="9874001" cy="1027510"/>
          </a:xfrm>
        </p:spPr>
        <p:txBody>
          <a:bodyPr/>
          <a:lstStyle/>
          <a:p>
            <a:r>
              <a:rPr lang="sv-SE" dirty="0"/>
              <a:t>Har arbetsgivaren informerat de anställda </a:t>
            </a:r>
            <a:br>
              <a:rPr lang="sv-SE" dirty="0"/>
            </a:br>
            <a:r>
              <a:rPr lang="sv-SE" dirty="0"/>
              <a:t>om riskerna med vibrerande handhållna verktyg?</a:t>
            </a:r>
            <a:endParaRPr lang="sv-SE" noProof="0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13A87585-F7AE-321A-8D71-04E6116D81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04DDF64-6A01-9E6E-6B95-2F63770EA0FC}"/>
              </a:ext>
            </a:extLst>
          </p:cNvPr>
          <p:cNvSpPr/>
          <p:nvPr/>
        </p:nvSpPr>
        <p:spPr>
          <a:xfrm>
            <a:off x="4754321" y="5860366"/>
            <a:ext cx="636608" cy="358816"/>
          </a:xfrm>
          <a:prstGeom prst="rect">
            <a:avLst/>
          </a:prstGeom>
          <a:solidFill>
            <a:srgbClr val="30445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/>
              <a:t>Ja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3690FD9-E65D-0F2A-D7D6-C2721D200708}"/>
              </a:ext>
            </a:extLst>
          </p:cNvPr>
          <p:cNvSpPr/>
          <p:nvPr/>
        </p:nvSpPr>
        <p:spPr>
          <a:xfrm>
            <a:off x="4754321" y="5238592"/>
            <a:ext cx="636608" cy="358816"/>
          </a:xfrm>
          <a:prstGeom prst="rect">
            <a:avLst/>
          </a:prstGeom>
          <a:solidFill>
            <a:srgbClr val="DA1A3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>
                <a:latin typeface="Roboto "/>
              </a:rPr>
              <a:t>Nej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AD9EAA6-E041-9E5F-8576-74C85CFAF72F}"/>
              </a:ext>
            </a:extLst>
          </p:cNvPr>
          <p:cNvSpPr txBox="1"/>
          <p:nvPr/>
        </p:nvSpPr>
        <p:spPr>
          <a:xfrm>
            <a:off x="5390928" y="5848792"/>
            <a:ext cx="1869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latin typeface="Roboto "/>
              </a:rPr>
              <a:t>54 procent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EA98C203-9694-77DA-8094-6BC68FD04830}"/>
              </a:ext>
            </a:extLst>
          </p:cNvPr>
          <p:cNvSpPr txBox="1"/>
          <p:nvPr/>
        </p:nvSpPr>
        <p:spPr>
          <a:xfrm>
            <a:off x="5396716" y="5223732"/>
            <a:ext cx="1869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latin typeface="Roboto "/>
              </a:rPr>
              <a:t>46 procent</a:t>
            </a:r>
          </a:p>
        </p:txBody>
      </p:sp>
      <p:pic>
        <p:nvPicPr>
          <p:cNvPr id="3" name="Bildobjekt 2" descr="En bild som visar cirkel, Grafik, skärmbild, Färggrann&#10;&#10;AI-genererat innehåll kan vara felaktigt.">
            <a:extLst>
              <a:ext uri="{FF2B5EF4-FFF2-40B4-BE49-F238E27FC236}">
                <a16:creationId xmlns:a16="http://schemas.microsoft.com/office/drawing/2014/main" id="{B531FC79-59FF-89A9-F84E-2946FFDCE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21" y="2615582"/>
            <a:ext cx="3603600" cy="36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0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61F82-17DE-0DFF-D01E-4706F9BC4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C8BF988B-C375-E1B4-E0D0-22203EB90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396" y="1273983"/>
            <a:ext cx="9874001" cy="1027510"/>
          </a:xfrm>
        </p:spPr>
        <p:txBody>
          <a:bodyPr/>
          <a:lstStyle/>
          <a:p>
            <a:r>
              <a:rPr lang="sv-SE" dirty="0"/>
              <a:t>Har arbetsgivaren informerat om hur länge det är </a:t>
            </a:r>
            <a:br>
              <a:rPr lang="sv-SE" dirty="0"/>
            </a:br>
            <a:r>
              <a:rPr lang="sv-SE" dirty="0"/>
              <a:t>tillåtet att arbeta med de olika typer av vibrerande verktyg?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D729617-D632-4EF0-4C4A-029162FAA9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B230A88-27FF-45F7-6140-306AA95D3BD9}"/>
              </a:ext>
            </a:extLst>
          </p:cNvPr>
          <p:cNvSpPr/>
          <p:nvPr/>
        </p:nvSpPr>
        <p:spPr>
          <a:xfrm>
            <a:off x="4754321" y="5860366"/>
            <a:ext cx="636608" cy="358816"/>
          </a:xfrm>
          <a:prstGeom prst="rect">
            <a:avLst/>
          </a:prstGeom>
          <a:solidFill>
            <a:srgbClr val="30445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/>
              <a:t>Ja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096F4A5-36B3-F510-7995-0E751AFB25E5}"/>
              </a:ext>
            </a:extLst>
          </p:cNvPr>
          <p:cNvSpPr/>
          <p:nvPr/>
        </p:nvSpPr>
        <p:spPr>
          <a:xfrm>
            <a:off x="4754321" y="5238592"/>
            <a:ext cx="636608" cy="358816"/>
          </a:xfrm>
          <a:prstGeom prst="rect">
            <a:avLst/>
          </a:prstGeom>
          <a:solidFill>
            <a:srgbClr val="DA1A3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>
                <a:latin typeface="Roboto "/>
              </a:rPr>
              <a:t>Nej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131939F-8518-71D0-5BA3-B241EFC46281}"/>
              </a:ext>
            </a:extLst>
          </p:cNvPr>
          <p:cNvSpPr txBox="1"/>
          <p:nvPr/>
        </p:nvSpPr>
        <p:spPr>
          <a:xfrm>
            <a:off x="5390928" y="5848792"/>
            <a:ext cx="1869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latin typeface="Roboto "/>
              </a:rPr>
              <a:t>33 procent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0DAF9626-B323-38E5-455F-2985AECB7157}"/>
              </a:ext>
            </a:extLst>
          </p:cNvPr>
          <p:cNvSpPr txBox="1"/>
          <p:nvPr/>
        </p:nvSpPr>
        <p:spPr>
          <a:xfrm>
            <a:off x="5396716" y="5223732"/>
            <a:ext cx="1869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latin typeface="Roboto "/>
              </a:rPr>
              <a:t>67 procent</a:t>
            </a:r>
          </a:p>
        </p:txBody>
      </p:sp>
      <p:pic>
        <p:nvPicPr>
          <p:cNvPr id="4" name="Bildobjekt 3" descr="En bild som visar cirkel, Grafik, skärmbild, Färggrann&#10;&#10;AI-genererat innehåll kan vara felaktigt.">
            <a:extLst>
              <a:ext uri="{FF2B5EF4-FFF2-40B4-BE49-F238E27FC236}">
                <a16:creationId xmlns:a16="http://schemas.microsoft.com/office/drawing/2014/main" id="{461173B3-F1F7-8DE3-1A67-4A4CD13F8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22" y="2615582"/>
            <a:ext cx="3603600" cy="36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32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032A4-8343-615F-C581-0757DD283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72FC2ED7-BD71-7D48-96AE-4D3A38DCE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396" y="1273983"/>
            <a:ext cx="9874001" cy="1027510"/>
          </a:xfrm>
        </p:spPr>
        <p:txBody>
          <a:bodyPr/>
          <a:lstStyle/>
          <a:p>
            <a:r>
              <a:rPr lang="sv-SE" dirty="0"/>
              <a:t>Har arbetsgivaren erbjudit medicinsk kontroll </a:t>
            </a:r>
            <a:br>
              <a:rPr lang="sv-SE" dirty="0"/>
            </a:br>
            <a:r>
              <a:rPr lang="sv-SE" dirty="0"/>
              <a:t>till anställda som arbetar med vibrerande verktyg?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F9342D0-A309-EAE9-1A3C-247A5C4DDC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8EBDDA2-7265-36E2-D081-F52311A40D1B}"/>
              </a:ext>
            </a:extLst>
          </p:cNvPr>
          <p:cNvSpPr/>
          <p:nvPr/>
        </p:nvSpPr>
        <p:spPr>
          <a:xfrm>
            <a:off x="4754321" y="5860366"/>
            <a:ext cx="636608" cy="358816"/>
          </a:xfrm>
          <a:prstGeom prst="rect">
            <a:avLst/>
          </a:prstGeom>
          <a:solidFill>
            <a:srgbClr val="30445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/>
              <a:t>Ja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79CE85A-1D7B-A74A-7511-D951A841EBAA}"/>
              </a:ext>
            </a:extLst>
          </p:cNvPr>
          <p:cNvSpPr/>
          <p:nvPr/>
        </p:nvSpPr>
        <p:spPr>
          <a:xfrm>
            <a:off x="4754321" y="5238592"/>
            <a:ext cx="636608" cy="358816"/>
          </a:xfrm>
          <a:prstGeom prst="rect">
            <a:avLst/>
          </a:prstGeom>
          <a:solidFill>
            <a:srgbClr val="DA1A3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>
                <a:latin typeface="Roboto "/>
              </a:rPr>
              <a:t>Nej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7E4ADD1-F6E7-855C-64CA-2A6D615F8E7D}"/>
              </a:ext>
            </a:extLst>
          </p:cNvPr>
          <p:cNvSpPr txBox="1"/>
          <p:nvPr/>
        </p:nvSpPr>
        <p:spPr>
          <a:xfrm>
            <a:off x="5390928" y="5848792"/>
            <a:ext cx="1869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latin typeface="Roboto "/>
              </a:rPr>
              <a:t>38 procent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3FBA48-0A0B-3E41-F04A-BFEC10F1C3B8}"/>
              </a:ext>
            </a:extLst>
          </p:cNvPr>
          <p:cNvSpPr txBox="1"/>
          <p:nvPr/>
        </p:nvSpPr>
        <p:spPr>
          <a:xfrm>
            <a:off x="5396716" y="5223732"/>
            <a:ext cx="1869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latin typeface="Roboto "/>
              </a:rPr>
              <a:t>62 procent</a:t>
            </a:r>
          </a:p>
        </p:txBody>
      </p:sp>
      <p:pic>
        <p:nvPicPr>
          <p:cNvPr id="12" name="Bildobjekt 11" descr="En bild som visar cirkel, Grafik, skärmbild, Färggrann&#10;&#10;AI-genererat innehåll kan vara felaktigt.">
            <a:extLst>
              <a:ext uri="{FF2B5EF4-FFF2-40B4-BE49-F238E27FC236}">
                <a16:creationId xmlns:a16="http://schemas.microsoft.com/office/drawing/2014/main" id="{B5461FDD-9304-F9DF-809F-3569EF5C3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75" y="2645302"/>
            <a:ext cx="3603600" cy="36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9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9BCDD-4DB5-54EC-6856-3EC991CA3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2D192DCD-B38D-EC30-7C27-505DAC031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396" y="1273983"/>
            <a:ext cx="9874001" cy="1027510"/>
          </a:xfrm>
        </p:spPr>
        <p:txBody>
          <a:bodyPr/>
          <a:lstStyle/>
          <a:p>
            <a:r>
              <a:rPr lang="sv-SE" dirty="0"/>
              <a:t>Har anställda med symtom som kan bero på</a:t>
            </a:r>
            <a:br>
              <a:rPr lang="sv-SE" dirty="0"/>
            </a:br>
            <a:r>
              <a:rPr lang="sv-SE" dirty="0"/>
              <a:t>vibrationsskador erbjudits arbetsanpassning?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AA7FA11-2230-583D-163F-03F8D91990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95CF768-0DE1-5994-4406-9F995970D9F4}"/>
              </a:ext>
            </a:extLst>
          </p:cNvPr>
          <p:cNvSpPr/>
          <p:nvPr/>
        </p:nvSpPr>
        <p:spPr>
          <a:xfrm>
            <a:off x="4754321" y="5860366"/>
            <a:ext cx="636608" cy="358816"/>
          </a:xfrm>
          <a:prstGeom prst="rect">
            <a:avLst/>
          </a:prstGeom>
          <a:solidFill>
            <a:srgbClr val="30445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/>
              <a:t>Ja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D7F8357-12DE-94C9-8DB2-7CCA71BCAB5D}"/>
              </a:ext>
            </a:extLst>
          </p:cNvPr>
          <p:cNvSpPr/>
          <p:nvPr/>
        </p:nvSpPr>
        <p:spPr>
          <a:xfrm>
            <a:off x="4754321" y="5238592"/>
            <a:ext cx="636608" cy="358816"/>
          </a:xfrm>
          <a:prstGeom prst="rect">
            <a:avLst/>
          </a:prstGeom>
          <a:solidFill>
            <a:srgbClr val="DA1A3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>
                <a:latin typeface="Roboto "/>
              </a:rPr>
              <a:t>Nej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0A3E50F-7A8A-5AF8-1D7E-F90D10496DA1}"/>
              </a:ext>
            </a:extLst>
          </p:cNvPr>
          <p:cNvSpPr txBox="1"/>
          <p:nvPr/>
        </p:nvSpPr>
        <p:spPr>
          <a:xfrm>
            <a:off x="5390928" y="5848792"/>
            <a:ext cx="1869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latin typeface="Roboto "/>
              </a:rPr>
              <a:t>38 procent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07F5D241-EBDD-F2CD-624A-FBCE482AEACB}"/>
              </a:ext>
            </a:extLst>
          </p:cNvPr>
          <p:cNvSpPr txBox="1"/>
          <p:nvPr/>
        </p:nvSpPr>
        <p:spPr>
          <a:xfrm>
            <a:off x="5396716" y="5223732"/>
            <a:ext cx="1869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latin typeface="Roboto "/>
              </a:rPr>
              <a:t>62 procent</a:t>
            </a:r>
          </a:p>
        </p:txBody>
      </p:sp>
      <p:pic>
        <p:nvPicPr>
          <p:cNvPr id="12" name="Bildobjekt 11" descr="En bild som visar cirkel, Grafik, skärmbild, Färggrann&#10;&#10;AI-genererat innehåll kan vara felaktigt.">
            <a:extLst>
              <a:ext uri="{FF2B5EF4-FFF2-40B4-BE49-F238E27FC236}">
                <a16:creationId xmlns:a16="http://schemas.microsoft.com/office/drawing/2014/main" id="{2EBE50AE-B8DC-7578-E645-D9368CFEF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34" y="2615582"/>
            <a:ext cx="3603600" cy="36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56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911D8C-1097-8002-4241-EB26257F8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000" i="0" dirty="0" err="1">
                <a:solidFill>
                  <a:srgbClr val="222222"/>
                </a:solidFill>
                <a:effectLst/>
                <a:latin typeface="var(--fontHeading)"/>
              </a:rPr>
              <a:t>NollVibCentrum</a:t>
            </a:r>
            <a:br>
              <a:rPr lang="sv-SE" b="0" i="0" dirty="0">
                <a:solidFill>
                  <a:srgbClr val="222222"/>
                </a:solidFill>
                <a:effectLst/>
                <a:latin typeface="var(--fontHeading)"/>
              </a:rPr>
            </a:b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04F3C40-7C44-7391-1DC9-69CD435DE41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195C6CD-4BBE-4CD4-A0E4-A5BFE8640B12}" type="datetime1">
              <a:rPr lang="sv-SE" smtClean="0"/>
              <a:t>2025-10-23</a:t>
            </a:fld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647FCA-CC84-4827-A949-B77393BCCD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598F7C54-8C9F-98AA-E733-E124621444C5}"/>
              </a:ext>
            </a:extLst>
          </p:cNvPr>
          <p:cNvSpPr>
            <a:spLocks noGrp="1" noChangeAspect="1" noChangeArrowheads="1"/>
          </p:cNvSpPr>
          <p:nvPr>
            <p:ph sz="quarter" idx="10"/>
          </p:nvPr>
        </p:nvSpPr>
        <p:spPr bwMode="auto">
          <a:xfrm>
            <a:off x="1190625" y="2413518"/>
            <a:ext cx="8775564" cy="401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b="0" i="0" dirty="0">
                <a:solidFill>
                  <a:srgbClr val="222222"/>
                </a:solidFill>
                <a:effectLst/>
                <a:latin typeface="Code-Pro-Bold"/>
              </a:rPr>
              <a:t>Att minska vibrationsskador genom att åtgärda källan till problemet är målet inom </a:t>
            </a:r>
            <a:r>
              <a:rPr lang="sv-SE" b="0" i="0" dirty="0" err="1">
                <a:solidFill>
                  <a:srgbClr val="222222"/>
                </a:solidFill>
                <a:effectLst/>
                <a:latin typeface="Code-Pro-Bold"/>
              </a:rPr>
              <a:t>NollVibCentrum</a:t>
            </a:r>
            <a:r>
              <a:rPr lang="sv-SE" b="0" i="0" dirty="0">
                <a:solidFill>
                  <a:srgbClr val="222222"/>
                </a:solidFill>
                <a:effectLst/>
                <a:latin typeface="Code-Pro-Bold"/>
              </a:rPr>
              <a:t>. Som medlem i nätverket får ditt företag kunskap och hjälp vidare i vibrationsrelaterade frågor och även inbjudan till seminariedagar där vi presenterar vad som pågår inom området. Tillsammans förebygger vi vibrationsskador!</a:t>
            </a:r>
          </a:p>
          <a:p>
            <a:endParaRPr lang="sv-SE" dirty="0">
              <a:solidFill>
                <a:srgbClr val="222222"/>
              </a:solidFill>
              <a:latin typeface="Code-Pro-Bold"/>
            </a:endParaRPr>
          </a:p>
          <a:p>
            <a:pPr algn="l"/>
            <a:r>
              <a:rPr lang="sv-SE" b="0" i="0" dirty="0">
                <a:solidFill>
                  <a:srgbClr val="222222"/>
                </a:solidFill>
                <a:effectLst/>
                <a:latin typeface="var(--fontHeading)"/>
              </a:rPr>
              <a:t>Medlemskap</a:t>
            </a:r>
          </a:p>
          <a:p>
            <a:pPr algn="l"/>
            <a:r>
              <a:rPr lang="sv-SE" b="0" i="0" dirty="0">
                <a:solidFill>
                  <a:srgbClr val="222222"/>
                </a:solidFill>
                <a:effectLst/>
                <a:latin typeface="var(--fontMonospace)"/>
              </a:rPr>
              <a:t>Medlemsavgiften är SEK 9 500 per år.</a:t>
            </a:r>
          </a:p>
          <a:p>
            <a:pPr algn="l"/>
            <a:r>
              <a:rPr lang="sv-SE" b="0" i="0" dirty="0">
                <a:solidFill>
                  <a:srgbClr val="222222"/>
                </a:solidFill>
                <a:effectLst/>
                <a:latin typeface="var(--fontMonospace)"/>
              </a:rPr>
              <a:t>Villkor: Medlemskapet faktureras per kalenderår och löper tills vidare. Eventuell uppsägning görs senast i december inför kommande kalenderår. </a:t>
            </a:r>
          </a:p>
          <a:p>
            <a:pPr algn="l"/>
            <a:r>
              <a:rPr lang="sv-SE" b="0" i="0" dirty="0">
                <a:solidFill>
                  <a:srgbClr val="222222"/>
                </a:solidFill>
                <a:effectLst/>
                <a:latin typeface="var(--fontMonospace)"/>
              </a:rPr>
              <a:t>Forskningsorganisationer (universitet, högskolor och institut) betalar halva priset.</a:t>
            </a:r>
          </a:p>
          <a:p>
            <a:r>
              <a:rPr lang="sv-SE" dirty="0">
                <a:hlinkClick r:id="rId2"/>
              </a:rPr>
              <a:t>Nätverket - </a:t>
            </a:r>
            <a:r>
              <a:rPr lang="sv-SE" dirty="0" err="1">
                <a:hlinkClick r:id="rId2"/>
              </a:rPr>
              <a:t>NollVibCentrum</a:t>
            </a:r>
            <a:r>
              <a:rPr lang="sv-SE" dirty="0">
                <a:hlinkClick r:id="rId2"/>
              </a:rPr>
              <a:t> (ri.se)</a:t>
            </a:r>
            <a:endParaRPr lang="sv-SE" dirty="0">
              <a:solidFill>
                <a:srgbClr val="222222"/>
              </a:solidFill>
              <a:latin typeface="Code-Pro-Bold"/>
            </a:endParaRPr>
          </a:p>
          <a:p>
            <a:pPr marL="0" indent="0">
              <a:buNone/>
            </a:pPr>
            <a:endParaRPr lang="sv-SE" b="0" i="0" dirty="0">
              <a:solidFill>
                <a:srgbClr val="222222"/>
              </a:solidFill>
              <a:effectLst/>
              <a:latin typeface="Code-Pro-Bold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1761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err="1"/>
              <a:t>Prevent</a:t>
            </a:r>
            <a:r>
              <a:rPr lang="sv-SE" dirty="0"/>
              <a:t> material ett exempel på partsgemensamt arbete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Hand och Arm Vibrationsguiden </a:t>
            </a:r>
          </a:p>
          <a:p>
            <a:pPr marL="0" indent="0">
              <a:buNone/>
            </a:pPr>
            <a:r>
              <a:rPr lang="sv-SE" dirty="0">
                <a:hlinkClick r:id="rId2"/>
              </a:rPr>
              <a:t>https://www.prevent.se/utbildningar-produkter/bocker/vibrationsguiden-hand--och-armvibrationer-ae907dd1/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Helkropps vibrationsguiden</a:t>
            </a:r>
          </a:p>
          <a:p>
            <a:pPr marL="0" indent="0">
              <a:buNone/>
            </a:pPr>
            <a:r>
              <a:rPr lang="sv-SE" dirty="0">
                <a:hlinkClick r:id="rId3"/>
              </a:rPr>
              <a:t>https://www.prevent.se/jobba-med-arbetsmiljo/fysisk-arbetsmiljo/vibrationer/#helkroppsvibrationer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195C6CD-4BBE-4CD4-A0E4-A5BFE8640B12}" type="datetime1">
              <a:rPr lang="sv-SE" smtClean="0"/>
              <a:t>2025-10-23</a:t>
            </a:fld>
            <a:endParaRPr lang="en-US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7715597"/>
      </p:ext>
    </p:extLst>
  </p:cSld>
  <p:clrMapOvr>
    <a:masterClrMapping/>
  </p:clrMapOvr>
</p:sld>
</file>

<file path=ppt/theme/theme1.xml><?xml version="1.0" encoding="utf-8"?>
<a:theme xmlns:a="http://schemas.openxmlformats.org/drawingml/2006/main" name="IFMetall-OfficeTema">
  <a:themeElements>
    <a:clrScheme name="IFMetall">
      <a:dk1>
        <a:sysClr val="windowText" lastClr="000000"/>
      </a:dk1>
      <a:lt1>
        <a:sysClr val="window" lastClr="FFFFFF"/>
      </a:lt1>
      <a:dk2>
        <a:srgbClr val="122F44"/>
      </a:dk2>
      <a:lt2>
        <a:srgbClr val="FFFFFF"/>
      </a:lt2>
      <a:accent1>
        <a:srgbClr val="DA1A35"/>
      </a:accent1>
      <a:accent2>
        <a:srgbClr val="ED7308"/>
      </a:accent2>
      <a:accent3>
        <a:srgbClr val="ACC714"/>
      </a:accent3>
      <a:accent4>
        <a:srgbClr val="70C7DB"/>
      </a:accent4>
      <a:accent5>
        <a:srgbClr val="3B4951"/>
      </a:accent5>
      <a:accent6>
        <a:srgbClr val="0C202D"/>
      </a:accent6>
      <a:hlink>
        <a:srgbClr val="70C7DB"/>
      </a:hlink>
      <a:folHlink>
        <a:srgbClr val="DA1A35"/>
      </a:folHlink>
    </a:clrScheme>
    <a:fontScheme name="IFMetall">
      <a:majorFont>
        <a:latin typeface="Roboto Condensed Medium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F Metall mall 2022 220601.potx" id="{CEBE8F2B-4B16-444A-8220-308DA6671E08}" vid="{2E1E2AEA-4BC6-4D4A-BF6D-129F945F7A7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E8EFF61987E4C40AC4D9C964F1497AA" ma:contentTypeVersion="13" ma:contentTypeDescription="Skapa ett nytt dokument." ma:contentTypeScope="" ma:versionID="f25f13584adcce563b11b709eab080ea">
  <xsd:schema xmlns:xsd="http://www.w3.org/2001/XMLSchema" xmlns:xs="http://www.w3.org/2001/XMLSchema" xmlns:p="http://schemas.microsoft.com/office/2006/metadata/properties" xmlns:ns2="edbb6b01-c81f-4467-b2d3-89fe8939ffd1" xmlns:ns3="96f770b3-aa29-490f-a571-b566a7e80af8" targetNamespace="http://schemas.microsoft.com/office/2006/metadata/properties" ma:root="true" ma:fieldsID="d763e763d94a07b30a39e5c7753a7f39" ns2:_="" ns3:_="">
    <xsd:import namespace="edbb6b01-c81f-4467-b2d3-89fe8939ffd1"/>
    <xsd:import namespace="96f770b3-aa29-490f-a571-b566a7e80a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bb6b01-c81f-4467-b2d3-89fe8939ff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markeringar" ma:readOnly="false" ma:fieldId="{5cf76f15-5ced-4ddc-b409-7134ff3c332f}" ma:taxonomyMulti="true" ma:sspId="3480f5dd-12c2-48aa-be2d-ce9103422b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770b3-aa29-490f-a571-b566a7e80af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8a709f2-be31-4103-bd21-0d5035768e03}" ma:internalName="TaxCatchAll" ma:showField="CatchAllData" ma:web="96f770b3-aa29-490f-a571-b566a7e80a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dbb6b01-c81f-4467-b2d3-89fe8939ffd1">
      <Terms xmlns="http://schemas.microsoft.com/office/infopath/2007/PartnerControls"/>
    </lcf76f155ced4ddcb4097134ff3c332f>
    <TaxCatchAll xmlns="96f770b3-aa29-490f-a571-b566a7e80af8" xsi:nil="true"/>
  </documentManagement>
</p:properties>
</file>

<file path=customXml/itemProps1.xml><?xml version="1.0" encoding="utf-8"?>
<ds:datastoreItem xmlns:ds="http://schemas.openxmlformats.org/officeDocument/2006/customXml" ds:itemID="{2240F78E-6844-494E-A682-1787AF80ED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bb6b01-c81f-4467-b2d3-89fe8939ffd1"/>
    <ds:schemaRef ds:uri="96f770b3-aa29-490f-a571-b566a7e80a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D720B4-AC1B-4796-93A2-B8DD0DCBCB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85F73D-5789-42CE-A48E-DFC58D014D07}">
  <ds:schemaRefs>
    <ds:schemaRef ds:uri="edbb6b01-c81f-4467-b2d3-89fe8939ffd1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96f770b3-aa29-490f-a571-b566a7e80af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IF-Metall-mall-2022-220601</Template>
  <TotalTime>335</TotalTime>
  <Words>284</Words>
  <Application>Microsoft Office PowerPoint</Application>
  <PresentationFormat>Bredbild</PresentationFormat>
  <Paragraphs>52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10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21" baseType="lpstr">
      <vt:lpstr>Arial</vt:lpstr>
      <vt:lpstr>Calibri</vt:lpstr>
      <vt:lpstr>Code-Pro-Bold</vt:lpstr>
      <vt:lpstr>Gill Sans</vt:lpstr>
      <vt:lpstr>Roboto</vt:lpstr>
      <vt:lpstr>Roboto </vt:lpstr>
      <vt:lpstr>Roboto Condensed</vt:lpstr>
      <vt:lpstr>Roboto Condensed Medium</vt:lpstr>
      <vt:lpstr>var(--fontHeading)</vt:lpstr>
      <vt:lpstr>var(--fontMonospace)</vt:lpstr>
      <vt:lpstr>IFMetall-OfficeTema</vt:lpstr>
      <vt:lpstr>Webbinarium om vibrationer </vt:lpstr>
      <vt:lpstr>Om undersökningen</vt:lpstr>
      <vt:lpstr>Används vibrerande handhållna verktyg på din arbetsplats?</vt:lpstr>
      <vt:lpstr>Har arbetsgivaren informerat de anställda  om riskerna med vibrerande handhållna verktyg?</vt:lpstr>
      <vt:lpstr>Har arbetsgivaren informerat om hur länge det är  tillåtet att arbeta med de olika typer av vibrerande verktyg?</vt:lpstr>
      <vt:lpstr>Har arbetsgivaren erbjudit medicinsk kontroll  till anställda som arbetar med vibrerande verktyg?</vt:lpstr>
      <vt:lpstr>Har anställda med symtom som kan bero på vibrationsskador erbjudits arbetsanpassning?</vt:lpstr>
      <vt:lpstr>NollVibCentrum </vt:lpstr>
      <vt:lpstr>Prevent material ett exempel på partsgemensamt arbete </vt:lpstr>
      <vt:lpstr>PowerPoint-presentation</vt:lpstr>
    </vt:vector>
  </TitlesOfParts>
  <Company>IF Metall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Lisa Wernstedt</dc:creator>
  <cp:keywords>IF Metall;Powerpoint;Mallar</cp:keywords>
  <cp:lastModifiedBy>Lisa Wernstedt</cp:lastModifiedBy>
  <cp:revision>22</cp:revision>
  <dcterms:created xsi:type="dcterms:W3CDTF">2025-10-15T12:42:11Z</dcterms:created>
  <dcterms:modified xsi:type="dcterms:W3CDTF">2025-10-23T16:40:52Z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0x010100CE8EFF61987E4C40AC4D9C964F1497AA</vt:lpwstr>
  </property>
</Properties>
</file>