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7" r:id="rId5"/>
  </p:sldMasterIdLst>
  <p:notesMasterIdLst>
    <p:notesMasterId r:id="rId29"/>
  </p:notesMasterIdLst>
  <p:sldIdLst>
    <p:sldId id="256" r:id="rId6"/>
    <p:sldId id="318" r:id="rId7"/>
    <p:sldId id="302" r:id="rId8"/>
    <p:sldId id="298" r:id="rId9"/>
    <p:sldId id="301" r:id="rId10"/>
    <p:sldId id="299" r:id="rId11"/>
    <p:sldId id="303" r:id="rId12"/>
    <p:sldId id="310" r:id="rId13"/>
    <p:sldId id="311" r:id="rId14"/>
    <p:sldId id="325" r:id="rId15"/>
    <p:sldId id="308" r:id="rId16"/>
    <p:sldId id="329" r:id="rId17"/>
    <p:sldId id="316" r:id="rId18"/>
    <p:sldId id="306" r:id="rId19"/>
    <p:sldId id="309" r:id="rId20"/>
    <p:sldId id="326" r:id="rId21"/>
    <p:sldId id="307" r:id="rId22"/>
    <p:sldId id="327" r:id="rId23"/>
    <p:sldId id="317" r:id="rId24"/>
    <p:sldId id="319" r:id="rId25"/>
    <p:sldId id="314" r:id="rId26"/>
    <p:sldId id="331" r:id="rId27"/>
    <p:sldId id="295"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Wernstedt" initials="LW" lastIdx="21" clrIdx="0">
    <p:extLst>
      <p:ext uri="{19B8F6BF-5375-455C-9EA6-DF929625EA0E}">
        <p15:presenceInfo xmlns:p15="http://schemas.microsoft.com/office/powerpoint/2012/main" userId="S-1-5-21-566471241-3275263604-4084024728-7011" providerId="AD"/>
      </p:ext>
    </p:extLst>
  </p:cmAuthor>
  <p:cmAuthor id="2" name="Katja Nilsson" initials="KN" lastIdx="4" clrIdx="1">
    <p:extLst>
      <p:ext uri="{19B8F6BF-5375-455C-9EA6-DF929625EA0E}">
        <p15:presenceInfo xmlns:p15="http://schemas.microsoft.com/office/powerpoint/2012/main" userId="S-1-5-21-566471241-3275263604-4084024728-6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A35"/>
    <a:srgbClr val="0C202D"/>
    <a:srgbClr val="0D202E"/>
    <a:srgbClr val="ED73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8261" autoAdjust="0"/>
  </p:normalViewPr>
  <p:slideViewPr>
    <p:cSldViewPr snapToGrid="0">
      <p:cViewPr varScale="1">
        <p:scale>
          <a:sx n="86" d="100"/>
          <a:sy n="86" d="100"/>
        </p:scale>
        <p:origin x="1440"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ffan Eriksson" userId="1aa8d932-2cdf-401d-9048-0b3569cb8524" providerId="ADAL" clId="{81E9F19E-C61E-431C-AEA6-FD6BC90638CF}"/>
    <pc:docChg chg="modSld">
      <pc:chgData name="Staffan Eriksson" userId="1aa8d932-2cdf-401d-9048-0b3569cb8524" providerId="ADAL" clId="{81E9F19E-C61E-431C-AEA6-FD6BC90638CF}" dt="2025-03-25T09:03:44.932" v="7" actId="6549"/>
      <pc:docMkLst>
        <pc:docMk/>
      </pc:docMkLst>
      <pc:sldChg chg="modSp mod">
        <pc:chgData name="Staffan Eriksson" userId="1aa8d932-2cdf-401d-9048-0b3569cb8524" providerId="ADAL" clId="{81E9F19E-C61E-431C-AEA6-FD6BC90638CF}" dt="2025-03-25T09:03:44.932" v="7" actId="6549"/>
        <pc:sldMkLst>
          <pc:docMk/>
          <pc:sldMk cId="1020866064" sldId="319"/>
        </pc:sldMkLst>
        <pc:spChg chg="mod">
          <ac:chgData name="Staffan Eriksson" userId="1aa8d932-2cdf-401d-9048-0b3569cb8524" providerId="ADAL" clId="{81E9F19E-C61E-431C-AEA6-FD6BC90638CF}" dt="2025-03-25T09:03:44.932" v="7" actId="6549"/>
          <ac:spMkLst>
            <pc:docMk/>
            <pc:sldMk cId="1020866064" sldId="319"/>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E0BBA-561B-CF4B-9147-1B2ECB4F9FB1}"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CFFEC-ABAE-024D-AE90-AA08E34DD30A}" type="slidenum">
              <a:rPr lang="sv-SE" smtClean="0"/>
              <a:t>‹#›</a:t>
            </a:fld>
            <a:endParaRPr lang="sv-SE"/>
          </a:p>
        </p:txBody>
      </p:sp>
    </p:spTree>
    <p:extLst>
      <p:ext uri="{BB962C8B-B14F-4D97-AF65-F5344CB8AC3E}">
        <p14:creationId xmlns:p14="http://schemas.microsoft.com/office/powerpoint/2010/main" val="380139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1</a:t>
            </a:fld>
            <a:endParaRPr lang="sv-SE"/>
          </a:p>
        </p:txBody>
      </p:sp>
    </p:spTree>
    <p:extLst>
      <p:ext uri="{BB962C8B-B14F-4D97-AF65-F5344CB8AC3E}">
        <p14:creationId xmlns:p14="http://schemas.microsoft.com/office/powerpoint/2010/main" val="4077641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Kollektivavtalet är en överenskommelse mellan den fackliga organisationen och arbetsgivarna.</a:t>
            </a:r>
          </a:p>
          <a:p>
            <a:pPr marL="0" indent="0">
              <a:buNone/>
            </a:pPr>
            <a:r>
              <a:rPr lang="sv-SE" dirty="0"/>
              <a:t>Gäller på arbetsplatser som tecknat avtal, gäller alla på arbetsplatsen.</a:t>
            </a:r>
          </a:p>
          <a:p>
            <a:pPr marL="0" indent="0">
              <a:buNone/>
            </a:pPr>
            <a:r>
              <a:rPr lang="sv-SE" dirty="0"/>
              <a:t>Vi behöver en hög organisationsgrad för att få bra avtal.</a:t>
            </a:r>
          </a:p>
          <a:p>
            <a:pPr marL="0" indent="0">
              <a:buNone/>
            </a:pPr>
            <a:endParaRPr lang="sv-SE" dirty="0"/>
          </a:p>
          <a:p>
            <a:pPr marL="0" indent="0">
              <a:buNone/>
            </a:pPr>
            <a:r>
              <a:rPr lang="sv-SE" dirty="0"/>
              <a:t>Lagen bestäms av våra politiker, därför är det viktigt att vi har politiker som har samma syn som vi på vilka arbetsvillkor vi ska ha.</a:t>
            </a:r>
          </a:p>
          <a:p>
            <a:pPr marL="0" indent="0">
              <a:buNone/>
            </a:pPr>
            <a:endParaRPr lang="sv-SE" dirty="0"/>
          </a:p>
          <a:p>
            <a:pPr marL="0" indent="0">
              <a:buNone/>
            </a:pPr>
            <a:r>
              <a:rPr lang="sv-SE" dirty="0"/>
              <a:t>När en lag förändras/förenklas/försämras påverkas även våra kollektivavtal.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a:t>
            </a:r>
            <a:r>
              <a:rPr lang="sv-SE" baseline="0" dirty="0"/>
              <a:t> är viktigt att vi har arbetare i politiken. Ska vi kunna påverka hela vägen måste vi finnas i alla rum där det tas beslut som påverkar oss arbetare.</a:t>
            </a:r>
          </a:p>
        </p:txBody>
      </p:sp>
      <p:sp>
        <p:nvSpPr>
          <p:cNvPr id="4" name="Platshållare för bildnummer 3"/>
          <p:cNvSpPr>
            <a:spLocks noGrp="1"/>
          </p:cNvSpPr>
          <p:nvPr>
            <p:ph type="sldNum" sz="quarter" idx="10"/>
          </p:nvPr>
        </p:nvSpPr>
        <p:spPr/>
        <p:txBody>
          <a:bodyPr/>
          <a:lstStyle/>
          <a:p>
            <a:fld id="{532CFFEC-ABAE-024D-AE90-AA08E34DD30A}" type="slidenum">
              <a:rPr lang="sv-SE" smtClean="0"/>
              <a:t>10</a:t>
            </a:fld>
            <a:endParaRPr lang="sv-SE"/>
          </a:p>
        </p:txBody>
      </p:sp>
    </p:spTree>
    <p:extLst>
      <p:ext uri="{BB962C8B-B14F-4D97-AF65-F5344CB8AC3E}">
        <p14:creationId xmlns:p14="http://schemas.microsoft.com/office/powerpoint/2010/main" val="197276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Ibland</a:t>
            </a:r>
            <a:r>
              <a:rPr lang="sv-SE" baseline="0" dirty="0"/>
              <a:t> tycker våra medlemmar att vi inte ska hålla på med politik och därför måste vi bli mycket bättre på att förklara för dem hur allt hänger ihop.</a:t>
            </a:r>
          </a:p>
          <a:p>
            <a:r>
              <a:rPr lang="sv-SE" baseline="0" dirty="0"/>
              <a:t>Att AG samarbetar med Svenskt Näringsliv precis som vi gör med LO och att Svenskt Näringsliv påverkar regeringen precis på samma sätt som vi gör det via LO. </a:t>
            </a:r>
          </a:p>
          <a:p>
            <a:endParaRPr lang="sv-SE" baseline="0" dirty="0"/>
          </a:p>
          <a:p>
            <a:r>
              <a:rPr lang="sv-SE" baseline="0" dirty="0"/>
              <a:t>Hur skulle det bli om bara AG-sidan skulle påverka politiken utan att vi lade oss i? Ja, troligtvis skulle AG få lagar som stödjer bara deras förslag och på detta vis skulle kunna urholka våra kollektivavtal.</a:t>
            </a:r>
          </a:p>
          <a:p>
            <a:r>
              <a:rPr lang="sv-SE" baseline="0" dirty="0"/>
              <a:t>Är det så att vi inte är med i rummen där besluten tas kan vi räkna med att vi inte får som vi vill. Det hjälper inte att stå och skrika på gator och torg om vi inte får politiken att lyssna på oss.</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Samtidigt står det i våra stadgar att vi ska </a:t>
            </a:r>
            <a:r>
              <a:rPr lang="sv-SE" b="0" dirty="0"/>
              <a:t>tillvarata medlemmarnas gemensamma intresse och styrka för att skapa bästa möjliga villkor i arbetslivet och i samhället. Det är</a:t>
            </a:r>
            <a:r>
              <a:rPr lang="sv-SE" b="0" baseline="0" dirty="0"/>
              <a:t> så mycket mer än bara arbetsrättslagar som påverkar våra medlemmar i samhället. Till exempel sjukförsäkringen, föräldraförsäkringen, a-kassa bara för att nämna några.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Vi behöver bli fler arbetare i politiken också för att kunna se till att få de bästa möjliga villkoren.</a:t>
            </a:r>
            <a:endParaRPr lang="sv-SE" dirty="0"/>
          </a:p>
          <a:p>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11</a:t>
            </a:fld>
            <a:endParaRPr lang="sv-SE"/>
          </a:p>
        </p:txBody>
      </p:sp>
    </p:spTree>
    <p:extLst>
      <p:ext uri="{BB962C8B-B14F-4D97-AF65-F5344CB8AC3E}">
        <p14:creationId xmlns:p14="http://schemas.microsoft.com/office/powerpoint/2010/main" val="199247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bildobjekt 1"/>
          <p:cNvSpPr>
            <a:spLocks noGrp="1" noRot="1" noChangeAspect="1" noTextEdit="1"/>
          </p:cNvSpPr>
          <p:nvPr>
            <p:ph type="sldImg"/>
          </p:nvPr>
        </p:nvSpPr>
        <p:spPr>
          <a:ln/>
        </p:spPr>
      </p:sp>
      <p:sp>
        <p:nvSpPr>
          <p:cNvPr id="36867"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anose="020B0604020202020204" pitchFamily="34" charset="0"/>
              </a:rPr>
              <a:t>En bild som tydligt visar skillnad mellan att ha ett kollektivavtal eller ej. Det sägs ibland att facket har spelat ut sin roll.</a:t>
            </a:r>
            <a:r>
              <a:rPr lang="sv-SE" altLang="sv-SE" baseline="0" dirty="0">
                <a:latin typeface="Arial" panose="020B0604020202020204" pitchFamily="34" charset="0"/>
              </a:rPr>
              <a:t> Några tycker att det är för dyrt att vara med och menar att de ändå får det som kollektivavtalet ger.</a:t>
            </a:r>
            <a:endParaRPr lang="sv-SE" altLang="sv-SE" dirty="0">
              <a:latin typeface="Arial" panose="020B0604020202020204" pitchFamily="34" charset="0"/>
            </a:endParaRPr>
          </a:p>
          <a:p>
            <a:pPr eaLnBrk="1" hangingPunct="1"/>
            <a:endParaRPr lang="sv-SE" altLang="sv-SE" dirty="0">
              <a:latin typeface="Arial" panose="020B0604020202020204" pitchFamily="34" charset="0"/>
            </a:endParaRPr>
          </a:p>
          <a:p>
            <a:pPr eaLnBrk="1" hangingPunct="1"/>
            <a:r>
              <a:rPr lang="sv-SE" altLang="sv-SE" dirty="0">
                <a:latin typeface="Arial" panose="020B0604020202020204" pitchFamily="34" charset="0"/>
              </a:rPr>
              <a:t>Men har den som inte</a:t>
            </a:r>
            <a:r>
              <a:rPr lang="sv-SE" altLang="sv-SE" baseline="0" dirty="0">
                <a:latin typeface="Arial" panose="020B0604020202020204" pitchFamily="34" charset="0"/>
              </a:rPr>
              <a:t> </a:t>
            </a:r>
            <a:r>
              <a:rPr lang="sv-SE" altLang="sv-SE" dirty="0">
                <a:latin typeface="Arial" panose="020B0604020202020204" pitchFamily="34" charset="0"/>
              </a:rPr>
              <a:t>är med möjlighet att påverka innehållet i avtalet?</a:t>
            </a:r>
          </a:p>
          <a:p>
            <a:pPr eaLnBrk="1" hangingPunct="1"/>
            <a:endParaRPr lang="sv-SE" altLang="sv-SE" dirty="0">
              <a:latin typeface="Arial" panose="020B0604020202020204" pitchFamily="34" charset="0"/>
            </a:endParaRPr>
          </a:p>
          <a:p>
            <a:pPr eaLnBrk="1" hangingPunct="1"/>
            <a:r>
              <a:rPr lang="sv-SE" altLang="sv-SE" dirty="0">
                <a:latin typeface="Arial" panose="020B0604020202020204" pitchFamily="34" charset="0"/>
              </a:rPr>
              <a:t>Om AG brutit mot avtalet,</a:t>
            </a:r>
            <a:r>
              <a:rPr lang="sv-SE" altLang="sv-SE" baseline="0" dirty="0">
                <a:latin typeface="Arial" panose="020B0604020202020204" pitchFamily="34" charset="0"/>
              </a:rPr>
              <a:t> t.</a:t>
            </a:r>
            <a:r>
              <a:rPr lang="sv-SE" altLang="sv-SE" dirty="0">
                <a:latin typeface="Arial" panose="020B0604020202020204" pitchFamily="34" charset="0"/>
              </a:rPr>
              <a:t>ex.</a:t>
            </a:r>
            <a:r>
              <a:rPr lang="sv-SE" altLang="sv-SE" baseline="0" dirty="0">
                <a:latin typeface="Arial" panose="020B0604020202020204" pitchFamily="34" charset="0"/>
              </a:rPr>
              <a:t> </a:t>
            </a:r>
            <a:r>
              <a:rPr lang="sv-SE" altLang="sv-SE" dirty="0">
                <a:latin typeface="Arial" panose="020B0604020202020204" pitchFamily="34" charset="0"/>
              </a:rPr>
              <a:t>inte betalat ut rätt ersättning, kan inte den som inte är med i facket kräva att hen ska få rätt</a:t>
            </a:r>
            <a:r>
              <a:rPr lang="sv-SE" altLang="sv-SE" baseline="0" dirty="0">
                <a:latin typeface="Arial" panose="020B0604020202020204" pitchFamily="34" charset="0"/>
              </a:rPr>
              <a:t> ersättning</a:t>
            </a:r>
            <a:r>
              <a:rPr lang="sv-SE" altLang="sv-SE" dirty="0">
                <a:latin typeface="Arial" panose="020B0604020202020204" pitchFamily="34" charset="0"/>
              </a:rPr>
              <a:t> eller</a:t>
            </a:r>
            <a:r>
              <a:rPr lang="sv-SE" altLang="sv-SE" baseline="0" dirty="0">
                <a:latin typeface="Arial" panose="020B0604020202020204" pitchFamily="34" charset="0"/>
              </a:rPr>
              <a:t> skadestånd, för det är bara den fackliga organisationen som kan hävda avtalet.</a:t>
            </a:r>
            <a:endParaRPr lang="sv-SE" altLang="sv-SE" dirty="0">
              <a:latin typeface="Arial" panose="020B0604020202020204" pitchFamily="34" charset="0"/>
            </a:endParaRPr>
          </a:p>
          <a:p>
            <a:pPr eaLnBrk="1" hangingPunct="1"/>
            <a:r>
              <a:rPr lang="sv-SE" altLang="sv-SE" dirty="0">
                <a:latin typeface="Arial" panose="020B0604020202020204" pitchFamily="34" charset="0"/>
              </a:rPr>
              <a:t>Här kan man även nämna arbetstid, i lagen är det 40 timmar per kalendervecka, i våra avtal är det 40 timmar per helgfri vecka. En viss skillnad.</a:t>
            </a:r>
          </a:p>
        </p:txBody>
      </p:sp>
      <p:sp>
        <p:nvSpPr>
          <p:cNvPr id="36868"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029C0F-060B-4CFB-85D4-164CB1AB9D19}" type="slidenum">
              <a:rPr lang="sv-SE" altLang="sv-SE" smtClean="0">
                <a:solidFill>
                  <a:srgbClr val="000000"/>
                </a:solidFill>
              </a:rPr>
              <a:pPr>
                <a:spcBef>
                  <a:spcPct val="0"/>
                </a:spcBef>
              </a:pPr>
              <a:t>12</a:t>
            </a:fld>
            <a:endParaRPr lang="sv-SE" altLang="sv-SE">
              <a:solidFill>
                <a:srgbClr val="000000"/>
              </a:solidFill>
            </a:endParaRPr>
          </a:p>
        </p:txBody>
      </p:sp>
    </p:spTree>
    <p:extLst>
      <p:ext uri="{BB962C8B-B14F-4D97-AF65-F5344CB8AC3E}">
        <p14:creationId xmlns:p14="http://schemas.microsoft.com/office/powerpoint/2010/main" val="287910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tshållare för bildobjekt 1">
            <a:extLst>
              <a:ext uri="{FF2B5EF4-FFF2-40B4-BE49-F238E27FC236}">
                <a16:creationId xmlns:a16="http://schemas.microsoft.com/office/drawing/2014/main" id="{E5362A1F-1C33-4631-AECD-7F4AC9CFB134}"/>
              </a:ext>
            </a:extLst>
          </p:cNvPr>
          <p:cNvSpPr>
            <a:spLocks noGrp="1" noRot="1" noChangeAspect="1" noTextEdit="1"/>
          </p:cNvSpPr>
          <p:nvPr>
            <p:ph type="sldImg"/>
          </p:nvPr>
        </p:nvSpPr>
        <p:spPr>
          <a:ln/>
        </p:spPr>
      </p:sp>
      <p:sp>
        <p:nvSpPr>
          <p:cNvPr id="79875" name="Platshållare för anteckningar 2">
            <a:extLst>
              <a:ext uri="{FF2B5EF4-FFF2-40B4-BE49-F238E27FC236}">
                <a16:creationId xmlns:a16="http://schemas.microsoft.com/office/drawing/2014/main" id="{0A01D6C0-06E7-4EDF-86DC-95861B6467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latin typeface="Arial" panose="020B0604020202020204" pitchFamily="34" charset="0"/>
              </a:rPr>
              <a:t>Denna bild visar tydligt att det är skillnad på vilka</a:t>
            </a:r>
            <a:r>
              <a:rPr lang="sv-SE" altLang="sv-SE" baseline="0" dirty="0">
                <a:latin typeface="Arial" panose="020B0604020202020204" pitchFamily="34" charset="0"/>
              </a:rPr>
              <a:t> åtgärder vi får från regeringen vid kris beroende på vem som har makten.</a:t>
            </a:r>
          </a:p>
          <a:p>
            <a:pPr eaLnBrk="1" hangingPunct="1"/>
            <a:r>
              <a:rPr lang="sv-SE" altLang="sv-SE" baseline="0" dirty="0">
                <a:latin typeface="Arial" panose="020B0604020202020204" pitchFamily="34" charset="0"/>
              </a:rPr>
              <a:t>När den röda sidan har makten får vi åtgärder som gynnar oss arbetare, korttidsarbete som infördes under pandemin är ett tydligt exempel. Ytterligare ett exempel är det höjda taket i a-kassan, vilket gjorde att de som ändå drabbades av arbetslöshet kunde klara sig tills de hittat ett nytt jobb.</a:t>
            </a:r>
          </a:p>
          <a:p>
            <a:pPr eaLnBrk="1" hangingPunct="1"/>
            <a:r>
              <a:rPr lang="sv-SE" altLang="sv-SE" baseline="0" dirty="0">
                <a:latin typeface="Arial" panose="020B0604020202020204" pitchFamily="34" charset="0"/>
              </a:rPr>
              <a:t>Tack vare den sittande regeringen vid pandemin, som såg till att vi fick korttidsarbetsavtalet, blev väldigt få inom IF Metalls områden arbetslösa. En annan positiv effekt var att företagen kunde behålla sin personal under pandemin, vilket gav en smärtfri och snabb uppstart när efterfrågan kom i gång igen. Under finanskrisen stod företagen utan anställda när det väl var dags att köra i gång igen och Sveriges industri halkade efter konkurrenterna i andra europeiska länder.</a:t>
            </a:r>
            <a:endParaRPr lang="sv-SE" altLang="sv-SE" dirty="0">
              <a:latin typeface="Arial" panose="020B0604020202020204" pitchFamily="34" charset="0"/>
            </a:endParaRPr>
          </a:p>
        </p:txBody>
      </p:sp>
      <p:sp>
        <p:nvSpPr>
          <p:cNvPr id="79876" name="Platshållare för bildnummer 3">
            <a:extLst>
              <a:ext uri="{FF2B5EF4-FFF2-40B4-BE49-F238E27FC236}">
                <a16:creationId xmlns:a16="http://schemas.microsoft.com/office/drawing/2014/main" id="{968E1D13-28EC-41DC-9E24-8BDC1E80BB26}"/>
              </a:ext>
            </a:extLst>
          </p:cNvPr>
          <p:cNvSpPr txBox="1">
            <a:spLocks noGrp="1"/>
          </p:cNvSpPr>
          <p:nvPr/>
        </p:nvSpPr>
        <p:spPr bwMode="auto">
          <a:xfrm>
            <a:off x="3849688" y="942975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1" tIns="45501" rIns="91001" bIns="45501" anchor="b"/>
          <a:lstStyle>
            <a:lvl1pPr defTabSz="909638">
              <a:spcBef>
                <a:spcPct val="30000"/>
              </a:spcBef>
              <a:defRPr sz="1200">
                <a:solidFill>
                  <a:schemeClr val="tx1"/>
                </a:solidFill>
                <a:latin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2280825D-6ED5-4CB0-9410-D25A7E5C3464}" type="slidenum">
              <a:rPr lang="sv-SE" altLang="sv-SE">
                <a:solidFill>
                  <a:prstClr val="black"/>
                </a:solidFill>
              </a:rPr>
              <a:pPr algn="r">
                <a:spcBef>
                  <a:spcPct val="0"/>
                </a:spcBef>
              </a:pPr>
              <a:t>13</a:t>
            </a:fld>
            <a:endParaRPr lang="sv-SE" altLang="sv-SE">
              <a:solidFill>
                <a:prstClr val="black"/>
              </a:solidFill>
            </a:endParaRPr>
          </a:p>
        </p:txBody>
      </p:sp>
    </p:spTree>
    <p:extLst>
      <p:ext uri="{BB962C8B-B14F-4D97-AF65-F5344CB8AC3E}">
        <p14:creationId xmlns:p14="http://schemas.microsoft.com/office/powerpoint/2010/main" val="47734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ser</a:t>
            </a:r>
            <a:r>
              <a:rPr lang="sv-SE" baseline="0" dirty="0"/>
              <a:t> vi tydligt var och vem som tecknar vilka avtal.</a:t>
            </a:r>
          </a:p>
          <a:p>
            <a:r>
              <a:rPr lang="sv-SE" baseline="0" dirty="0"/>
              <a:t>LO och Svenskt Näringsliv tecknar våra avtalsförsäkringar, dessa hamnar i alla kollektivavtal inom LO. Medlemsförsäkringar har man utöver dessa och de tecknas av förbunden var för sig.</a:t>
            </a:r>
          </a:p>
          <a:p>
            <a:r>
              <a:rPr lang="sv-SE" baseline="0" dirty="0"/>
              <a:t>Rikstäckande kollektivavtal tecknas av IF Metall och arbetsgivarorganisationerna, t.ex. Teknikarbetsgivarna om det gäller Teknikavtalet och </a:t>
            </a:r>
            <a:r>
              <a:rPr lang="sv-SE" baseline="0" dirty="0" err="1"/>
              <a:t>Ikem</a:t>
            </a:r>
            <a:r>
              <a:rPr lang="sv-SE" baseline="0" dirty="0"/>
              <a:t> om det är I-avtalet.</a:t>
            </a:r>
          </a:p>
          <a:p>
            <a:r>
              <a:rPr lang="sv-SE" baseline="0" dirty="0"/>
              <a:t>Utöver riksavtal som gäller hela branschen tecknar vi lokala avtal på arbetsplatser och dessa gäller bara på den arbetsplatsen och tecknas med arbetsgivaren.</a:t>
            </a:r>
          </a:p>
          <a:p>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14</a:t>
            </a:fld>
            <a:endParaRPr lang="sv-SE"/>
          </a:p>
        </p:txBody>
      </p:sp>
    </p:spTree>
    <p:extLst>
      <p:ext uri="{BB962C8B-B14F-4D97-AF65-F5344CB8AC3E}">
        <p14:creationId xmlns:p14="http://schemas.microsoft.com/office/powerpoint/2010/main" val="1793800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syftet att lägga</a:t>
            </a:r>
            <a:r>
              <a:rPr lang="sv-SE" baseline="0" dirty="0"/>
              <a:t> tid på den tredje punkten och komma in på att vi är en medlemsstyrd organisation där vi behöver förtroendevalda (FV) och delaktighet av medlemmar för att vi ska fortsätta vara en medlemsstyrd organisation.</a:t>
            </a:r>
          </a:p>
          <a:p>
            <a:r>
              <a:rPr lang="sv-SE" baseline="0" dirty="0"/>
              <a:t>Vikten av att det finns FV och att vi håller på att tappa en hel del. Bara att man pratar bra om organisationen och är stolt över sitt medlemskap gör skillnad, men såklart viktigt att vi har många som tar uppdrag på sin arbetsplats och avdelningen.</a:t>
            </a:r>
          </a:p>
          <a:p>
            <a:r>
              <a:rPr lang="sv-SE" baseline="0" dirty="0"/>
              <a:t>Utan FV kommer vi att bli en tjänstemannaorganisation och då tappar vi syftet. Viktigt att vi faktiskt är en medlemsstyrd organisation, där medlemmens önskan står högst, där vi står starka på varje arbetsplats i hela Sverige med duktiga FV som kan verksamheten på arbetsplatsen och kan där direkt påverka den.</a:t>
            </a:r>
          </a:p>
          <a:p>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15</a:t>
            </a:fld>
            <a:endParaRPr lang="sv-SE"/>
          </a:p>
        </p:txBody>
      </p:sp>
    </p:spTree>
    <p:extLst>
      <p:ext uri="{BB962C8B-B14F-4D97-AF65-F5344CB8AC3E}">
        <p14:creationId xmlns:p14="http://schemas.microsoft.com/office/powerpoint/2010/main" val="2334052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Organisationskartan</a:t>
            </a:r>
            <a:r>
              <a:rPr lang="sv-SE" baseline="0" dirty="0"/>
              <a:t> visar hur organisationen ser ut, vilka som är aktiva var. Påpeka vikten av FV även här och på alla nivåer. Det är medlemmarna som ska bestämma vad det är vi ska jobba med och mot.</a:t>
            </a:r>
          </a:p>
          <a:p>
            <a:r>
              <a:rPr lang="sv-SE" baseline="0" dirty="0"/>
              <a:t>Alla våra frågor kommer från våra arbetsplatser och har vi inga förtroendevalda blir det mycket svårare att veta vilka frågor det är vi ska driva. Och att FV driver sina egna frågor på sin egna arbetsplatser så att vi får starka lokala avtal där det syns att vi påverkar direkt på den egna arbetsplatsen.</a:t>
            </a:r>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16</a:t>
            </a:fld>
            <a:endParaRPr lang="sv-SE"/>
          </a:p>
        </p:txBody>
      </p:sp>
    </p:spTree>
    <p:extLst>
      <p:ext uri="{BB962C8B-B14F-4D97-AF65-F5344CB8AC3E}">
        <p14:creationId xmlns:p14="http://schemas.microsoft.com/office/powerpoint/2010/main" val="3227142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Kunskap är</a:t>
            </a:r>
            <a:r>
              <a:rPr lang="sv-SE" baseline="0" dirty="0"/>
              <a:t> makt! </a:t>
            </a:r>
          </a:p>
          <a:p>
            <a:r>
              <a:rPr lang="sv-SE" baseline="0" dirty="0"/>
              <a:t>Det är viktigt att vi utbildar både medlemmar och FV så att vi kan vara den starka organisationen vi är. Alla medlemmar ska veta vad ett kollektivavtal är och varför det är viktigt för oss arbetstagare.</a:t>
            </a:r>
          </a:p>
          <a:p>
            <a:r>
              <a:rPr lang="sv-SE" baseline="0" dirty="0"/>
              <a:t>Vet vi vad vi har för rättigheter har vi lättare att kräva dem. Saknas kunskapen här blir organisationen svagare för att medlemmarna tror att vi har våra villkor för att AG är snäll. </a:t>
            </a:r>
          </a:p>
          <a:p>
            <a:r>
              <a:rPr lang="sv-SE" baseline="0" dirty="0"/>
              <a:t>Fackliga utbildningar ger en kompetensutveckling på våra arbetsplatser så att vi kan bygga starka lokalt fackliga organisationer på alla våra arbetsplatser.</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17</a:t>
            </a:fld>
            <a:endParaRPr lang="sv-SE"/>
          </a:p>
        </p:txBody>
      </p:sp>
    </p:spTree>
    <p:extLst>
      <p:ext uri="{BB962C8B-B14F-4D97-AF65-F5344CB8AC3E}">
        <p14:creationId xmlns:p14="http://schemas.microsoft.com/office/powerpoint/2010/main" val="2574797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Avtalsförsäkringarna gäller alla på arbetsplatsen oavsett om man är medlem eller inte. Finns inte på arbetsplats som inte har kollektivavtal.</a:t>
            </a:r>
          </a:p>
          <a:p>
            <a:r>
              <a:rPr lang="sv-SE" dirty="0"/>
              <a:t>AGS – från</a:t>
            </a:r>
            <a:r>
              <a:rPr lang="sv-SE" baseline="0" dirty="0"/>
              <a:t> den 15:e dagen får du 10 procent av din lön som tillägg från AFA.</a:t>
            </a:r>
          </a:p>
          <a:p>
            <a:r>
              <a:rPr lang="sv-SE" baseline="0" dirty="0"/>
              <a:t>TFA </a:t>
            </a:r>
            <a:r>
              <a:rPr lang="sv-SE" dirty="0"/>
              <a:t>– </a:t>
            </a:r>
            <a:r>
              <a:rPr lang="sv-SE" baseline="0" dirty="0"/>
              <a:t>olycksfallsförsäkring på jobbet och till och från.</a:t>
            </a:r>
          </a:p>
          <a:p>
            <a:r>
              <a:rPr lang="sv-SE" baseline="0" dirty="0"/>
              <a:t>TGL </a:t>
            </a:r>
            <a:r>
              <a:rPr lang="sv-SE" dirty="0"/>
              <a:t>–</a:t>
            </a:r>
            <a:r>
              <a:rPr lang="sv-SE" baseline="0" dirty="0"/>
              <a:t> livförsäkring.</a:t>
            </a:r>
          </a:p>
          <a:p>
            <a:r>
              <a:rPr lang="sv-SE" baseline="0" dirty="0"/>
              <a:t>AGB </a:t>
            </a:r>
            <a:r>
              <a:rPr lang="sv-SE" dirty="0"/>
              <a:t>– </a:t>
            </a:r>
            <a:r>
              <a:rPr lang="sv-SE" baseline="0" dirty="0"/>
              <a:t>fast belopp om du blir uppsagd pga. arbetsbrist och fyllt 40 år, beloppet ökar för varje år.</a:t>
            </a:r>
          </a:p>
          <a:p>
            <a:r>
              <a:rPr lang="sv-SE" baseline="0" dirty="0"/>
              <a:t>FPT </a:t>
            </a:r>
            <a:r>
              <a:rPr lang="sv-SE" dirty="0"/>
              <a:t>– </a:t>
            </a:r>
            <a:r>
              <a:rPr lang="sv-SE" baseline="0" dirty="0"/>
              <a:t>när du är föräldraledig eller graviditetspenning.</a:t>
            </a:r>
          </a:p>
          <a:p>
            <a:endParaRPr lang="sv-SE" baseline="0" dirty="0"/>
          </a:p>
          <a:p>
            <a:r>
              <a:rPr lang="sv-SE" baseline="0" dirty="0"/>
              <a:t>Medlemsförsäkringarna ingår i ditt medlemskap.</a:t>
            </a:r>
          </a:p>
          <a:p>
            <a:endParaRPr lang="sv-SE" baseline="0" dirty="0"/>
          </a:p>
          <a:p>
            <a:endParaRPr lang="sv-SE" baseline="0" dirty="0"/>
          </a:p>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18</a:t>
            </a:fld>
            <a:endParaRPr lang="sv-SE"/>
          </a:p>
        </p:txBody>
      </p:sp>
    </p:spTree>
    <p:extLst>
      <p:ext uri="{BB962C8B-B14F-4D97-AF65-F5344CB8AC3E}">
        <p14:creationId xmlns:p14="http://schemas.microsoft.com/office/powerpoint/2010/main" val="3543305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r>
              <a:rPr lang="sv-SE" sz="1200" b="0" i="0" kern="1200" dirty="0">
                <a:solidFill>
                  <a:schemeClr val="tx1"/>
                </a:solidFill>
                <a:effectLst/>
                <a:latin typeface="+mn-lt"/>
                <a:ea typeface="+mn-ea"/>
                <a:cs typeface="+mn-cs"/>
              </a:rPr>
              <a:t>Utöver de försäkringar som ingår för alla medlemmar kan du komplettera med ytterligare försäkringsskydd hos Folksam. De frivilliga försäkringarna betalar du en månadskostnad för, men genom att vi är många medlemmar i IF Metall blir både pris och villkor mer förmånliga än om var och en enskilt skulle tecknat försäkringarna.</a:t>
            </a:r>
            <a:endParaRPr lang="sv-SE" baseline="0" dirty="0"/>
          </a:p>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19</a:t>
            </a:fld>
            <a:endParaRPr lang="sv-SE"/>
          </a:p>
        </p:txBody>
      </p:sp>
    </p:spTree>
    <p:extLst>
      <p:ext uri="{BB962C8B-B14F-4D97-AF65-F5344CB8AC3E}">
        <p14:creationId xmlns:p14="http://schemas.microsoft.com/office/powerpoint/2010/main" val="288132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finns IF Metall? Vem finns vi till för?</a:t>
            </a:r>
          </a:p>
          <a:p>
            <a:r>
              <a:rPr lang="sv-SE" dirty="0"/>
              <a:t>Vi finns till för </a:t>
            </a:r>
            <a:r>
              <a:rPr lang="sv-SE" baseline="0" dirty="0"/>
              <a:t>att stå på arbetstagarnas sida mot arbetsgivaren. För att vi ska ha bra villkor på jobbet såväl som på fritiden. </a:t>
            </a:r>
          </a:p>
          <a:p>
            <a:r>
              <a:rPr lang="sv-SE" baseline="0" dirty="0"/>
              <a:t>Vi arbetare har ett gemensamt intresse av att ha så bra villkor som möjligt, och det gäller att vi håller ihop så att arbetsgivaren inte kan sälja sitt jobb till den som tar det för minst lön.</a:t>
            </a:r>
          </a:p>
          <a:p>
            <a:r>
              <a:rPr lang="sv-SE" baseline="0" dirty="0"/>
              <a:t>Vi är en medlemsstyrd organisation där medlemmens delaktighet, behov och önskemål bygger verksamheten. </a:t>
            </a:r>
          </a:p>
          <a:p>
            <a:r>
              <a:rPr lang="sv-SE" baseline="0" dirty="0"/>
              <a:t>Koppla ihop med Löftet.</a:t>
            </a:r>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2</a:t>
            </a:fld>
            <a:endParaRPr lang="sv-SE"/>
          </a:p>
        </p:txBody>
      </p:sp>
    </p:spTree>
    <p:extLst>
      <p:ext uri="{BB962C8B-B14F-4D97-AF65-F5344CB8AC3E}">
        <p14:creationId xmlns:p14="http://schemas.microsoft.com/office/powerpoint/2010/main" val="1708612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Alla våra 300 000</a:t>
            </a:r>
            <a:r>
              <a:rPr lang="sv-SE" baseline="0" dirty="0"/>
              <a:t> medlemmar betalar en medlemsavgift utifrån vad de tjänar. Det vill säga 1,56 procent av inkomsten inklusive ob- och övertidsersättning med mera. Den som tjänar mer betalar mer efter en solidarisk princip. Siffrorna är från 2023.</a:t>
            </a:r>
            <a:endParaRPr lang="sv-SE" dirty="0"/>
          </a:p>
        </p:txBody>
      </p:sp>
      <p:sp>
        <p:nvSpPr>
          <p:cNvPr id="4" name="Slide Number Placeholder 3"/>
          <p:cNvSpPr>
            <a:spLocks noGrp="1"/>
          </p:cNvSpPr>
          <p:nvPr>
            <p:ph type="sldNum" sz="quarter" idx="10"/>
          </p:nvPr>
        </p:nvSpPr>
        <p:spPr/>
        <p:txBody>
          <a:bodyPr/>
          <a:lstStyle/>
          <a:p>
            <a:fld id="{A22CC35B-575D-4F07-A084-CB8DA47FC9CF}" type="slidenum">
              <a:rPr lang="sv-SE" smtClean="0">
                <a:solidFill>
                  <a:prstClr val="black"/>
                </a:solidFill>
              </a:rPr>
              <a:pPr/>
              <a:t>20</a:t>
            </a:fld>
            <a:endParaRPr lang="sv-SE">
              <a:solidFill>
                <a:prstClr val="black"/>
              </a:solidFill>
            </a:endParaRPr>
          </a:p>
        </p:txBody>
      </p:sp>
    </p:spTree>
    <p:extLst>
      <p:ext uri="{BB962C8B-B14F-4D97-AF65-F5344CB8AC3E}">
        <p14:creationId xmlns:p14="http://schemas.microsoft.com/office/powerpoint/2010/main" val="2931718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21</a:t>
            </a:fld>
            <a:endParaRPr lang="sv-SE"/>
          </a:p>
        </p:txBody>
      </p:sp>
    </p:spTree>
    <p:extLst>
      <p:ext uri="{BB962C8B-B14F-4D97-AF65-F5344CB8AC3E}">
        <p14:creationId xmlns:p14="http://schemas.microsoft.com/office/powerpoint/2010/main" val="289704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lovade varandra att inte </a:t>
            </a:r>
            <a:r>
              <a:rPr lang="sv-SE" baseline="0" dirty="0"/>
              <a:t>ta jobbet för lägre pris än det vi kommit överens om, på detta sätt kan inte arbetsgivaren ställa oss mot varandra och få en lönespiral neråt, bara arbetsgivaren tjänar på det. Våra kollektivavtal reglerar den lägsta lönen i branschen så att vi inte behöver gå med på en lägre lön.</a:t>
            </a:r>
          </a:p>
          <a:p>
            <a:r>
              <a:rPr lang="sv-SE" baseline="0" dirty="0"/>
              <a:t>A-kassan är en försäkring som på samma sätt ska skydda oss vid arbetslöshet. Med a-kassa behöver vi inte bryta löftet även om vi blir arbetslösa.</a:t>
            </a:r>
          </a:p>
          <a:p>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3</a:t>
            </a:fld>
            <a:endParaRPr lang="sv-SE"/>
          </a:p>
        </p:txBody>
      </p:sp>
    </p:spTree>
    <p:extLst>
      <p:ext uri="{BB962C8B-B14F-4D97-AF65-F5344CB8AC3E}">
        <p14:creationId xmlns:p14="http://schemas.microsoft.com/office/powerpoint/2010/main" val="256255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styr arbetsmarknaden?</a:t>
            </a:r>
          </a:p>
          <a:p>
            <a:r>
              <a:rPr lang="sv-SE" dirty="0"/>
              <a:t>Kollektivavtalen</a:t>
            </a:r>
            <a:r>
              <a:rPr lang="sv-SE" baseline="0" dirty="0"/>
              <a:t> tecknas mellan arbetsgivare och den fackliga organisationen. De reglerar villkoren på arbetsplatsen.</a:t>
            </a:r>
          </a:p>
          <a:p>
            <a:r>
              <a:rPr lang="sv-SE" baseline="0" dirty="0"/>
              <a:t>Politiken stiftar lagar och dessa styr till viss del arbetsmarknaden, finns det inget kollektivavtal på företaget så är det endast lagen som gäller. I lagen finns till exempel inga regler om storleken på lön och andra ersättningar.</a:t>
            </a:r>
          </a:p>
          <a:p>
            <a:r>
              <a:rPr lang="sv-SE" baseline="0" dirty="0"/>
              <a:t>FML (förtroendemannalagen) ger oss rätt att ta ut facklig tid under betald arbetstid för att kunna ha förtroendeuppdrag. FML skyddar också den förtroendevalde mot diskriminering eller annan negativ särbehandling på grund av det fackliga uppdraget.</a:t>
            </a:r>
          </a:p>
          <a:p>
            <a:r>
              <a:rPr lang="sv-SE" baseline="0" dirty="0"/>
              <a:t>MBL (medbestämmandelagen) ger oss rätt att begära förhandling i vilken fråga som helst på arbetsplatsen samt slår fast arbetsgivarens skyldighet att informera/förhandla med facket.</a:t>
            </a:r>
          </a:p>
          <a:p>
            <a:r>
              <a:rPr lang="sv-SE" baseline="0" dirty="0"/>
              <a:t>För att nämna några av lagarna som vi använder oss av.</a:t>
            </a:r>
          </a:p>
          <a:p>
            <a:r>
              <a:rPr lang="sv-SE" baseline="0" dirty="0"/>
              <a:t>Prata gärna från egna erfarenheter.</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4</a:t>
            </a:fld>
            <a:endParaRPr lang="sv-SE"/>
          </a:p>
        </p:txBody>
      </p:sp>
    </p:spTree>
    <p:extLst>
      <p:ext uri="{BB962C8B-B14F-4D97-AF65-F5344CB8AC3E}">
        <p14:creationId xmlns:p14="http://schemas.microsoft.com/office/powerpoint/2010/main" val="358128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a:t>
            </a:r>
            <a:r>
              <a:rPr lang="sv-SE" baseline="0" dirty="0"/>
              <a:t> den svenska modellen menar man att det är de fackliga organisationen och arbetsgivarna som bestämmer om villkoren på arbetsmarknaden genom kollektivavtalen. Varken vi eller arbetsgivarna vill att politiken lägger sig i arbetsmarknadsvillkoren, då det är parterna som bäst vet vad som behövs på våra arbetsplatser.</a:t>
            </a:r>
          </a:p>
          <a:p>
            <a:r>
              <a:rPr lang="sv-SE" baseline="0" dirty="0"/>
              <a:t>Saltsjöbadsavtalet kom till för att man ville få ordning på arbetsmarknaden med hjälp av kollektivavtal.</a:t>
            </a:r>
          </a:p>
          <a:p>
            <a:r>
              <a:rPr lang="sv-SE" baseline="0" dirty="0"/>
              <a:t>Vi lovade arbetsgivarna att vi inte skulle ta till stridsåtgärder så länge det finns ett gällande avtal på arbetsplatsen. </a:t>
            </a:r>
          </a:p>
          <a:p>
            <a:r>
              <a:rPr lang="sv-SE" baseline="0" dirty="0"/>
              <a:t>När vi förhandlar om nytt kollektivavtal är det viktigaste för oss att ha hög organisationsgrad, för det är då vi har styrkan att ställa höga krav mot arbetsgivaren.</a:t>
            </a:r>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5</a:t>
            </a:fld>
            <a:endParaRPr lang="sv-SE"/>
          </a:p>
        </p:txBody>
      </p:sp>
    </p:spTree>
    <p:extLst>
      <p:ext uri="{BB962C8B-B14F-4D97-AF65-F5344CB8AC3E}">
        <p14:creationId xmlns:p14="http://schemas.microsoft.com/office/powerpoint/2010/main" val="175328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Kollektivavtalet</a:t>
            </a:r>
            <a:r>
              <a:rPr lang="sv-SE" baseline="0" dirty="0"/>
              <a:t> reglerar villkoren på arbetsplatsen. IF Metall har 37 olika avtal som reglerar de olika branscher vi har i vårt förbund, ett av avtalen (Bemanning) ägs av alla LO-förbunden tillsammans.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Kollektivavtalet gäller alla på arbetsplatsen, men det är bara den fackliga organisationen som kan hävda avtalet. Väljer man att stå utanför kan man inte som arbetstagare hävda avtalet fast man jobbar på en arbetsplats med kollektivavtal.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Däremot kan den fackliga organisationen kräva skadestånd och att företaget betalar in de pengar arbetsgivaren inte betalat ut till en icke medlem. Pengarna tillfaller då den fackliga organisationen. Detta för att arbetsgivaren inte ska kunna komma billigare undan genom att bara anställa sådana som inte är eller har tänkt att gå med i facket.</a:t>
            </a:r>
          </a:p>
          <a:p>
            <a:endParaRPr lang="sv-SE" dirty="0"/>
          </a:p>
        </p:txBody>
      </p:sp>
      <p:sp>
        <p:nvSpPr>
          <p:cNvPr id="4" name="Platshållare för bildnummer 3"/>
          <p:cNvSpPr>
            <a:spLocks noGrp="1"/>
          </p:cNvSpPr>
          <p:nvPr>
            <p:ph type="sldNum" sz="quarter" idx="10"/>
          </p:nvPr>
        </p:nvSpPr>
        <p:spPr/>
        <p:txBody>
          <a:bodyPr/>
          <a:lstStyle/>
          <a:p>
            <a:fld id="{532CFFEC-ABAE-024D-AE90-AA08E34DD30A}" type="slidenum">
              <a:rPr lang="sv-SE" smtClean="0"/>
              <a:t>6</a:t>
            </a:fld>
            <a:endParaRPr lang="sv-SE"/>
          </a:p>
        </p:txBody>
      </p:sp>
    </p:spTree>
    <p:extLst>
      <p:ext uri="{BB962C8B-B14F-4D97-AF65-F5344CB8AC3E}">
        <p14:creationId xmlns:p14="http://schemas.microsoft.com/office/powerpoint/2010/main" val="3923737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Det finns ingen lägsta lön i lagen, utan det är i kollektivavtalet som man reglerar det. Vi arbetare vill inte att politiker ska lägga sig i lönebildningen, utan det ska arbetsmarknadsparterna göra. På arbetsplatser utan kollektivavtal finns ingen lägsta lön, löneökningar, ob-tillägg, rätt till permission m.m.</a:t>
            </a:r>
          </a:p>
          <a:p>
            <a:endParaRPr lang="sv-SE" baseline="0" dirty="0"/>
          </a:p>
          <a:p>
            <a:r>
              <a:rPr lang="sv-SE" baseline="0" dirty="0"/>
              <a:t>Att kollektivavtalet gäller alla på arbetsplatsen är för att arbetsgivaren inte ska kunna komma billigare undan genom att bara anställa icke medlemmar. En icke medlem kan aldrig hävda avtalet själv, utan det är den fackliga organisationen som gör det.</a:t>
            </a:r>
          </a:p>
          <a:p>
            <a:endParaRPr lang="sv-SE" baseline="0" dirty="0"/>
          </a:p>
          <a:p>
            <a:r>
              <a:rPr lang="sv-SE" baseline="0" dirty="0"/>
              <a:t>Till exempel: Om en icke medlem ej fått ta del av ATF (arbetstidsförkortning) kommer den fackliga organisationen att kräva in pengarna retroaktivt, men då tillfaller pengarna organisationen och icke medlemmen får ATF framöver. Är man däremot medlem kommer man få pengarna retroaktivt och framöver.</a:t>
            </a:r>
          </a:p>
          <a:p>
            <a:endParaRPr lang="sv-SE" baseline="0" dirty="0"/>
          </a:p>
          <a:p>
            <a:r>
              <a:rPr lang="sv-SE" baseline="0" dirty="0"/>
              <a:t>Försök att hitta lite olika egna erfarenheter att berätta om.</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Om något finns reglerat i både lag och avtal är det alltid avtalet som går över lagen.</a:t>
            </a:r>
          </a:p>
        </p:txBody>
      </p:sp>
      <p:sp>
        <p:nvSpPr>
          <p:cNvPr id="4" name="Platshållare för bildnummer 3"/>
          <p:cNvSpPr>
            <a:spLocks noGrp="1"/>
          </p:cNvSpPr>
          <p:nvPr>
            <p:ph type="sldNum" sz="quarter" idx="10"/>
          </p:nvPr>
        </p:nvSpPr>
        <p:spPr/>
        <p:txBody>
          <a:bodyPr/>
          <a:lstStyle/>
          <a:p>
            <a:fld id="{532CFFEC-ABAE-024D-AE90-AA08E34DD30A}" type="slidenum">
              <a:rPr lang="sv-SE" smtClean="0"/>
              <a:t>7</a:t>
            </a:fld>
            <a:endParaRPr lang="sv-SE"/>
          </a:p>
        </p:txBody>
      </p:sp>
    </p:spTree>
    <p:extLst>
      <p:ext uri="{BB962C8B-B14F-4D97-AF65-F5344CB8AC3E}">
        <p14:creationId xmlns:p14="http://schemas.microsoft.com/office/powerpoint/2010/main" val="204887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mer än bara arbetsgivaren (AG) och facket som påverkar våra avtal. Är det så att vi har en regering som inte lyssnar på oss är risken att det ändrar/försämrar</a:t>
            </a:r>
            <a:r>
              <a:rPr lang="sv-SE" baseline="0" dirty="0"/>
              <a:t> </a:t>
            </a:r>
            <a:r>
              <a:rPr lang="sv-SE" dirty="0"/>
              <a:t>i våra lagar. Om </a:t>
            </a:r>
            <a:r>
              <a:rPr lang="sv-SE" baseline="0" dirty="0"/>
              <a:t>nya lagar stiftas som är sämre än våra kollektivavtal påverkar det våra avtal när vi ska förhandla om nya.</a:t>
            </a:r>
          </a:p>
          <a:p>
            <a:r>
              <a:rPr lang="sv-SE" baseline="0" dirty="0"/>
              <a:t>AG påverkar politiken via sina företrädare för att kunna få ett bättre förhandlingsläge med oss och här måste såklart vi också vara med och påverka till vår fördel.</a:t>
            </a:r>
          </a:p>
          <a:p>
            <a:endParaRPr lang="sv-SE" baseline="0" dirty="0"/>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r>
              <a:rPr lang="sv-SE" baseline="0" dirty="0"/>
              <a:t>Exempel: När alliansen vann regeringsmakten 2006 ändrade man nästan direkt på den allmänna visstidsanställningen. Innan ändringen kunde AG</a:t>
            </a:r>
            <a:r>
              <a:rPr kumimoji="0" lang="sv-SE" sz="1200" b="0" i="0" u="none" strike="noStrike" cap="none" normalizeH="0" baseline="0" dirty="0">
                <a:ln>
                  <a:noFill/>
                </a:ln>
                <a:solidFill>
                  <a:srgbClr val="000000"/>
                </a:solidFill>
                <a:effectLst/>
                <a:latin typeface="Arial" charset="0"/>
              </a:rPr>
              <a:t> ensidigt visstidsanställa under kortast en månad och längst 12 månader (så kallad överenskommen visstidsanställning).</a:t>
            </a: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endParaRPr kumimoji="0" lang="sv-SE" sz="12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r>
              <a:rPr kumimoji="0" lang="sv-SE" sz="1200" b="0" i="0" u="none" strike="noStrike" cap="none" normalizeH="0" baseline="0" dirty="0">
                <a:ln>
                  <a:noFill/>
                </a:ln>
                <a:solidFill>
                  <a:srgbClr val="000000"/>
                </a:solidFill>
                <a:effectLst/>
                <a:latin typeface="Arial" charset="0"/>
              </a:rPr>
              <a:t>En arbetsgivare kunde ha max fem anställda i den anställningsformen.</a:t>
            </a: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endParaRPr kumimoji="0" lang="sv-SE" sz="1200" b="1"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r>
              <a:rPr kumimoji="0" lang="sv-SE" sz="1200" b="0" i="0" u="none" strike="noStrike" cap="none" normalizeH="0" baseline="0" dirty="0">
                <a:ln>
                  <a:noFill/>
                </a:ln>
                <a:solidFill>
                  <a:srgbClr val="000000"/>
                </a:solidFill>
                <a:effectLst/>
                <a:latin typeface="Arial" charset="0"/>
              </a:rPr>
              <a:t>Arbetstagare ska ha varit anställd 12 månader under de tre senaste åren. I våra kollektivavtal hade vi då att det krävdes lokal överenskommelse med facket för att AG skulle kunna visstidsanställa.</a:t>
            </a: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endParaRPr kumimoji="0" lang="sv-SE" sz="12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r>
              <a:rPr kumimoji="0" lang="sv-SE" sz="1200" b="0" i="0" u="none" strike="noStrike" cap="none" normalizeH="0" baseline="0" dirty="0">
                <a:ln>
                  <a:noFill/>
                </a:ln>
                <a:solidFill>
                  <a:srgbClr val="000000"/>
                </a:solidFill>
                <a:effectLst/>
                <a:latin typeface="Arial" charset="0"/>
              </a:rPr>
              <a:t>I den nya lagen som började gälla den 1 juli 2007 ändrade man till att AG kan ensidigt fritt visstidsanställa från 0–24 månader, så kallad allmän visstidsanställning.</a:t>
            </a: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endParaRPr kumimoji="0" lang="sv-SE" sz="12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r>
              <a:rPr kumimoji="0" lang="sv-SE" sz="1200" b="0" i="0" u="none" strike="noStrike" cap="none" normalizeH="0" baseline="0" dirty="0">
                <a:ln>
                  <a:noFill/>
                </a:ln>
                <a:solidFill>
                  <a:srgbClr val="000000"/>
                </a:solidFill>
                <a:effectLst/>
                <a:latin typeface="Arial" charset="0"/>
              </a:rPr>
              <a:t>Ingen begränsning på antal.</a:t>
            </a: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endParaRPr kumimoji="0" lang="sv-SE" sz="12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r>
              <a:rPr kumimoji="0" lang="sv-SE" sz="1200" b="0" i="0" u="none" strike="noStrike" cap="none" normalizeH="0" baseline="0" dirty="0">
                <a:ln>
                  <a:noFill/>
                </a:ln>
                <a:solidFill>
                  <a:srgbClr val="000000"/>
                </a:solidFill>
                <a:effectLst/>
                <a:latin typeface="Arial" charset="0"/>
              </a:rPr>
              <a:t>I den nästkommande avtalsrörelsen krävde AG att man skulle ändra så att samma skulle gälla i våra kollektivavtal så kompromissen blev att AG ensidigt fritt kan visstidsanställa under kortast 1 månad och längst 12 månader.</a:t>
            </a: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endParaRPr kumimoji="0" lang="sv-SE" sz="12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r>
              <a:rPr kumimoji="0" lang="sv-SE" sz="1200" b="0" i="0" u="none" strike="noStrike" cap="none" normalizeH="0" baseline="0" dirty="0">
                <a:ln>
                  <a:noFill/>
                </a:ln>
                <a:solidFill>
                  <a:srgbClr val="000000"/>
                </a:solidFill>
                <a:effectLst/>
                <a:latin typeface="Arial" charset="0"/>
              </a:rPr>
              <a:t>Därefter krävs lokal överenskommelse med facket för att förlänga.</a:t>
            </a: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endParaRPr kumimoji="0" lang="sv-SE" sz="12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defRPr/>
            </a:pPr>
            <a:r>
              <a:rPr kumimoji="0" lang="sv-SE" sz="1200" b="0" i="0" u="none" strike="noStrike" cap="none" normalizeH="0" baseline="0" dirty="0">
                <a:ln>
                  <a:noFill/>
                </a:ln>
                <a:solidFill>
                  <a:srgbClr val="000000"/>
                </a:solidFill>
                <a:effectLst/>
                <a:latin typeface="Arial" charset="0"/>
              </a:rPr>
              <a:t>Med den nya trygghet och omställningsöverenskommelsen som började gälla den 1 oktober 2022 gäller följande: AG kan ensidigt fritt visstidsanställa som längst i 12 månader under en femårsperiod, därefter tillsvidareanställning. </a:t>
            </a: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pPr>
            <a:endParaRPr kumimoji="0" lang="sv-SE" sz="12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defRPr/>
            </a:pPr>
            <a:r>
              <a:rPr kumimoji="0" lang="sv-SE" sz="1200" b="0" i="0" u="none" strike="noStrike" cap="none" normalizeH="0" baseline="0" dirty="0">
                <a:ln>
                  <a:noFill/>
                </a:ln>
                <a:solidFill>
                  <a:srgbClr val="000000"/>
                </a:solidFill>
                <a:effectLst/>
                <a:latin typeface="Arial" charset="0"/>
              </a:rPr>
              <a:t>Om man haft en särskild visstidsanställning i nio månader har man företrädesrätt till en likadan anställning. </a:t>
            </a: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defRPr/>
            </a:pPr>
            <a:endParaRPr kumimoji="0" lang="sv-SE" sz="12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defRPr/>
            </a:pPr>
            <a:r>
              <a:rPr kumimoji="0" lang="sv-SE" sz="1200" b="0" i="0" u="none" strike="noStrike" cap="none" normalizeH="0" baseline="0" dirty="0">
                <a:ln>
                  <a:noFill/>
                </a:ln>
                <a:solidFill>
                  <a:srgbClr val="000000"/>
                </a:solidFill>
                <a:effectLst/>
                <a:latin typeface="Arial" charset="0"/>
              </a:rPr>
              <a:t>Har man haft två särskilda visstidsanställningar under en månad räknas även mellanperioden som anställningstid.</a:t>
            </a: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defRPr/>
            </a:pPr>
            <a:endParaRPr kumimoji="0" lang="sv-SE" sz="12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defRPr/>
            </a:pPr>
            <a:r>
              <a:rPr kumimoji="0" lang="sv-SE" sz="1200" b="0" i="0" u="none" strike="noStrike" cap="none" normalizeH="0" baseline="0" dirty="0">
                <a:ln>
                  <a:noFill/>
                </a:ln>
                <a:solidFill>
                  <a:srgbClr val="000000"/>
                </a:solidFill>
                <a:effectLst/>
                <a:latin typeface="Arial" charset="0"/>
              </a:rPr>
              <a:t>Detta är bara ett exempel. Du kan hitta en mängd sådana ändringar som påverkat våra avtal. </a:t>
            </a: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defRPr/>
            </a:pPr>
            <a:r>
              <a:rPr kumimoji="0" lang="sv-SE" sz="1200" b="0" i="0" u="none" strike="noStrike" cap="none" normalizeH="0" baseline="0" dirty="0">
                <a:ln>
                  <a:noFill/>
                </a:ln>
                <a:solidFill>
                  <a:srgbClr val="000000"/>
                </a:solidFill>
                <a:effectLst/>
                <a:latin typeface="Arial" charset="0"/>
              </a:rPr>
              <a:t>Precis samma sak gäller när det kommer till EU-direktiv. Dessa ska implementeras i alla medlemsländers lagar, härifrån kommer till exempel reglerna om dygnsvila.</a:t>
            </a: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defRPr/>
            </a:pPr>
            <a:endParaRPr kumimoji="0" lang="sv-SE" sz="12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ts val="0"/>
              </a:spcBef>
              <a:spcAft>
                <a:spcPct val="0"/>
              </a:spcAft>
              <a:buClr>
                <a:schemeClr val="bg1"/>
              </a:buClr>
              <a:buSzTx/>
              <a:buFont typeface="Arial" charset="0"/>
              <a:buNone/>
              <a:tabLst/>
              <a:defRPr/>
            </a:pPr>
            <a:r>
              <a:rPr kumimoji="0" lang="sv-SE" sz="1200" b="0" i="0" u="none" strike="noStrike" cap="none" normalizeH="0" baseline="0" dirty="0">
                <a:ln>
                  <a:noFill/>
                </a:ln>
                <a:solidFill>
                  <a:srgbClr val="000000"/>
                </a:solidFill>
                <a:effectLst/>
                <a:latin typeface="Arial" charset="0"/>
              </a:rPr>
              <a:t>Så det spelar stor roll för oss även vem det är som styr i politiken och därför måste vi även påverka den politiska vägen.</a:t>
            </a:r>
          </a:p>
        </p:txBody>
      </p:sp>
      <p:sp>
        <p:nvSpPr>
          <p:cNvPr id="4" name="Platshållare för bildnummer 3"/>
          <p:cNvSpPr>
            <a:spLocks noGrp="1"/>
          </p:cNvSpPr>
          <p:nvPr>
            <p:ph type="sldNum" sz="quarter" idx="10"/>
          </p:nvPr>
        </p:nvSpPr>
        <p:spPr/>
        <p:txBody>
          <a:bodyPr/>
          <a:lstStyle/>
          <a:p>
            <a:fld id="{532CFFEC-ABAE-024D-AE90-AA08E34DD30A}" type="slidenum">
              <a:rPr lang="sv-SE" smtClean="0"/>
              <a:t>8</a:t>
            </a:fld>
            <a:endParaRPr lang="sv-SE"/>
          </a:p>
        </p:txBody>
      </p:sp>
    </p:spTree>
    <p:extLst>
      <p:ext uri="{BB962C8B-B14F-4D97-AF65-F5344CB8AC3E}">
        <p14:creationId xmlns:p14="http://schemas.microsoft.com/office/powerpoint/2010/main" val="57145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3B8623E1-6A6E-428C-BA1F-5249ED150659}" type="slidenum">
              <a:rPr lang="sv-SE" smtClean="0"/>
              <a:t>9</a:t>
            </a:fld>
            <a:endParaRPr lang="sv-SE"/>
          </a:p>
        </p:txBody>
      </p:sp>
    </p:spTree>
    <p:extLst>
      <p:ext uri="{BB962C8B-B14F-4D97-AF65-F5344CB8AC3E}">
        <p14:creationId xmlns:p14="http://schemas.microsoft.com/office/powerpoint/2010/main" val="4124941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Ref idx="1001">
        <a:schemeClr val="bg2"/>
      </p:bgRef>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AAFBE25-CF33-2C49-B3A8-699C5B3A78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8A0A1A89-EC7C-4706-805B-346E28D6FD25}"/>
              </a:ext>
            </a:extLst>
          </p:cNvPr>
          <p:cNvSpPr>
            <a:spLocks noGrp="1"/>
          </p:cNvSpPr>
          <p:nvPr>
            <p:ph type="ctrTitle" hasCustomPrompt="1"/>
          </p:nvPr>
        </p:nvSpPr>
        <p:spPr>
          <a:xfrm>
            <a:off x="1524000" y="2414274"/>
            <a:ext cx="9144000" cy="1584000"/>
          </a:xfrm>
          <a:prstGeom prst="rect">
            <a:avLst/>
          </a:prstGeom>
        </p:spPr>
        <p:txBody>
          <a:bodyPr anchor="b" anchorCtr="0">
            <a:normAutofit/>
          </a:bodyPr>
          <a:lstStyle>
            <a:lvl1pPr algn="ctr">
              <a:defRPr sz="5400" b="1" i="0" cap="none" baseline="0">
                <a:solidFill>
                  <a:schemeClr val="tx1"/>
                </a:solidFill>
              </a:defRPr>
            </a:lvl1pPr>
          </a:lstStyle>
          <a:p>
            <a:r>
              <a:rPr lang="sv-SE" dirty="0"/>
              <a:t>Klicka här för att </a:t>
            </a:r>
            <a:br>
              <a:rPr lang="sv-SE" dirty="0"/>
            </a:br>
            <a:r>
              <a:rPr lang="sv-SE" dirty="0"/>
              <a:t>ändra huvudrubrik</a:t>
            </a:r>
          </a:p>
        </p:txBody>
      </p:sp>
      <p:sp>
        <p:nvSpPr>
          <p:cNvPr id="3" name="Underrubrik 2">
            <a:extLst>
              <a:ext uri="{FF2B5EF4-FFF2-40B4-BE49-F238E27FC236}">
                <a16:creationId xmlns:a16="http://schemas.microsoft.com/office/drawing/2014/main" id="{5290726E-8860-4F7F-9BCB-C8385E491FC0}"/>
              </a:ext>
            </a:extLst>
          </p:cNvPr>
          <p:cNvSpPr>
            <a:spLocks noGrp="1"/>
          </p:cNvSpPr>
          <p:nvPr>
            <p:ph type="subTitle" idx="1" hasCustomPrompt="1"/>
          </p:nvPr>
        </p:nvSpPr>
        <p:spPr>
          <a:xfrm>
            <a:off x="1524000" y="3996454"/>
            <a:ext cx="9144000" cy="401638"/>
          </a:xfrm>
        </p:spPr>
        <p:txBody>
          <a:bodyPr anchor="b">
            <a:noAutofit/>
          </a:bodyPr>
          <a:lstStyle>
            <a:lvl1pPr marL="0" indent="0" algn="ctr">
              <a:buNone/>
              <a:defRPr sz="2200" cap="all" spc="100" baseline="0">
                <a:solidFill>
                  <a:schemeClr val="accent4"/>
                </a:solidFill>
                <a:latin typeface="Roboto Condensed"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p>
        </p:txBody>
      </p:sp>
      <p:sp>
        <p:nvSpPr>
          <p:cNvPr id="17" name="Platshållare för datum 16">
            <a:extLst>
              <a:ext uri="{FF2B5EF4-FFF2-40B4-BE49-F238E27FC236}">
                <a16:creationId xmlns:a16="http://schemas.microsoft.com/office/drawing/2014/main" id="{B442FDBD-EEEC-465D-A207-2C69051C839A}"/>
              </a:ext>
            </a:extLst>
          </p:cNvPr>
          <p:cNvSpPr>
            <a:spLocks noGrp="1"/>
          </p:cNvSpPr>
          <p:nvPr>
            <p:ph type="dt" sz="half" idx="11"/>
          </p:nvPr>
        </p:nvSpPr>
        <p:spPr/>
        <p:txBody>
          <a:bodyPr/>
          <a:lstStyle/>
          <a:p>
            <a:r>
              <a:rPr lang="sv-SE"/>
              <a:t>2023-01-20</a:t>
            </a:r>
            <a:endParaRPr lang="en-US" dirty="0"/>
          </a:p>
        </p:txBody>
      </p:sp>
      <p:sp>
        <p:nvSpPr>
          <p:cNvPr id="18" name="Platshållare för sidfot 17">
            <a:extLst>
              <a:ext uri="{FF2B5EF4-FFF2-40B4-BE49-F238E27FC236}">
                <a16:creationId xmlns:a16="http://schemas.microsoft.com/office/drawing/2014/main" id="{C913AA0C-E3F7-4FB9-BF20-8B36301EB08F}"/>
              </a:ext>
            </a:extLst>
          </p:cNvPr>
          <p:cNvSpPr>
            <a:spLocks noGrp="1"/>
          </p:cNvSpPr>
          <p:nvPr>
            <p:ph type="ftr" sz="quarter" idx="12"/>
          </p:nvPr>
        </p:nvSpPr>
        <p:spPr/>
        <p:txBody>
          <a:bodyPr/>
          <a:lstStyle/>
          <a:p>
            <a:endParaRPr lang="en-US" dirty="0"/>
          </a:p>
        </p:txBody>
      </p:sp>
      <p:sp>
        <p:nvSpPr>
          <p:cNvPr id="19" name="Platshållare för bildnummer 18">
            <a:extLst>
              <a:ext uri="{FF2B5EF4-FFF2-40B4-BE49-F238E27FC236}">
                <a16:creationId xmlns:a16="http://schemas.microsoft.com/office/drawing/2014/main" id="{12399F2F-44DC-45AE-A19D-E9DE03FAAA32}"/>
              </a:ext>
            </a:extLst>
          </p:cNvPr>
          <p:cNvSpPr>
            <a:spLocks noGrp="1"/>
          </p:cNvSpPr>
          <p:nvPr>
            <p:ph type="sldNum" sz="quarter" idx="13"/>
          </p:nvPr>
        </p:nvSpPr>
        <p:spPr/>
        <p:txBody>
          <a:bodyPr/>
          <a:lstStyle/>
          <a:p>
            <a:fld id="{6052AE47-1D9B-4237-9D4E-EAAFC1FA5F32}" type="slidenum">
              <a:rPr lang="en-US" smtClean="0"/>
              <a:pPr/>
              <a:t>‹#›</a:t>
            </a:fld>
            <a:endParaRPr lang="en-US"/>
          </a:p>
        </p:txBody>
      </p:sp>
      <p:pic>
        <p:nvPicPr>
          <p:cNvPr id="15" name="Bildobjekt 14">
            <a:extLst>
              <a:ext uri="{FF2B5EF4-FFF2-40B4-BE49-F238E27FC236}">
                <a16:creationId xmlns:a16="http://schemas.microsoft.com/office/drawing/2014/main" id="{DDCB9257-6B6B-4C48-A10B-EB01B677C4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5" name="Grafik hörnet">
            <a:extLst>
              <a:ext uri="{FF2B5EF4-FFF2-40B4-BE49-F238E27FC236}">
                <a16:creationId xmlns:a16="http://schemas.microsoft.com/office/drawing/2014/main" id="{04EF3B63-4887-4C72-BF15-94D78A87BA64}"/>
              </a:ext>
            </a:extLst>
          </p:cNvPr>
          <p:cNvSpPr>
            <a:spLocks noGrp="1"/>
          </p:cNvSpPr>
          <p:nvPr>
            <p:ph type="body" sz="quarter" idx="10" hasCustomPrompt="1"/>
          </p:nvPr>
        </p:nvSpPr>
        <p:spPr>
          <a:xfrm rot="10800000">
            <a:off x="10754373" y="5426640"/>
            <a:ext cx="1446336" cy="143136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9940"/>
              <a:gd name="connsiteX1" fmla="*/ 10000 w 10000"/>
              <a:gd name="connsiteY1" fmla="*/ 0 h 9940"/>
              <a:gd name="connsiteX2" fmla="*/ 101 w 10000"/>
              <a:gd name="connsiteY2" fmla="*/ 9940 h 9940"/>
              <a:gd name="connsiteX3" fmla="*/ 0 w 10000"/>
              <a:gd name="connsiteY3" fmla="*/ 0 h 9940"/>
              <a:gd name="connsiteX0" fmla="*/ 0 w 10000"/>
              <a:gd name="connsiteY0" fmla="*/ 0 h 10000"/>
              <a:gd name="connsiteX1" fmla="*/ 10000 w 10000"/>
              <a:gd name="connsiteY1" fmla="*/ 0 h 10000"/>
              <a:gd name="connsiteX2" fmla="*/ 101 w 10000"/>
              <a:gd name="connsiteY2" fmla="*/ 10000 h 10000"/>
              <a:gd name="connsiteX3" fmla="*/ 0 w 10000"/>
              <a:gd name="connsiteY3" fmla="*/ 0 h 10000"/>
              <a:gd name="connsiteX0" fmla="*/ 44 w 10044"/>
              <a:gd name="connsiteY0" fmla="*/ 0 h 10000"/>
              <a:gd name="connsiteX1" fmla="*/ 10044 w 10044"/>
              <a:gd name="connsiteY1" fmla="*/ 0 h 10000"/>
              <a:gd name="connsiteX2" fmla="*/ 145 w 10044"/>
              <a:gd name="connsiteY2" fmla="*/ 10000 h 10000"/>
              <a:gd name="connsiteX3" fmla="*/ 44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44" y="0"/>
                </a:moveTo>
                <a:lnTo>
                  <a:pt x="10044" y="0"/>
                </a:lnTo>
                <a:cubicBezTo>
                  <a:pt x="6744" y="3333"/>
                  <a:pt x="58" y="9952"/>
                  <a:pt x="145" y="10000"/>
                </a:cubicBezTo>
                <a:cubicBezTo>
                  <a:pt x="-131" y="9892"/>
                  <a:pt x="78" y="3333"/>
                  <a:pt x="44" y="0"/>
                </a:cubicBezTo>
                <a:close/>
              </a:path>
            </a:pathLst>
          </a:custGeom>
          <a:solidFill>
            <a:schemeClr val="accent1"/>
          </a:solidFill>
        </p:spPr>
        <p:txBody>
          <a:bodyPr>
            <a:normAutofit/>
          </a:bodyPr>
          <a:lstStyle>
            <a:lvl1pPr marL="0" indent="0">
              <a:buNone/>
              <a:defRPr sz="200"/>
            </a:lvl1pPr>
            <a:lvl2pPr marL="357187" indent="0">
              <a:buNone/>
              <a:defRPr sz="200"/>
            </a:lvl2pPr>
            <a:lvl3pPr marL="668337" indent="0">
              <a:buNone/>
              <a:defRPr sz="200"/>
            </a:lvl3pPr>
            <a:lvl4pPr marL="954087" indent="0">
              <a:buNone/>
              <a:defRPr sz="200"/>
            </a:lvl4pPr>
            <a:lvl5pPr marL="1200150" indent="0">
              <a:buNone/>
              <a:defRPr sz="200"/>
            </a:lvl5pPr>
          </a:lstStyle>
          <a:p>
            <a:pPr lvl="0"/>
            <a:r>
              <a:rPr lang="sv-SE" dirty="0"/>
              <a:t> </a:t>
            </a:r>
          </a:p>
        </p:txBody>
      </p:sp>
    </p:spTree>
    <p:extLst>
      <p:ext uri="{BB962C8B-B14F-4D97-AF65-F5344CB8AC3E}">
        <p14:creationId xmlns:p14="http://schemas.microsoft.com/office/powerpoint/2010/main" val="37855350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CF16373-D1A1-4DA4-BD32-7B4C71B0AE50}"/>
              </a:ext>
            </a:extLst>
          </p:cNvPr>
          <p:cNvSpPr>
            <a:spLocks noGrp="1"/>
          </p:cNvSpPr>
          <p:nvPr>
            <p:ph type="title" hasCustomPrompt="1"/>
          </p:nvPr>
        </p:nvSpPr>
        <p:spPr>
          <a:xfrm>
            <a:off x="1191396" y="1273983"/>
            <a:ext cx="71601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16" name="Platshållare för innehåll 14">
            <a:extLst>
              <a:ext uri="{FF2B5EF4-FFF2-40B4-BE49-F238E27FC236}">
                <a16:creationId xmlns:a16="http://schemas.microsoft.com/office/drawing/2014/main" id="{15AA51CA-9BE6-481E-821B-330D05C6C5FD}"/>
              </a:ext>
            </a:extLst>
          </p:cNvPr>
          <p:cNvSpPr>
            <a:spLocks noGrp="1"/>
          </p:cNvSpPr>
          <p:nvPr>
            <p:ph sz="quarter" idx="10" hasCustomPrompt="1"/>
          </p:nvPr>
        </p:nvSpPr>
        <p:spPr>
          <a:xfrm>
            <a:off x="1190625" y="2413518"/>
            <a:ext cx="8775564" cy="3603691"/>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datum 5">
            <a:extLst>
              <a:ext uri="{FF2B5EF4-FFF2-40B4-BE49-F238E27FC236}">
                <a16:creationId xmlns:a16="http://schemas.microsoft.com/office/drawing/2014/main" id="{635E2246-3E20-4D7E-A154-4660E704FB93}"/>
              </a:ext>
            </a:extLst>
          </p:cNvPr>
          <p:cNvSpPr>
            <a:spLocks noGrp="1"/>
          </p:cNvSpPr>
          <p:nvPr>
            <p:ph type="dt" sz="half" idx="12"/>
          </p:nvPr>
        </p:nvSpPr>
        <p:spPr/>
        <p:txBody>
          <a:bodyPr/>
          <a:lstStyle/>
          <a:p>
            <a:r>
              <a:rPr lang="sv-SE"/>
              <a:t>2023-01-20</a:t>
            </a:r>
            <a:endParaRPr lang="en-US" dirty="0"/>
          </a:p>
        </p:txBody>
      </p:sp>
      <p:sp>
        <p:nvSpPr>
          <p:cNvPr id="12" name="Platshållare för sidfot 11">
            <a:extLst>
              <a:ext uri="{FF2B5EF4-FFF2-40B4-BE49-F238E27FC236}">
                <a16:creationId xmlns:a16="http://schemas.microsoft.com/office/drawing/2014/main" id="{42748A7B-6B1D-407F-8C11-9FF888FCF240}"/>
              </a:ext>
            </a:extLst>
          </p:cNvPr>
          <p:cNvSpPr>
            <a:spLocks noGrp="1"/>
          </p:cNvSpPr>
          <p:nvPr>
            <p:ph type="ftr" sz="quarter" idx="13"/>
          </p:nvPr>
        </p:nvSpPr>
        <p:spPr/>
        <p:txBody>
          <a:bodyPr/>
          <a:lstStyle/>
          <a:p>
            <a:endParaRPr lang="en-US" dirty="0"/>
          </a:p>
        </p:txBody>
      </p:sp>
      <p:sp>
        <p:nvSpPr>
          <p:cNvPr id="13" name="Platshållare för bildnummer 12">
            <a:extLst>
              <a:ext uri="{FF2B5EF4-FFF2-40B4-BE49-F238E27FC236}">
                <a16:creationId xmlns:a16="http://schemas.microsoft.com/office/drawing/2014/main" id="{46761E2C-685C-4915-9AAF-301D0A6410BC}"/>
              </a:ext>
            </a:extLst>
          </p:cNvPr>
          <p:cNvSpPr>
            <a:spLocks noGrp="1"/>
          </p:cNvSpPr>
          <p:nvPr>
            <p:ph type="sldNum" sz="quarter" idx="14"/>
          </p:nvPr>
        </p:nvSpPr>
        <p:spPr/>
        <p:txBody>
          <a:bodyPr/>
          <a:lstStyle/>
          <a:p>
            <a:fld id="{6052AE47-1D9B-4237-9D4E-EAAFC1FA5F32}" type="slidenum">
              <a:rPr lang="en-US" smtClean="0"/>
              <a:pPr/>
              <a:t>‹#›</a:t>
            </a:fld>
            <a:endParaRPr lang="en-US"/>
          </a:p>
        </p:txBody>
      </p:sp>
      <p:pic>
        <p:nvPicPr>
          <p:cNvPr id="7" name="Bildobjekt 6">
            <a:extLst>
              <a:ext uri="{FF2B5EF4-FFF2-40B4-BE49-F238E27FC236}">
                <a16:creationId xmlns:a16="http://schemas.microsoft.com/office/drawing/2014/main" id="{B35F0D6C-7123-394D-B2A8-69A7CF6B28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1" name="Grafik hörnet">
            <a:extLst>
              <a:ext uri="{FF2B5EF4-FFF2-40B4-BE49-F238E27FC236}">
                <a16:creationId xmlns:a16="http://schemas.microsoft.com/office/drawing/2014/main" id="{5B0E891B-2870-4362-BFB6-8F21A6F06FA8}"/>
              </a:ext>
            </a:extLst>
          </p:cNvPr>
          <p:cNvSpPr>
            <a:spLocks noGrp="1"/>
          </p:cNvSpPr>
          <p:nvPr>
            <p:ph type="body" sz="quarter" idx="11" hasCustomPrompt="1"/>
          </p:nvPr>
        </p:nvSpPr>
        <p:spPr>
          <a:xfrm>
            <a:off x="10752000" y="5418000"/>
            <a:ext cx="1440000" cy="1440000"/>
          </a:xfrm>
          <a:blipFill>
            <a:blip r:embed="rId4"/>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66210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sv-SE" altLang="sv-SE">
                <a:solidFill>
                  <a:prstClr val="black"/>
                </a:solidFill>
              </a:rPr>
              <a:t>sid. </a:t>
            </a:r>
            <a:fld id="{03483788-F442-474D-8829-8134569A5C1B}" type="slidenum">
              <a:rPr lang="sv-SE" altLang="sv-SE">
                <a:solidFill>
                  <a:prstClr val="black"/>
                </a:solidFill>
              </a:rPr>
              <a:pPr>
                <a:defRPr/>
              </a:pPr>
              <a:t>‹#›</a:t>
            </a:fld>
            <a:endParaRPr lang="sv-SE" altLang="sv-SE">
              <a:solidFill>
                <a:prstClr val="black"/>
              </a:solidFill>
            </a:endParaRPr>
          </a:p>
        </p:txBody>
      </p:sp>
    </p:spTree>
    <p:extLst>
      <p:ext uri="{BB962C8B-B14F-4D97-AF65-F5344CB8AC3E}">
        <p14:creationId xmlns:p14="http://schemas.microsoft.com/office/powerpoint/2010/main" val="1649235783"/>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89001" y="4406901"/>
            <a:ext cx="9566031"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889001" y="2906713"/>
            <a:ext cx="95660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sv-SE" altLang="sv-SE">
                <a:solidFill>
                  <a:prstClr val="black"/>
                </a:solidFill>
              </a:rPr>
              <a:t>sid. </a:t>
            </a:r>
            <a:fld id="{E1546F6F-8925-489B-AA32-12D7E4A970A1}" type="slidenum">
              <a:rPr lang="sv-SE" altLang="sv-SE">
                <a:solidFill>
                  <a:prstClr val="black"/>
                </a:solidFill>
              </a:rPr>
              <a:pPr>
                <a:defRPr/>
              </a:pPr>
              <a:t>‹#›</a:t>
            </a:fld>
            <a:endParaRPr lang="sv-SE" altLang="sv-SE">
              <a:solidFill>
                <a:prstClr val="black"/>
              </a:solidFill>
            </a:endParaRPr>
          </a:p>
        </p:txBody>
      </p:sp>
    </p:spTree>
    <p:extLst>
      <p:ext uri="{BB962C8B-B14F-4D97-AF65-F5344CB8AC3E}">
        <p14:creationId xmlns:p14="http://schemas.microsoft.com/office/powerpoint/2010/main" val="4280323007"/>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78693" y="1419226"/>
            <a:ext cx="497058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636847" y="1419226"/>
            <a:ext cx="497058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sv-SE" altLang="sv-SE">
                <a:solidFill>
                  <a:prstClr val="black"/>
                </a:solidFill>
              </a:rPr>
              <a:t>sid. </a:t>
            </a:r>
            <a:fld id="{109DA4CF-3EA3-4452-96EB-7BD6B86CC9DA}" type="slidenum">
              <a:rPr lang="sv-SE" altLang="sv-SE">
                <a:solidFill>
                  <a:prstClr val="black"/>
                </a:solidFill>
              </a:rPr>
              <a:pPr>
                <a:defRPr/>
              </a:pPr>
              <a:t>‹#›</a:t>
            </a:fld>
            <a:endParaRPr lang="sv-SE" altLang="sv-SE">
              <a:solidFill>
                <a:prstClr val="black"/>
              </a:solidFill>
            </a:endParaRPr>
          </a:p>
        </p:txBody>
      </p:sp>
    </p:spTree>
    <p:extLst>
      <p:ext uri="{BB962C8B-B14F-4D97-AF65-F5344CB8AC3E}">
        <p14:creationId xmlns:p14="http://schemas.microsoft.com/office/powerpoint/2010/main" val="3725846360"/>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562708" y="274638"/>
            <a:ext cx="10128738"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562708" y="1535113"/>
            <a:ext cx="49725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562708" y="2174875"/>
            <a:ext cx="49725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716955" y="1535113"/>
            <a:ext cx="49744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716955" y="2174875"/>
            <a:ext cx="49744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r>
              <a:rPr lang="sv-SE" altLang="sv-SE">
                <a:solidFill>
                  <a:prstClr val="black"/>
                </a:solidFill>
              </a:rPr>
              <a:t>sid. </a:t>
            </a:r>
            <a:fld id="{3062542F-881C-4C4C-9332-98ACD73C2F2B}" type="slidenum">
              <a:rPr lang="sv-SE" altLang="sv-SE">
                <a:solidFill>
                  <a:prstClr val="black"/>
                </a:solidFill>
              </a:rPr>
              <a:pPr>
                <a:defRPr/>
              </a:pPr>
              <a:t>‹#›</a:t>
            </a:fld>
            <a:endParaRPr lang="sv-SE" altLang="sv-SE">
              <a:solidFill>
                <a:prstClr val="black"/>
              </a:solidFill>
            </a:endParaRPr>
          </a:p>
        </p:txBody>
      </p:sp>
    </p:spTree>
    <p:extLst>
      <p:ext uri="{BB962C8B-B14F-4D97-AF65-F5344CB8AC3E}">
        <p14:creationId xmlns:p14="http://schemas.microsoft.com/office/powerpoint/2010/main" val="3178608206"/>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r>
              <a:rPr lang="sv-SE" altLang="sv-SE">
                <a:solidFill>
                  <a:prstClr val="black"/>
                </a:solidFill>
              </a:rPr>
              <a:t>sid. </a:t>
            </a:r>
            <a:fld id="{878D0437-E346-48F1-BB5E-A6A516F2BBCD}" type="slidenum">
              <a:rPr lang="sv-SE" altLang="sv-SE">
                <a:solidFill>
                  <a:prstClr val="black"/>
                </a:solidFill>
              </a:rPr>
              <a:pPr>
                <a:defRPr/>
              </a:pPr>
              <a:t>‹#›</a:t>
            </a:fld>
            <a:endParaRPr lang="sv-SE" altLang="sv-SE">
              <a:solidFill>
                <a:prstClr val="black"/>
              </a:solidFill>
            </a:endParaRPr>
          </a:p>
        </p:txBody>
      </p:sp>
    </p:spTree>
    <p:extLst>
      <p:ext uri="{BB962C8B-B14F-4D97-AF65-F5344CB8AC3E}">
        <p14:creationId xmlns:p14="http://schemas.microsoft.com/office/powerpoint/2010/main" val="3283797251"/>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sv-SE">
              <a:solidFill>
                <a:prstClr val="black"/>
              </a:solidFill>
            </a:endParaRPr>
          </a:p>
        </p:txBody>
      </p:sp>
      <p:sp>
        <p:nvSpPr>
          <p:cNvPr id="3" name="Rectangle 6"/>
          <p:cNvSpPr>
            <a:spLocks noGrp="1" noChangeArrowheads="1"/>
          </p:cNvSpPr>
          <p:nvPr>
            <p:ph type="sldNum" sz="quarter" idx="11"/>
          </p:nvPr>
        </p:nvSpPr>
        <p:spPr/>
        <p:txBody>
          <a:bodyPr/>
          <a:lstStyle>
            <a:lvl1pPr>
              <a:defRPr>
                <a:latin typeface="Arial" charset="0"/>
                <a:cs typeface="+mn-cs"/>
              </a:defRPr>
            </a:lvl1pPr>
          </a:lstStyle>
          <a:p>
            <a:pPr>
              <a:defRPr/>
            </a:pPr>
            <a:endParaRPr lang="sv-SE">
              <a:solidFill>
                <a:prstClr val="black"/>
              </a:solidFill>
            </a:endParaRPr>
          </a:p>
        </p:txBody>
      </p:sp>
    </p:spTree>
    <p:extLst>
      <p:ext uri="{BB962C8B-B14F-4D97-AF65-F5344CB8AC3E}">
        <p14:creationId xmlns:p14="http://schemas.microsoft.com/office/powerpoint/2010/main" val="1581389356"/>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62708" y="273050"/>
            <a:ext cx="3702539"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400061" y="273051"/>
            <a:ext cx="629138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562708" y="1435101"/>
            <a:ext cx="37025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sv-SE" altLang="sv-SE">
                <a:solidFill>
                  <a:prstClr val="black"/>
                </a:solidFill>
              </a:rPr>
              <a:t>sid. </a:t>
            </a:r>
            <a:fld id="{4BEC5BE0-751D-4ACA-A861-B2A7ACE760DB}" type="slidenum">
              <a:rPr lang="sv-SE" altLang="sv-SE">
                <a:solidFill>
                  <a:prstClr val="black"/>
                </a:solidFill>
              </a:rPr>
              <a:pPr>
                <a:defRPr/>
              </a:pPr>
              <a:t>‹#›</a:t>
            </a:fld>
            <a:endParaRPr lang="sv-SE" altLang="sv-SE">
              <a:solidFill>
                <a:prstClr val="black"/>
              </a:solidFill>
            </a:endParaRPr>
          </a:p>
        </p:txBody>
      </p:sp>
    </p:spTree>
    <p:extLst>
      <p:ext uri="{BB962C8B-B14F-4D97-AF65-F5344CB8AC3E}">
        <p14:creationId xmlns:p14="http://schemas.microsoft.com/office/powerpoint/2010/main" val="1450392211"/>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205893" y="4800600"/>
            <a:ext cx="6752492"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205893" y="612775"/>
            <a:ext cx="675249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205893" y="5367338"/>
            <a:ext cx="675249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r>
              <a:rPr lang="sv-SE" altLang="sv-SE">
                <a:solidFill>
                  <a:prstClr val="black"/>
                </a:solidFill>
              </a:rPr>
              <a:t>sid. </a:t>
            </a:r>
            <a:fld id="{66C2308E-CB48-481B-8A5F-049B5EC91EEE}" type="slidenum">
              <a:rPr lang="sv-SE" altLang="sv-SE">
                <a:solidFill>
                  <a:prstClr val="black"/>
                </a:solidFill>
              </a:rPr>
              <a:pPr>
                <a:defRPr/>
              </a:pPr>
              <a:t>‹#›</a:t>
            </a:fld>
            <a:endParaRPr lang="sv-SE" altLang="sv-SE">
              <a:solidFill>
                <a:prstClr val="black"/>
              </a:solidFill>
            </a:endParaRPr>
          </a:p>
        </p:txBody>
      </p:sp>
    </p:spTree>
    <p:extLst>
      <p:ext uri="{BB962C8B-B14F-4D97-AF65-F5344CB8AC3E}">
        <p14:creationId xmlns:p14="http://schemas.microsoft.com/office/powerpoint/2010/main" val="1250895838"/>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sv-SE" altLang="sv-SE">
                <a:solidFill>
                  <a:prstClr val="black"/>
                </a:solidFill>
              </a:rPr>
              <a:t>sid. </a:t>
            </a:r>
            <a:fld id="{89C54EFA-9EE0-462F-A428-B7E7567436EF}" type="slidenum">
              <a:rPr lang="sv-SE" altLang="sv-SE">
                <a:solidFill>
                  <a:prstClr val="black"/>
                </a:solidFill>
              </a:rPr>
              <a:pPr>
                <a:defRPr/>
              </a:pPr>
              <a:t>‹#›</a:t>
            </a:fld>
            <a:endParaRPr lang="sv-SE" altLang="sv-SE">
              <a:solidFill>
                <a:prstClr val="black"/>
              </a:solidFill>
            </a:endParaRPr>
          </a:p>
        </p:txBody>
      </p:sp>
    </p:spTree>
    <p:extLst>
      <p:ext uri="{BB962C8B-B14F-4D97-AF65-F5344CB8AC3E}">
        <p14:creationId xmlns:p14="http://schemas.microsoft.com/office/powerpoint/2010/main" val="642428508"/>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CF16373-D1A1-4DA4-BD32-7B4C71B0AE50}"/>
              </a:ext>
            </a:extLst>
          </p:cNvPr>
          <p:cNvSpPr>
            <a:spLocks noGrp="1"/>
          </p:cNvSpPr>
          <p:nvPr>
            <p:ph type="title" hasCustomPrompt="1"/>
          </p:nvPr>
        </p:nvSpPr>
        <p:spPr>
          <a:xfrm>
            <a:off x="1191396" y="1273983"/>
            <a:ext cx="71601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16" name="Platshållare för innehåll 14">
            <a:extLst>
              <a:ext uri="{FF2B5EF4-FFF2-40B4-BE49-F238E27FC236}">
                <a16:creationId xmlns:a16="http://schemas.microsoft.com/office/drawing/2014/main" id="{15AA51CA-9BE6-481E-821B-330D05C6C5FD}"/>
              </a:ext>
            </a:extLst>
          </p:cNvPr>
          <p:cNvSpPr>
            <a:spLocks noGrp="1"/>
          </p:cNvSpPr>
          <p:nvPr>
            <p:ph sz="quarter" idx="10" hasCustomPrompt="1"/>
          </p:nvPr>
        </p:nvSpPr>
        <p:spPr>
          <a:xfrm>
            <a:off x="1190625" y="2413518"/>
            <a:ext cx="8775564" cy="3603691"/>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datum 5">
            <a:extLst>
              <a:ext uri="{FF2B5EF4-FFF2-40B4-BE49-F238E27FC236}">
                <a16:creationId xmlns:a16="http://schemas.microsoft.com/office/drawing/2014/main" id="{635E2246-3E20-4D7E-A154-4660E704FB93}"/>
              </a:ext>
            </a:extLst>
          </p:cNvPr>
          <p:cNvSpPr>
            <a:spLocks noGrp="1"/>
          </p:cNvSpPr>
          <p:nvPr>
            <p:ph type="dt" sz="half" idx="12"/>
          </p:nvPr>
        </p:nvSpPr>
        <p:spPr/>
        <p:txBody>
          <a:bodyPr/>
          <a:lstStyle/>
          <a:p>
            <a:r>
              <a:rPr lang="sv-SE"/>
              <a:t>2023-01-20</a:t>
            </a:r>
            <a:endParaRPr lang="en-US" dirty="0"/>
          </a:p>
        </p:txBody>
      </p:sp>
      <p:sp>
        <p:nvSpPr>
          <p:cNvPr id="12" name="Platshållare för sidfot 11">
            <a:extLst>
              <a:ext uri="{FF2B5EF4-FFF2-40B4-BE49-F238E27FC236}">
                <a16:creationId xmlns:a16="http://schemas.microsoft.com/office/drawing/2014/main" id="{42748A7B-6B1D-407F-8C11-9FF888FCF240}"/>
              </a:ext>
            </a:extLst>
          </p:cNvPr>
          <p:cNvSpPr>
            <a:spLocks noGrp="1"/>
          </p:cNvSpPr>
          <p:nvPr>
            <p:ph type="ftr" sz="quarter" idx="13"/>
          </p:nvPr>
        </p:nvSpPr>
        <p:spPr/>
        <p:txBody>
          <a:bodyPr/>
          <a:lstStyle/>
          <a:p>
            <a:endParaRPr lang="en-US" dirty="0"/>
          </a:p>
        </p:txBody>
      </p:sp>
      <p:sp>
        <p:nvSpPr>
          <p:cNvPr id="13" name="Platshållare för bildnummer 12">
            <a:extLst>
              <a:ext uri="{FF2B5EF4-FFF2-40B4-BE49-F238E27FC236}">
                <a16:creationId xmlns:a16="http://schemas.microsoft.com/office/drawing/2014/main" id="{46761E2C-685C-4915-9AAF-301D0A6410BC}"/>
              </a:ext>
            </a:extLst>
          </p:cNvPr>
          <p:cNvSpPr>
            <a:spLocks noGrp="1"/>
          </p:cNvSpPr>
          <p:nvPr>
            <p:ph type="sldNum" sz="quarter" idx="14"/>
          </p:nvPr>
        </p:nvSpPr>
        <p:spPr/>
        <p:txBody>
          <a:bodyPr/>
          <a:lstStyle/>
          <a:p>
            <a:fld id="{6052AE47-1D9B-4237-9D4E-EAAFC1FA5F32}" type="slidenum">
              <a:rPr lang="en-US" smtClean="0"/>
              <a:pPr/>
              <a:t>‹#›</a:t>
            </a:fld>
            <a:endParaRPr lang="en-US"/>
          </a:p>
        </p:txBody>
      </p:sp>
      <p:pic>
        <p:nvPicPr>
          <p:cNvPr id="7" name="Bildobjekt 6">
            <a:extLst>
              <a:ext uri="{FF2B5EF4-FFF2-40B4-BE49-F238E27FC236}">
                <a16:creationId xmlns:a16="http://schemas.microsoft.com/office/drawing/2014/main" id="{B35F0D6C-7123-394D-B2A8-69A7CF6B28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1" name="Grafik hörnet">
            <a:extLst>
              <a:ext uri="{FF2B5EF4-FFF2-40B4-BE49-F238E27FC236}">
                <a16:creationId xmlns:a16="http://schemas.microsoft.com/office/drawing/2014/main" id="{5B0E891B-2870-4362-BFB6-8F21A6F06FA8}"/>
              </a:ext>
            </a:extLst>
          </p:cNvPr>
          <p:cNvSpPr>
            <a:spLocks noGrp="1"/>
          </p:cNvSpPr>
          <p:nvPr>
            <p:ph type="body" sz="quarter" idx="11"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3798926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104554" y="484188"/>
            <a:ext cx="2540000" cy="54610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78693" y="484188"/>
            <a:ext cx="7438292" cy="54610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r>
              <a:rPr lang="sv-SE" altLang="sv-SE">
                <a:solidFill>
                  <a:prstClr val="black"/>
                </a:solidFill>
              </a:rPr>
              <a:t>sid. </a:t>
            </a:r>
            <a:fld id="{EC6B0347-45EE-4F58-9B75-3A09BC653D89}" type="slidenum">
              <a:rPr lang="sv-SE" altLang="sv-SE">
                <a:solidFill>
                  <a:prstClr val="black"/>
                </a:solidFill>
              </a:rPr>
              <a:pPr>
                <a:defRPr/>
              </a:pPr>
              <a:t>‹#›</a:t>
            </a:fld>
            <a:endParaRPr lang="sv-SE" altLang="sv-SE">
              <a:solidFill>
                <a:prstClr val="black"/>
              </a:solidFill>
            </a:endParaRPr>
          </a:p>
        </p:txBody>
      </p:sp>
    </p:spTree>
    <p:extLst>
      <p:ext uri="{BB962C8B-B14F-4D97-AF65-F5344CB8AC3E}">
        <p14:creationId xmlns:p14="http://schemas.microsoft.com/office/powerpoint/2010/main" val="3603710343"/>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sv-SE">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sv-SE" altLang="sv-SE">
                <a:solidFill>
                  <a:prstClr val="black"/>
                </a:solidFill>
              </a:rPr>
              <a:t>sid. </a:t>
            </a:r>
            <a:fld id="{4191F107-63FC-4D1B-8421-E0A662CFE813}" type="slidenum">
              <a:rPr lang="sv-SE" altLang="sv-SE">
                <a:solidFill>
                  <a:prstClr val="black"/>
                </a:solidFill>
              </a:rPr>
              <a:pPr>
                <a:defRPr/>
              </a:pPr>
              <a:t>‹#›</a:t>
            </a:fld>
            <a:endParaRPr lang="sv-SE" altLang="sv-SE">
              <a:solidFill>
                <a:prstClr val="black"/>
              </a:solidFill>
            </a:endParaRPr>
          </a:p>
        </p:txBody>
      </p:sp>
    </p:spTree>
    <p:extLst>
      <p:ext uri="{BB962C8B-B14F-4D97-AF65-F5344CB8AC3E}">
        <p14:creationId xmlns:p14="http://schemas.microsoft.com/office/powerpoint/2010/main" val="2582072136"/>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7"/>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a:xfrm>
            <a:off x="609600" y="6356351"/>
            <a:ext cx="2844800" cy="365125"/>
          </a:xfrm>
          <a:prstGeom prst="rect">
            <a:avLst/>
          </a:prstGeom>
        </p:spPr>
        <p:txBody>
          <a:bodyPr/>
          <a:lstStyle>
            <a:lvl1pPr eaLnBrk="1" hangingPunct="1">
              <a:defRPr>
                <a:latin typeface="Arial" charset="0"/>
                <a:cs typeface="+mn-cs"/>
              </a:defRPr>
            </a:lvl1pPr>
          </a:lstStyle>
          <a:p>
            <a:pPr fontAlgn="base">
              <a:spcBef>
                <a:spcPct val="0"/>
              </a:spcBef>
              <a:spcAft>
                <a:spcPct val="0"/>
              </a:spcAft>
              <a:defRPr/>
            </a:pPr>
            <a:r>
              <a:rPr lang="sv-SE">
                <a:solidFill>
                  <a:prstClr val="black"/>
                </a:solidFill>
              </a:rPr>
              <a:t>2023-01-20</a:t>
            </a:r>
          </a:p>
        </p:txBody>
      </p:sp>
      <p:sp>
        <p:nvSpPr>
          <p:cNvPr id="5" name="Platshållare för sidfot 4"/>
          <p:cNvSpPr>
            <a:spLocks noGrp="1"/>
          </p:cNvSpPr>
          <p:nvPr>
            <p:ph type="ftr" sz="quarter" idx="11"/>
          </p:nvPr>
        </p:nvSpPr>
        <p:spPr/>
        <p:txBody>
          <a:bodyPr/>
          <a:lstStyle>
            <a:lvl1pPr>
              <a:defRPr/>
            </a:lvl1pPr>
          </a:lstStyle>
          <a:p>
            <a:pPr>
              <a:defRPr/>
            </a:pPr>
            <a:endParaRPr lang="sv-SE">
              <a:solidFill>
                <a:prstClr val="black"/>
              </a:solidFill>
            </a:endParaRPr>
          </a:p>
        </p:txBody>
      </p:sp>
      <p:sp>
        <p:nvSpPr>
          <p:cNvPr id="6" name="Platshållare för bildnummer 5"/>
          <p:cNvSpPr>
            <a:spLocks noGrp="1"/>
          </p:cNvSpPr>
          <p:nvPr>
            <p:ph type="sldNum" sz="quarter" idx="12"/>
          </p:nvPr>
        </p:nvSpPr>
        <p:spPr/>
        <p:txBody>
          <a:bodyPr/>
          <a:lstStyle>
            <a:lvl1pPr>
              <a:defRPr/>
            </a:lvl1pPr>
          </a:lstStyle>
          <a:p>
            <a:pPr>
              <a:defRPr/>
            </a:pPr>
            <a:fld id="{FF3A3596-9CF5-428C-9285-7C4ABF570F1F}" type="slidenum">
              <a:rPr lang="sv-SE" altLang="sv-SE">
                <a:solidFill>
                  <a:prstClr val="black"/>
                </a:solidFill>
              </a:rPr>
              <a:pPr>
                <a:defRPr/>
              </a:pPr>
              <a:t>‹#›</a:t>
            </a:fld>
            <a:endParaRPr lang="sv-SE" altLang="sv-SE">
              <a:solidFill>
                <a:prstClr val="black"/>
              </a:solidFill>
            </a:endParaRPr>
          </a:p>
        </p:txBody>
      </p:sp>
    </p:spTree>
    <p:extLst>
      <p:ext uri="{BB962C8B-B14F-4D97-AF65-F5344CB8AC3E}">
        <p14:creationId xmlns:p14="http://schemas.microsoft.com/office/powerpoint/2010/main" val="352879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latshållare för innehåll 3">
            <a:extLst>
              <a:ext uri="{FF2B5EF4-FFF2-40B4-BE49-F238E27FC236}">
                <a16:creationId xmlns:a16="http://schemas.microsoft.com/office/drawing/2014/main" id="{F81524A7-FA0A-477B-B134-6575AA8BF44A}"/>
              </a:ext>
            </a:extLst>
          </p:cNvPr>
          <p:cNvSpPr>
            <a:spLocks noGrp="1"/>
          </p:cNvSpPr>
          <p:nvPr>
            <p:ph sz="half" idx="2" hasCustomPrompt="1"/>
          </p:nvPr>
        </p:nvSpPr>
        <p:spPr>
          <a:xfrm>
            <a:off x="1190307" y="2417207"/>
            <a:ext cx="4672013" cy="3600491"/>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3">
            <a:extLst>
              <a:ext uri="{FF2B5EF4-FFF2-40B4-BE49-F238E27FC236}">
                <a16:creationId xmlns:a16="http://schemas.microsoft.com/office/drawing/2014/main" id="{53E11C54-CB27-4306-B70A-5F1C19D091BB}"/>
              </a:ext>
            </a:extLst>
          </p:cNvPr>
          <p:cNvSpPr>
            <a:spLocks noGrp="1"/>
          </p:cNvSpPr>
          <p:nvPr>
            <p:ph sz="half" idx="12" hasCustomPrompt="1"/>
          </p:nvPr>
        </p:nvSpPr>
        <p:spPr>
          <a:xfrm>
            <a:off x="6329362" y="2417207"/>
            <a:ext cx="4672013" cy="3600491"/>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p>
        </p:txBody>
      </p:sp>
      <p:sp>
        <p:nvSpPr>
          <p:cNvPr id="19" name="Rubrik 1">
            <a:extLst>
              <a:ext uri="{FF2B5EF4-FFF2-40B4-BE49-F238E27FC236}">
                <a16:creationId xmlns:a16="http://schemas.microsoft.com/office/drawing/2014/main" id="{14C263A2-8D30-461D-8751-A3E3F7234F88}"/>
              </a:ext>
            </a:extLst>
          </p:cNvPr>
          <p:cNvSpPr>
            <a:spLocks noGrp="1"/>
          </p:cNvSpPr>
          <p:nvPr>
            <p:ph type="title" hasCustomPrompt="1"/>
          </p:nvPr>
        </p:nvSpPr>
        <p:spPr>
          <a:xfrm>
            <a:off x="1191396" y="1273983"/>
            <a:ext cx="71601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5" name="Platshållare för datum 4">
            <a:extLst>
              <a:ext uri="{FF2B5EF4-FFF2-40B4-BE49-F238E27FC236}">
                <a16:creationId xmlns:a16="http://schemas.microsoft.com/office/drawing/2014/main" id="{069F67C2-3A8D-4DBD-9CD1-959F1897B189}"/>
              </a:ext>
            </a:extLst>
          </p:cNvPr>
          <p:cNvSpPr>
            <a:spLocks noGrp="1"/>
          </p:cNvSpPr>
          <p:nvPr>
            <p:ph type="dt" sz="half" idx="13"/>
          </p:nvPr>
        </p:nvSpPr>
        <p:spPr/>
        <p:txBody>
          <a:bodyPr/>
          <a:lstStyle/>
          <a:p>
            <a:r>
              <a:rPr lang="sv-SE"/>
              <a:t>2023-01-20</a:t>
            </a:r>
            <a:endParaRPr lang="en-US" dirty="0"/>
          </a:p>
        </p:txBody>
      </p:sp>
      <p:sp>
        <p:nvSpPr>
          <p:cNvPr id="6" name="Platshållare för sidfot 5">
            <a:extLst>
              <a:ext uri="{FF2B5EF4-FFF2-40B4-BE49-F238E27FC236}">
                <a16:creationId xmlns:a16="http://schemas.microsoft.com/office/drawing/2014/main" id="{C22C6E1B-72CB-469B-A439-F95976147C9C}"/>
              </a:ext>
            </a:extLst>
          </p:cNvPr>
          <p:cNvSpPr>
            <a:spLocks noGrp="1"/>
          </p:cNvSpPr>
          <p:nvPr>
            <p:ph type="ftr" sz="quarter" idx="14"/>
          </p:nvPr>
        </p:nvSpPr>
        <p:spPr/>
        <p:txBody>
          <a:bodyPr/>
          <a:lstStyle/>
          <a:p>
            <a:endParaRPr lang="en-US" dirty="0"/>
          </a:p>
        </p:txBody>
      </p:sp>
      <p:sp>
        <p:nvSpPr>
          <p:cNvPr id="13" name="Platshållare för bildnummer 12">
            <a:extLst>
              <a:ext uri="{FF2B5EF4-FFF2-40B4-BE49-F238E27FC236}">
                <a16:creationId xmlns:a16="http://schemas.microsoft.com/office/drawing/2014/main" id="{9FEEB049-66FF-4C96-8155-C7029AE02F5E}"/>
              </a:ext>
            </a:extLst>
          </p:cNvPr>
          <p:cNvSpPr>
            <a:spLocks noGrp="1"/>
          </p:cNvSpPr>
          <p:nvPr>
            <p:ph type="sldNum" sz="quarter" idx="15"/>
          </p:nvPr>
        </p:nvSpPr>
        <p:spPr/>
        <p:txBody>
          <a:bodyPr/>
          <a:lstStyle/>
          <a:p>
            <a:fld id="{6052AE47-1D9B-4237-9D4E-EAAFC1FA5F32}" type="slidenum">
              <a:rPr lang="en-US" smtClean="0"/>
              <a:pPr/>
              <a:t>‹#›</a:t>
            </a:fld>
            <a:endParaRPr lang="en-US"/>
          </a:p>
        </p:txBody>
      </p:sp>
      <p:pic>
        <p:nvPicPr>
          <p:cNvPr id="7" name="Bildobjekt 6">
            <a:extLst>
              <a:ext uri="{FF2B5EF4-FFF2-40B4-BE49-F238E27FC236}">
                <a16:creationId xmlns:a16="http://schemas.microsoft.com/office/drawing/2014/main" id="{B35F0D6C-7123-394D-B2A8-69A7CF6B28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2" name="Grafik hörnet">
            <a:extLst>
              <a:ext uri="{FF2B5EF4-FFF2-40B4-BE49-F238E27FC236}">
                <a16:creationId xmlns:a16="http://schemas.microsoft.com/office/drawing/2014/main" id="{7652E2D0-4DB9-4A63-8F91-E0370C00CE37}"/>
              </a:ext>
            </a:extLst>
          </p:cNvPr>
          <p:cNvSpPr>
            <a:spLocks noGrp="1"/>
          </p:cNvSpPr>
          <p:nvPr>
            <p:ph type="body" sz="quarter" idx="11"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136818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latshållare för innehåll 3">
            <a:extLst>
              <a:ext uri="{FF2B5EF4-FFF2-40B4-BE49-F238E27FC236}">
                <a16:creationId xmlns:a16="http://schemas.microsoft.com/office/drawing/2014/main" id="{F81524A7-FA0A-477B-B134-6575AA8BF44A}"/>
              </a:ext>
            </a:extLst>
          </p:cNvPr>
          <p:cNvSpPr>
            <a:spLocks noGrp="1"/>
          </p:cNvSpPr>
          <p:nvPr>
            <p:ph sz="half" idx="2" hasCustomPrompt="1"/>
          </p:nvPr>
        </p:nvSpPr>
        <p:spPr>
          <a:xfrm>
            <a:off x="1190307" y="3201050"/>
            <a:ext cx="4672013" cy="2922158"/>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3">
            <a:extLst>
              <a:ext uri="{FF2B5EF4-FFF2-40B4-BE49-F238E27FC236}">
                <a16:creationId xmlns:a16="http://schemas.microsoft.com/office/drawing/2014/main" id="{53E11C54-CB27-4306-B70A-5F1C19D091BB}"/>
              </a:ext>
            </a:extLst>
          </p:cNvPr>
          <p:cNvSpPr>
            <a:spLocks noGrp="1"/>
          </p:cNvSpPr>
          <p:nvPr>
            <p:ph sz="half" idx="12" hasCustomPrompt="1"/>
          </p:nvPr>
        </p:nvSpPr>
        <p:spPr>
          <a:xfrm>
            <a:off x="6329362" y="3201050"/>
            <a:ext cx="4672013" cy="2922158"/>
          </a:xfrm>
        </p:spPr>
        <p:txBody>
          <a:body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text 2">
            <a:extLst>
              <a:ext uri="{FF2B5EF4-FFF2-40B4-BE49-F238E27FC236}">
                <a16:creationId xmlns:a16="http://schemas.microsoft.com/office/drawing/2014/main" id="{02FBBD07-B727-405B-BD19-D828D6F7A1E8}"/>
              </a:ext>
            </a:extLst>
          </p:cNvPr>
          <p:cNvSpPr>
            <a:spLocks noGrp="1"/>
          </p:cNvSpPr>
          <p:nvPr>
            <p:ph type="body" idx="1"/>
          </p:nvPr>
        </p:nvSpPr>
        <p:spPr>
          <a:xfrm>
            <a:off x="1190307" y="2360748"/>
            <a:ext cx="46712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Platshållare för text 4">
            <a:extLst>
              <a:ext uri="{FF2B5EF4-FFF2-40B4-BE49-F238E27FC236}">
                <a16:creationId xmlns:a16="http://schemas.microsoft.com/office/drawing/2014/main" id="{9F796D27-C71F-4919-B825-F2E559EDBD43}"/>
              </a:ext>
            </a:extLst>
          </p:cNvPr>
          <p:cNvSpPr>
            <a:spLocks noGrp="1"/>
          </p:cNvSpPr>
          <p:nvPr>
            <p:ph type="body" sz="quarter" idx="3"/>
          </p:nvPr>
        </p:nvSpPr>
        <p:spPr>
          <a:xfrm>
            <a:off x="6329362" y="2360748"/>
            <a:ext cx="46712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C516CF6E-EE84-439D-82CA-C8FD50896DC3}"/>
              </a:ext>
            </a:extLst>
          </p:cNvPr>
          <p:cNvSpPr>
            <a:spLocks noGrp="1"/>
          </p:cNvSpPr>
          <p:nvPr>
            <p:ph type="title" hasCustomPrompt="1"/>
          </p:nvPr>
        </p:nvSpPr>
        <p:spPr>
          <a:xfrm>
            <a:off x="1191396" y="1273983"/>
            <a:ext cx="7160124" cy="1027510"/>
          </a:xfrm>
          <a:prstGeom prst="rect">
            <a:avLst/>
          </a:prstGeom>
        </p:spPr>
        <p:txBody>
          <a:bodyPr anchor="b" anchorCtr="0">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5" name="Platshållare för datum 4">
            <a:extLst>
              <a:ext uri="{FF2B5EF4-FFF2-40B4-BE49-F238E27FC236}">
                <a16:creationId xmlns:a16="http://schemas.microsoft.com/office/drawing/2014/main" id="{295035E4-CC22-4183-8E48-6ED0B5F0441B}"/>
              </a:ext>
            </a:extLst>
          </p:cNvPr>
          <p:cNvSpPr>
            <a:spLocks noGrp="1"/>
          </p:cNvSpPr>
          <p:nvPr>
            <p:ph type="dt" sz="half" idx="13"/>
          </p:nvPr>
        </p:nvSpPr>
        <p:spPr/>
        <p:txBody>
          <a:bodyPr/>
          <a:lstStyle/>
          <a:p>
            <a:r>
              <a:rPr lang="sv-SE"/>
              <a:t>2023-01-20</a:t>
            </a:r>
            <a:endParaRPr lang="en-US" dirty="0"/>
          </a:p>
        </p:txBody>
      </p:sp>
      <p:sp>
        <p:nvSpPr>
          <p:cNvPr id="6" name="Platshållare för sidfot 5">
            <a:extLst>
              <a:ext uri="{FF2B5EF4-FFF2-40B4-BE49-F238E27FC236}">
                <a16:creationId xmlns:a16="http://schemas.microsoft.com/office/drawing/2014/main" id="{03F46D7A-57DD-4D74-BC19-4A034C5E1CE7}"/>
              </a:ext>
            </a:extLst>
          </p:cNvPr>
          <p:cNvSpPr>
            <a:spLocks noGrp="1"/>
          </p:cNvSpPr>
          <p:nvPr>
            <p:ph type="ftr" sz="quarter" idx="14"/>
          </p:nvPr>
        </p:nvSpPr>
        <p:spPr/>
        <p:txBody>
          <a:bodyPr/>
          <a:lstStyle/>
          <a:p>
            <a:endParaRPr lang="en-US" dirty="0"/>
          </a:p>
        </p:txBody>
      </p:sp>
      <p:sp>
        <p:nvSpPr>
          <p:cNvPr id="16" name="Platshållare för bildnummer 15">
            <a:extLst>
              <a:ext uri="{FF2B5EF4-FFF2-40B4-BE49-F238E27FC236}">
                <a16:creationId xmlns:a16="http://schemas.microsoft.com/office/drawing/2014/main" id="{E0E9CCB8-DB4B-42E7-A84A-204827177DDC}"/>
              </a:ext>
            </a:extLst>
          </p:cNvPr>
          <p:cNvSpPr>
            <a:spLocks noGrp="1"/>
          </p:cNvSpPr>
          <p:nvPr>
            <p:ph type="sldNum" sz="quarter" idx="15"/>
          </p:nvPr>
        </p:nvSpPr>
        <p:spPr/>
        <p:txBody>
          <a:bodyPr/>
          <a:lstStyle/>
          <a:p>
            <a:fld id="{6052AE47-1D9B-4237-9D4E-EAAFC1FA5F32}" type="slidenum">
              <a:rPr lang="en-US" smtClean="0"/>
              <a:pPr/>
              <a:t>‹#›</a:t>
            </a:fld>
            <a:endParaRPr lang="en-US"/>
          </a:p>
        </p:txBody>
      </p:sp>
      <p:pic>
        <p:nvPicPr>
          <p:cNvPr id="7" name="Bildobjekt 6">
            <a:extLst>
              <a:ext uri="{FF2B5EF4-FFF2-40B4-BE49-F238E27FC236}">
                <a16:creationId xmlns:a16="http://schemas.microsoft.com/office/drawing/2014/main" id="{B35F0D6C-7123-394D-B2A8-69A7CF6B28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5" name="Grafik hörnet">
            <a:extLst>
              <a:ext uri="{FF2B5EF4-FFF2-40B4-BE49-F238E27FC236}">
                <a16:creationId xmlns:a16="http://schemas.microsoft.com/office/drawing/2014/main" id="{D7969DCE-4379-4443-AAA9-99BFE6977055}"/>
              </a:ext>
            </a:extLst>
          </p:cNvPr>
          <p:cNvSpPr>
            <a:spLocks noGrp="1"/>
          </p:cNvSpPr>
          <p:nvPr>
            <p:ph type="body" sz="quarter" idx="11"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2707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punktlista samt objekt till höger">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CF16373-D1A1-4DA4-BD32-7B4C71B0AE50}"/>
              </a:ext>
            </a:extLst>
          </p:cNvPr>
          <p:cNvSpPr>
            <a:spLocks noGrp="1"/>
          </p:cNvSpPr>
          <p:nvPr>
            <p:ph type="title" hasCustomPrompt="1"/>
          </p:nvPr>
        </p:nvSpPr>
        <p:spPr>
          <a:xfrm>
            <a:off x="1191396" y="1273983"/>
            <a:ext cx="71601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12" name="Platshållare för text 2">
            <a:extLst>
              <a:ext uri="{FF2B5EF4-FFF2-40B4-BE49-F238E27FC236}">
                <a16:creationId xmlns:a16="http://schemas.microsoft.com/office/drawing/2014/main" id="{2632B911-CE03-4C50-8F01-FD902ADE84DE}"/>
              </a:ext>
            </a:extLst>
          </p:cNvPr>
          <p:cNvSpPr>
            <a:spLocks noGrp="1"/>
          </p:cNvSpPr>
          <p:nvPr>
            <p:ph type="body" sz="quarter" idx="10" hasCustomPrompt="1"/>
          </p:nvPr>
        </p:nvSpPr>
        <p:spPr>
          <a:xfrm>
            <a:off x="1190307" y="2420898"/>
            <a:ext cx="4672013" cy="3600000"/>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Platshållare för innehåll 3">
            <a:extLst>
              <a:ext uri="{FF2B5EF4-FFF2-40B4-BE49-F238E27FC236}">
                <a16:creationId xmlns:a16="http://schemas.microsoft.com/office/drawing/2014/main" id="{D4D038E6-0EDF-41D1-9AE6-0F854A5A1725}"/>
              </a:ext>
            </a:extLst>
          </p:cNvPr>
          <p:cNvSpPr>
            <a:spLocks noGrp="1"/>
          </p:cNvSpPr>
          <p:nvPr>
            <p:ph sz="quarter" idx="11" hasCustomPrompt="1"/>
          </p:nvPr>
        </p:nvSpPr>
        <p:spPr>
          <a:xfrm>
            <a:off x="6328913" y="2420897"/>
            <a:ext cx="4672462" cy="3600491"/>
          </a:xfrm>
        </p:spPr>
        <p:txBody>
          <a:bodyPr/>
          <a:lstStyle>
            <a:lvl1pPr marL="0" indent="0">
              <a:buNone/>
              <a:defRPr/>
            </a:lvl1pPr>
          </a:lstStyle>
          <a:p>
            <a:pPr lvl="0"/>
            <a:r>
              <a:rPr lang="sv-SE" dirty="0"/>
              <a:t>Infoga objekt här</a:t>
            </a:r>
            <a:endParaRPr lang="en-US" dirty="0"/>
          </a:p>
        </p:txBody>
      </p:sp>
      <p:sp>
        <p:nvSpPr>
          <p:cNvPr id="6" name="Platshållare för datum 12">
            <a:extLst>
              <a:ext uri="{FF2B5EF4-FFF2-40B4-BE49-F238E27FC236}">
                <a16:creationId xmlns:a16="http://schemas.microsoft.com/office/drawing/2014/main" id="{454C255D-22EA-433C-834A-7F1C021A52A3}"/>
              </a:ext>
            </a:extLst>
          </p:cNvPr>
          <p:cNvSpPr>
            <a:spLocks noGrp="1"/>
          </p:cNvSpPr>
          <p:nvPr>
            <p:ph type="dt" sz="half" idx="13"/>
          </p:nvPr>
        </p:nvSpPr>
        <p:spPr/>
        <p:txBody>
          <a:bodyPr/>
          <a:lstStyle/>
          <a:p>
            <a:r>
              <a:rPr lang="sv-SE"/>
              <a:t>2023-01-20</a:t>
            </a:r>
            <a:endParaRPr lang="en-US" dirty="0"/>
          </a:p>
        </p:txBody>
      </p:sp>
      <p:sp>
        <p:nvSpPr>
          <p:cNvPr id="14" name="Platshållare för sidfot 13">
            <a:extLst>
              <a:ext uri="{FF2B5EF4-FFF2-40B4-BE49-F238E27FC236}">
                <a16:creationId xmlns:a16="http://schemas.microsoft.com/office/drawing/2014/main" id="{B478B0F6-AA9F-4AB8-9350-4406886DBE37}"/>
              </a:ext>
            </a:extLst>
          </p:cNvPr>
          <p:cNvSpPr>
            <a:spLocks noGrp="1"/>
          </p:cNvSpPr>
          <p:nvPr>
            <p:ph type="ftr" sz="quarter" idx="14"/>
          </p:nvPr>
        </p:nvSpPr>
        <p:spPr/>
        <p:txBody>
          <a:bodyPr/>
          <a:lstStyle/>
          <a:p>
            <a:endParaRPr lang="en-US" dirty="0"/>
          </a:p>
        </p:txBody>
      </p:sp>
      <p:sp>
        <p:nvSpPr>
          <p:cNvPr id="15" name="Platshållare för bildnummer 14">
            <a:extLst>
              <a:ext uri="{FF2B5EF4-FFF2-40B4-BE49-F238E27FC236}">
                <a16:creationId xmlns:a16="http://schemas.microsoft.com/office/drawing/2014/main" id="{AFEE9616-2783-4542-A53F-35AD7672410B}"/>
              </a:ext>
            </a:extLst>
          </p:cNvPr>
          <p:cNvSpPr>
            <a:spLocks noGrp="1"/>
          </p:cNvSpPr>
          <p:nvPr>
            <p:ph type="sldNum" sz="quarter" idx="15"/>
          </p:nvPr>
        </p:nvSpPr>
        <p:spPr/>
        <p:txBody>
          <a:bodyPr/>
          <a:lstStyle/>
          <a:p>
            <a:fld id="{6052AE47-1D9B-4237-9D4E-EAAFC1FA5F32}" type="slidenum">
              <a:rPr lang="en-US" smtClean="0"/>
              <a:pPr/>
              <a:t>‹#›</a:t>
            </a:fld>
            <a:endParaRPr lang="en-US"/>
          </a:p>
        </p:txBody>
      </p:sp>
      <p:pic>
        <p:nvPicPr>
          <p:cNvPr id="7" name="Bildobjekt 15">
            <a:extLst>
              <a:ext uri="{FF2B5EF4-FFF2-40B4-BE49-F238E27FC236}">
                <a16:creationId xmlns:a16="http://schemas.microsoft.com/office/drawing/2014/main" id="{B35F0D6C-7123-394D-B2A8-69A7CF6B28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1" name="Grafik hörnet 16">
            <a:extLst>
              <a:ext uri="{FF2B5EF4-FFF2-40B4-BE49-F238E27FC236}">
                <a16:creationId xmlns:a16="http://schemas.microsoft.com/office/drawing/2014/main" id="{FA0FBBF9-C94F-497D-ADB0-0C89D9D1F540}"/>
              </a:ext>
            </a:extLst>
          </p:cNvPr>
          <p:cNvSpPr>
            <a:spLocks noGrp="1"/>
          </p:cNvSpPr>
          <p:nvPr>
            <p:ph type="body" sz="quarter" idx="12"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154617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punktlista samt objekt till vänster">
    <p:spTree>
      <p:nvGrpSpPr>
        <p:cNvPr id="1" name=""/>
        <p:cNvGrpSpPr/>
        <p:nvPr/>
      </p:nvGrpSpPr>
      <p:grpSpPr>
        <a:xfrm>
          <a:off x="0" y="0"/>
          <a:ext cx="0" cy="0"/>
          <a:chOff x="0" y="0"/>
          <a:chExt cx="0" cy="0"/>
        </a:xfrm>
      </p:grpSpPr>
      <p:pic>
        <p:nvPicPr>
          <p:cNvPr id="11" name="Platshållare för innehåll 5">
            <a:extLst>
              <a:ext uri="{FF2B5EF4-FFF2-40B4-BE49-F238E27FC236}">
                <a16:creationId xmlns:a16="http://schemas.microsoft.com/office/drawing/2014/main" id="{8EAC6F7F-D73A-FF48-B7F1-6FA197362D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9327" cy="6862119"/>
          </a:xfrm>
          <a:prstGeom prst="rect">
            <a:avLst/>
          </a:prstGeom>
        </p:spPr>
      </p:pic>
      <p:sp>
        <p:nvSpPr>
          <p:cNvPr id="2" name="Rubrik 1">
            <a:extLst>
              <a:ext uri="{FF2B5EF4-FFF2-40B4-BE49-F238E27FC236}">
                <a16:creationId xmlns:a16="http://schemas.microsoft.com/office/drawing/2014/main" id="{5CF16373-D1A1-4DA4-BD32-7B4C71B0AE50}"/>
              </a:ext>
            </a:extLst>
          </p:cNvPr>
          <p:cNvSpPr>
            <a:spLocks noGrp="1"/>
          </p:cNvSpPr>
          <p:nvPr>
            <p:ph type="title" hasCustomPrompt="1"/>
          </p:nvPr>
        </p:nvSpPr>
        <p:spPr>
          <a:xfrm>
            <a:off x="6332356" y="1660063"/>
            <a:ext cx="46709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a:t>
            </a:r>
            <a:br>
              <a:rPr lang="sv-SE" dirty="0"/>
            </a:br>
            <a:r>
              <a:rPr lang="sv-SE" dirty="0"/>
              <a:t>ändra rubrik</a:t>
            </a:r>
          </a:p>
        </p:txBody>
      </p:sp>
      <p:sp>
        <p:nvSpPr>
          <p:cNvPr id="12" name="Platshållare för innehåll 2">
            <a:extLst>
              <a:ext uri="{FF2B5EF4-FFF2-40B4-BE49-F238E27FC236}">
                <a16:creationId xmlns:a16="http://schemas.microsoft.com/office/drawing/2014/main" id="{8E57363F-27F4-2244-B485-991BD6276155}"/>
              </a:ext>
            </a:extLst>
          </p:cNvPr>
          <p:cNvSpPr>
            <a:spLocks noGrp="1"/>
          </p:cNvSpPr>
          <p:nvPr>
            <p:ph idx="1" hasCustomPrompt="1"/>
          </p:nvPr>
        </p:nvSpPr>
        <p:spPr>
          <a:xfrm>
            <a:off x="636103" y="1089230"/>
            <a:ext cx="5419009" cy="5162570"/>
          </a:xfrm>
        </p:spPr>
        <p:txBody>
          <a:bodyPr>
            <a:normAutofit/>
          </a:bodyPr>
          <a:lstStyle>
            <a:lvl1pPr marL="0" indent="0">
              <a:buFont typeface="Arial" panose="020B0604020202020204" pitchFamily="34" charset="0"/>
              <a:buNone/>
              <a:defRPr sz="1800"/>
            </a:lvl1pPr>
            <a:lvl2pPr marL="800100" indent="-342900">
              <a:buFont typeface="Arial" panose="020B0604020202020204" pitchFamily="34" charset="0"/>
              <a:buChar char="•"/>
              <a:defRPr sz="1600"/>
            </a:lvl2pPr>
            <a:lvl3pPr marL="1200150" indent="-28575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2000"/>
            </a:lvl6pPr>
            <a:lvl7pPr>
              <a:defRPr sz="2000"/>
            </a:lvl7pPr>
            <a:lvl8pPr>
              <a:defRPr sz="2000"/>
            </a:lvl8pPr>
            <a:lvl9pPr>
              <a:defRPr sz="2000"/>
            </a:lvl9pPr>
          </a:lstStyle>
          <a:p>
            <a:pPr lvl="0"/>
            <a:r>
              <a:rPr lang="sv-SE" dirty="0"/>
              <a:t>Infoga objekt här</a:t>
            </a:r>
          </a:p>
        </p:txBody>
      </p:sp>
      <p:sp>
        <p:nvSpPr>
          <p:cNvPr id="13" name="Platshållare för text 3">
            <a:extLst>
              <a:ext uri="{FF2B5EF4-FFF2-40B4-BE49-F238E27FC236}">
                <a16:creationId xmlns:a16="http://schemas.microsoft.com/office/drawing/2014/main" id="{CCB8DA12-877E-403B-B54E-C7CE8623B3A8}"/>
              </a:ext>
            </a:extLst>
          </p:cNvPr>
          <p:cNvSpPr>
            <a:spLocks noGrp="1"/>
          </p:cNvSpPr>
          <p:nvPr>
            <p:ph type="body" sz="quarter" idx="10" hasCustomPrompt="1"/>
          </p:nvPr>
        </p:nvSpPr>
        <p:spPr>
          <a:xfrm>
            <a:off x="6331267" y="2806977"/>
            <a:ext cx="4672013" cy="3431263"/>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6" name="Platshållare för datum 15">
            <a:extLst>
              <a:ext uri="{FF2B5EF4-FFF2-40B4-BE49-F238E27FC236}">
                <a16:creationId xmlns:a16="http://schemas.microsoft.com/office/drawing/2014/main" id="{656192AE-CC9B-4D2D-93C1-CEF2CA83CC85}"/>
              </a:ext>
            </a:extLst>
          </p:cNvPr>
          <p:cNvSpPr>
            <a:spLocks noGrp="1"/>
          </p:cNvSpPr>
          <p:nvPr>
            <p:ph type="dt" sz="half" idx="12"/>
          </p:nvPr>
        </p:nvSpPr>
        <p:spPr/>
        <p:txBody>
          <a:bodyPr/>
          <a:lstStyle/>
          <a:p>
            <a:r>
              <a:rPr lang="sv-SE"/>
              <a:t>2023-01-20</a:t>
            </a:r>
            <a:endParaRPr lang="en-US" dirty="0"/>
          </a:p>
        </p:txBody>
      </p:sp>
      <p:sp>
        <p:nvSpPr>
          <p:cNvPr id="17" name="Platshållare för sidfot 16">
            <a:extLst>
              <a:ext uri="{FF2B5EF4-FFF2-40B4-BE49-F238E27FC236}">
                <a16:creationId xmlns:a16="http://schemas.microsoft.com/office/drawing/2014/main" id="{410CC3DE-2BAD-4ECE-8CAB-AB871B71A9F0}"/>
              </a:ext>
            </a:extLst>
          </p:cNvPr>
          <p:cNvSpPr>
            <a:spLocks noGrp="1"/>
          </p:cNvSpPr>
          <p:nvPr>
            <p:ph type="ftr" sz="quarter" idx="13"/>
          </p:nvPr>
        </p:nvSpPr>
        <p:spPr/>
        <p:txBody>
          <a:bodyPr/>
          <a:lstStyle/>
          <a:p>
            <a:endParaRPr lang="en-US" dirty="0"/>
          </a:p>
        </p:txBody>
      </p:sp>
      <p:sp>
        <p:nvSpPr>
          <p:cNvPr id="18" name="Platshållare för bildnummer 17">
            <a:extLst>
              <a:ext uri="{FF2B5EF4-FFF2-40B4-BE49-F238E27FC236}">
                <a16:creationId xmlns:a16="http://schemas.microsoft.com/office/drawing/2014/main" id="{831D3E0E-15D0-4F40-B85C-02CFF74A99E2}"/>
              </a:ext>
            </a:extLst>
          </p:cNvPr>
          <p:cNvSpPr>
            <a:spLocks noGrp="1"/>
          </p:cNvSpPr>
          <p:nvPr>
            <p:ph type="sldNum" sz="quarter" idx="14"/>
          </p:nvPr>
        </p:nvSpPr>
        <p:spPr/>
        <p:txBody>
          <a:bodyPr/>
          <a:lstStyle/>
          <a:p>
            <a:fld id="{6052AE47-1D9B-4237-9D4E-EAAFC1FA5F32}" type="slidenum">
              <a:rPr lang="en-US" smtClean="0"/>
              <a:pPr/>
              <a:t>‹#›</a:t>
            </a:fld>
            <a:endParaRPr lang="en-US"/>
          </a:p>
        </p:txBody>
      </p:sp>
      <p:pic>
        <p:nvPicPr>
          <p:cNvPr id="7" name="Bildobjekt 18">
            <a:extLst>
              <a:ext uri="{FF2B5EF4-FFF2-40B4-BE49-F238E27FC236}">
                <a16:creationId xmlns:a16="http://schemas.microsoft.com/office/drawing/2014/main" id="{B35F0D6C-7123-394D-B2A8-69A7CF6B28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5" name="Grafik hörnet 19">
            <a:extLst>
              <a:ext uri="{FF2B5EF4-FFF2-40B4-BE49-F238E27FC236}">
                <a16:creationId xmlns:a16="http://schemas.microsoft.com/office/drawing/2014/main" id="{64EC65B6-3BD6-4932-ABEF-7EDE12C46EA5}"/>
              </a:ext>
            </a:extLst>
          </p:cNvPr>
          <p:cNvSpPr>
            <a:spLocks noGrp="1"/>
          </p:cNvSpPr>
          <p:nvPr>
            <p:ph type="body" sz="quarter" idx="11"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70152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kt helbild">
    <p:spTree>
      <p:nvGrpSpPr>
        <p:cNvPr id="1" name=""/>
        <p:cNvGrpSpPr/>
        <p:nvPr/>
      </p:nvGrpSpPr>
      <p:grpSpPr>
        <a:xfrm>
          <a:off x="0" y="0"/>
          <a:ext cx="0" cy="0"/>
          <a:chOff x="0" y="0"/>
          <a:chExt cx="0" cy="0"/>
        </a:xfrm>
      </p:grpSpPr>
      <p:sp>
        <p:nvSpPr>
          <p:cNvPr id="10" name="Platshållare för innehåll 1">
            <a:extLst>
              <a:ext uri="{FF2B5EF4-FFF2-40B4-BE49-F238E27FC236}">
                <a16:creationId xmlns:a16="http://schemas.microsoft.com/office/drawing/2014/main" id="{AE452990-3A05-8F49-BEB9-39C33DF2BEF1}"/>
              </a:ext>
            </a:extLst>
          </p:cNvPr>
          <p:cNvSpPr>
            <a:spLocks noGrp="1"/>
          </p:cNvSpPr>
          <p:nvPr>
            <p:ph idx="1" hasCustomPrompt="1"/>
          </p:nvPr>
        </p:nvSpPr>
        <p:spPr>
          <a:xfrm>
            <a:off x="0" y="0"/>
            <a:ext cx="12192000" cy="6858000"/>
          </a:xfrm>
        </p:spPr>
        <p:txBody>
          <a:bodyPr>
            <a:normAutofit/>
          </a:bodyPr>
          <a:lstStyle>
            <a:lvl1pPr marL="0" indent="0">
              <a:buFont typeface="Arial" panose="020B0604020202020204" pitchFamily="34" charset="0"/>
              <a:buNone/>
              <a:defRPr sz="1800">
                <a:solidFill>
                  <a:schemeClr val="tx1"/>
                </a:solidFill>
              </a:defRPr>
            </a:lvl1pPr>
            <a:lvl2pPr marL="800100" indent="-342900">
              <a:buFont typeface="Arial" panose="020B0604020202020204" pitchFamily="34" charset="0"/>
              <a:buChar char="•"/>
              <a:defRPr sz="1600"/>
            </a:lvl2pPr>
            <a:lvl3pPr marL="1200150" indent="-28575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2000"/>
            </a:lvl6pPr>
            <a:lvl7pPr>
              <a:defRPr sz="2000"/>
            </a:lvl7pPr>
            <a:lvl8pPr>
              <a:defRPr sz="2000"/>
            </a:lvl8pPr>
            <a:lvl9pPr>
              <a:defRPr sz="2000"/>
            </a:lvl9pPr>
          </a:lstStyle>
          <a:p>
            <a:pPr lvl="0"/>
            <a:r>
              <a:rPr lang="sv-SE" dirty="0"/>
              <a:t>Infoga objekt här</a:t>
            </a:r>
          </a:p>
        </p:txBody>
      </p:sp>
      <p:sp>
        <p:nvSpPr>
          <p:cNvPr id="7" name="Platshållare för datum 6">
            <a:extLst>
              <a:ext uri="{FF2B5EF4-FFF2-40B4-BE49-F238E27FC236}">
                <a16:creationId xmlns:a16="http://schemas.microsoft.com/office/drawing/2014/main" id="{B68641C8-7B29-40AC-AF57-209C1F08245D}"/>
              </a:ext>
            </a:extLst>
          </p:cNvPr>
          <p:cNvSpPr>
            <a:spLocks noGrp="1"/>
          </p:cNvSpPr>
          <p:nvPr>
            <p:ph type="dt" sz="half" idx="12"/>
          </p:nvPr>
        </p:nvSpPr>
        <p:spPr/>
        <p:txBody>
          <a:bodyPr/>
          <a:lstStyle/>
          <a:p>
            <a:r>
              <a:rPr lang="sv-SE"/>
              <a:t>2023-01-20</a:t>
            </a:r>
            <a:endParaRPr lang="en-US" dirty="0"/>
          </a:p>
        </p:txBody>
      </p:sp>
      <p:sp>
        <p:nvSpPr>
          <p:cNvPr id="8" name="Platshållare för sidfot 7">
            <a:extLst>
              <a:ext uri="{FF2B5EF4-FFF2-40B4-BE49-F238E27FC236}">
                <a16:creationId xmlns:a16="http://schemas.microsoft.com/office/drawing/2014/main" id="{951A95DB-1392-4D96-A1B4-3165954CEDFB}"/>
              </a:ext>
            </a:extLst>
          </p:cNvPr>
          <p:cNvSpPr>
            <a:spLocks noGrp="1"/>
          </p:cNvSpPr>
          <p:nvPr>
            <p:ph type="ftr" sz="quarter" idx="13"/>
          </p:nvPr>
        </p:nvSpPr>
        <p:spPr/>
        <p:txBody>
          <a:bodyPr/>
          <a:lstStyle/>
          <a:p>
            <a:endParaRPr lang="en-US" dirty="0"/>
          </a:p>
        </p:txBody>
      </p:sp>
      <p:sp>
        <p:nvSpPr>
          <p:cNvPr id="11" name="Platshållare för bildnummer 10">
            <a:extLst>
              <a:ext uri="{FF2B5EF4-FFF2-40B4-BE49-F238E27FC236}">
                <a16:creationId xmlns:a16="http://schemas.microsoft.com/office/drawing/2014/main" id="{6EDC1AA9-4561-4F5E-9038-F4509B0620AC}"/>
              </a:ext>
            </a:extLst>
          </p:cNvPr>
          <p:cNvSpPr>
            <a:spLocks noGrp="1"/>
          </p:cNvSpPr>
          <p:nvPr>
            <p:ph type="sldNum" sz="quarter" idx="14"/>
          </p:nvPr>
        </p:nvSpPr>
        <p:spPr/>
        <p:txBody>
          <a:bodyPr/>
          <a:lstStyle/>
          <a:p>
            <a:fld id="{6052AE47-1D9B-4237-9D4E-EAAFC1FA5F32}" type="slidenum">
              <a:rPr lang="en-US" smtClean="0"/>
              <a:pPr/>
              <a:t>‹#›</a:t>
            </a:fld>
            <a:endParaRPr lang="en-US"/>
          </a:p>
        </p:txBody>
      </p:sp>
      <p:sp>
        <p:nvSpPr>
          <p:cNvPr id="5" name="Grafik hörnet 11">
            <a:extLst>
              <a:ext uri="{FF2B5EF4-FFF2-40B4-BE49-F238E27FC236}">
                <a16:creationId xmlns:a16="http://schemas.microsoft.com/office/drawing/2014/main" id="{EE1C0B4D-7DBA-42BB-955B-B408BA3AC53C}"/>
              </a:ext>
            </a:extLst>
          </p:cNvPr>
          <p:cNvSpPr>
            <a:spLocks noGrp="1"/>
          </p:cNvSpPr>
          <p:nvPr>
            <p:ph type="body" sz="quarter" idx="11" hasCustomPrompt="1"/>
          </p:nvPr>
        </p:nvSpPr>
        <p:spPr>
          <a:xfrm>
            <a:off x="10752000" y="5418000"/>
            <a:ext cx="1440000" cy="144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347584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utbild">
    <p:bg>
      <p:bgRef idx="1001">
        <a:schemeClr val="bg2"/>
      </p:bgRef>
    </p:bg>
    <p:spTree>
      <p:nvGrpSpPr>
        <p:cNvPr id="1" name=""/>
        <p:cNvGrpSpPr/>
        <p:nvPr/>
      </p:nvGrpSpPr>
      <p:grpSpPr>
        <a:xfrm>
          <a:off x="0" y="0"/>
          <a:ext cx="0" cy="0"/>
          <a:chOff x="0" y="0"/>
          <a:chExt cx="0" cy="0"/>
        </a:xfrm>
      </p:grpSpPr>
      <p:pic>
        <p:nvPicPr>
          <p:cNvPr id="7" name="Platshållare för innehåll 1">
            <a:extLst>
              <a:ext uri="{FF2B5EF4-FFF2-40B4-BE49-F238E27FC236}">
                <a16:creationId xmlns:a16="http://schemas.microsoft.com/office/drawing/2014/main" id="{2DACDAF6-ABE3-2840-A2F2-6632A3FC9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datum 5">
            <a:extLst>
              <a:ext uri="{FF2B5EF4-FFF2-40B4-BE49-F238E27FC236}">
                <a16:creationId xmlns:a16="http://schemas.microsoft.com/office/drawing/2014/main" id="{E0327E65-DFD8-4575-B926-0D5850C2048C}"/>
              </a:ext>
            </a:extLst>
          </p:cNvPr>
          <p:cNvSpPr>
            <a:spLocks noGrp="1"/>
          </p:cNvSpPr>
          <p:nvPr>
            <p:ph type="dt" sz="half" idx="10"/>
          </p:nvPr>
        </p:nvSpPr>
        <p:spPr/>
        <p:txBody>
          <a:bodyPr/>
          <a:lstStyle/>
          <a:p>
            <a:r>
              <a:rPr lang="sv-SE"/>
              <a:t>2023-01-20</a:t>
            </a:r>
            <a:endParaRPr lang="en-US" dirty="0"/>
          </a:p>
        </p:txBody>
      </p:sp>
      <p:sp>
        <p:nvSpPr>
          <p:cNvPr id="8" name="Platshållare för sidfot 7">
            <a:extLst>
              <a:ext uri="{FF2B5EF4-FFF2-40B4-BE49-F238E27FC236}">
                <a16:creationId xmlns:a16="http://schemas.microsoft.com/office/drawing/2014/main" id="{096A059D-FB04-42DE-869A-2EA4C4A7814E}"/>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1890BDA3-8ECB-45CD-A547-F1BCE3981906}"/>
              </a:ext>
            </a:extLst>
          </p:cNvPr>
          <p:cNvSpPr>
            <a:spLocks noGrp="1"/>
          </p:cNvSpPr>
          <p:nvPr>
            <p:ph type="sldNum" sz="quarter" idx="12"/>
          </p:nvPr>
        </p:nvSpPr>
        <p:spPr/>
        <p:txBody>
          <a:bodyPr/>
          <a:lstStyle/>
          <a:p>
            <a:fld id="{6052AE47-1D9B-4237-9D4E-EAAFC1FA5F32}" type="slidenum">
              <a:rPr lang="en-US" smtClean="0"/>
              <a:pPr/>
              <a:t>‹#›</a:t>
            </a:fld>
            <a:endParaRPr lang="en-US"/>
          </a:p>
        </p:txBody>
      </p:sp>
    </p:spTree>
    <p:extLst>
      <p:ext uri="{BB962C8B-B14F-4D97-AF65-F5344CB8AC3E}">
        <p14:creationId xmlns:p14="http://schemas.microsoft.com/office/powerpoint/2010/main" val="179003215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2023-01-20</a:t>
            </a:r>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a:xfrm>
            <a:off x="10951856" y="5867131"/>
            <a:ext cx="551167" cy="365125"/>
          </a:xfrm>
        </p:spPr>
        <p:txBody>
          <a:bodyPr/>
          <a:lstStyle/>
          <a:p>
            <a:fld id="{4310E185-2984-4063-8101-7DDF495B95DD}" type="slidenum">
              <a:rPr lang="sv-SE" smtClean="0"/>
              <a:t>‹#›</a:t>
            </a:fld>
            <a:endParaRPr lang="sv-SE"/>
          </a:p>
        </p:txBody>
      </p:sp>
    </p:spTree>
    <p:extLst>
      <p:ext uri="{BB962C8B-B14F-4D97-AF65-F5344CB8AC3E}">
        <p14:creationId xmlns:p14="http://schemas.microsoft.com/office/powerpoint/2010/main" val="109942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Platshållare för rubrik 1">
            <a:extLst>
              <a:ext uri="{FF2B5EF4-FFF2-40B4-BE49-F238E27FC236}">
                <a16:creationId xmlns:a16="http://schemas.microsoft.com/office/drawing/2014/main" id="{D27A04EA-5D2D-4453-832D-80F827BAC2B7}"/>
              </a:ext>
            </a:extLst>
          </p:cNvPr>
          <p:cNvSpPr>
            <a:spLocks noGrp="1"/>
          </p:cNvSpPr>
          <p:nvPr>
            <p:ph type="title"/>
          </p:nvPr>
        </p:nvSpPr>
        <p:spPr>
          <a:xfrm>
            <a:off x="1191395" y="1135155"/>
            <a:ext cx="7160123" cy="1166337"/>
          </a:xfrm>
          <a:prstGeom prst="rect">
            <a:avLst/>
          </a:prstGeom>
        </p:spPr>
        <p:txBody>
          <a:bodyPr vert="horz" lIns="90000" tIns="45720" rIns="91440" bIns="45720" rtlCol="0" anchor="b" anchorCtr="0">
            <a:noAutofit/>
          </a:bodyPr>
          <a:lstStyle/>
          <a:p>
            <a:r>
              <a:rPr lang="sv-SE" dirty="0"/>
              <a:t>Klicka här för att ändra mall </a:t>
            </a:r>
            <a:br>
              <a:rPr lang="sv-SE" dirty="0"/>
            </a:br>
            <a:r>
              <a:rPr lang="sv-SE" dirty="0"/>
              <a:t>för rubrikformat</a:t>
            </a:r>
          </a:p>
        </p:txBody>
      </p:sp>
      <p:sp>
        <p:nvSpPr>
          <p:cNvPr id="3" name="Platshållare för text 2">
            <a:extLst>
              <a:ext uri="{FF2B5EF4-FFF2-40B4-BE49-F238E27FC236}">
                <a16:creationId xmlns:a16="http://schemas.microsoft.com/office/drawing/2014/main" id="{19C3D401-CE45-499F-ABCD-2A7EB99D72B1}"/>
              </a:ext>
            </a:extLst>
          </p:cNvPr>
          <p:cNvSpPr>
            <a:spLocks noGrp="1"/>
          </p:cNvSpPr>
          <p:nvPr>
            <p:ph type="body" idx="1"/>
          </p:nvPr>
        </p:nvSpPr>
        <p:spPr>
          <a:xfrm>
            <a:off x="1191396" y="2420897"/>
            <a:ext cx="8775564" cy="3600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3">
            <a:extLst>
              <a:ext uri="{FF2B5EF4-FFF2-40B4-BE49-F238E27FC236}">
                <a16:creationId xmlns:a16="http://schemas.microsoft.com/office/drawing/2014/main" id="{EA165AF1-41DA-4090-BD32-976565B6B51F}"/>
              </a:ext>
            </a:extLst>
          </p:cNvPr>
          <p:cNvSpPr>
            <a:spLocks noGrp="1"/>
          </p:cNvSpPr>
          <p:nvPr>
            <p:ph type="dt" sz="half" idx="2"/>
          </p:nvPr>
        </p:nvSpPr>
        <p:spPr>
          <a:xfrm>
            <a:off x="1191394" y="6356350"/>
            <a:ext cx="856800" cy="365125"/>
          </a:xfrm>
          <a:prstGeom prst="rect">
            <a:avLst/>
          </a:prstGeom>
        </p:spPr>
        <p:txBody>
          <a:bodyPr vert="horz" lIns="91440" tIns="45720" rIns="91440" bIns="45720" rtlCol="0" anchor="b" anchorCtr="0"/>
          <a:lstStyle>
            <a:lvl1pPr algn="l">
              <a:defRPr sz="1200">
                <a:solidFill>
                  <a:schemeClr val="tx1"/>
                </a:solidFill>
              </a:defRPr>
            </a:lvl1pPr>
          </a:lstStyle>
          <a:p>
            <a:r>
              <a:rPr lang="sv-SE"/>
              <a:t>2023-01-20</a:t>
            </a:r>
            <a:endParaRPr lang="en-US" dirty="0"/>
          </a:p>
        </p:txBody>
      </p:sp>
      <p:sp>
        <p:nvSpPr>
          <p:cNvPr id="5" name="Platshållare för sidfot 4">
            <a:extLst>
              <a:ext uri="{FF2B5EF4-FFF2-40B4-BE49-F238E27FC236}">
                <a16:creationId xmlns:a16="http://schemas.microsoft.com/office/drawing/2014/main" id="{1900D5F4-BE0B-48D5-9B54-B01F5FEF0DCE}"/>
              </a:ext>
            </a:extLst>
          </p:cNvPr>
          <p:cNvSpPr>
            <a:spLocks noGrp="1"/>
          </p:cNvSpPr>
          <p:nvPr>
            <p:ph type="ftr" sz="quarter" idx="3"/>
          </p:nvPr>
        </p:nvSpPr>
        <p:spPr>
          <a:xfrm>
            <a:off x="2116183" y="6356350"/>
            <a:ext cx="7111442" cy="365125"/>
          </a:xfrm>
          <a:prstGeom prst="rect">
            <a:avLst/>
          </a:prstGeom>
        </p:spPr>
        <p:txBody>
          <a:bodyPr vert="horz" lIns="91440" tIns="45720" rIns="91440" bIns="45720" rtlCol="0" anchor="b" anchorCtr="0"/>
          <a:lstStyle>
            <a:lvl1pPr algn="l">
              <a:defRPr sz="1200">
                <a:solidFill>
                  <a:schemeClr val="tx1"/>
                </a:solidFill>
              </a:defRPr>
            </a:lvl1pPr>
          </a:lstStyle>
          <a:p>
            <a:endParaRPr lang="en-US" dirty="0"/>
          </a:p>
        </p:txBody>
      </p:sp>
      <p:sp>
        <p:nvSpPr>
          <p:cNvPr id="6" name="Platshållare för bildnummer 5">
            <a:extLst>
              <a:ext uri="{FF2B5EF4-FFF2-40B4-BE49-F238E27FC236}">
                <a16:creationId xmlns:a16="http://schemas.microsoft.com/office/drawing/2014/main" id="{93CFC1FD-C7E7-4884-9676-288C99845E02}"/>
              </a:ext>
            </a:extLst>
          </p:cNvPr>
          <p:cNvSpPr>
            <a:spLocks noGrp="1"/>
          </p:cNvSpPr>
          <p:nvPr>
            <p:ph type="sldNum" sz="quarter" idx="4"/>
          </p:nvPr>
        </p:nvSpPr>
        <p:spPr>
          <a:xfrm>
            <a:off x="9297202" y="6356350"/>
            <a:ext cx="669758" cy="365125"/>
          </a:xfrm>
          <a:prstGeom prst="rect">
            <a:avLst/>
          </a:prstGeom>
        </p:spPr>
        <p:txBody>
          <a:bodyPr vert="horz" lIns="91440" tIns="45720" rIns="91440" bIns="45720" rtlCol="0" anchor="b" anchorCtr="0"/>
          <a:lstStyle>
            <a:lvl1pPr algn="r">
              <a:defRPr sz="1200">
                <a:solidFill>
                  <a:schemeClr val="tx1"/>
                </a:solidFill>
              </a:defRPr>
            </a:lvl1pPr>
          </a:lstStyle>
          <a:p>
            <a:fld id="{6052AE47-1D9B-4237-9D4E-EAAFC1FA5F32}" type="slidenum">
              <a:rPr lang="en-US" smtClean="0"/>
              <a:pPr/>
              <a:t>‹#›</a:t>
            </a:fld>
            <a:endParaRPr lang="en-US"/>
          </a:p>
        </p:txBody>
      </p:sp>
    </p:spTree>
    <p:extLst>
      <p:ext uri="{BB962C8B-B14F-4D97-AF65-F5344CB8AC3E}">
        <p14:creationId xmlns:p14="http://schemas.microsoft.com/office/powerpoint/2010/main" val="3309817947"/>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94" r:id="rId3"/>
    <p:sldLayoutId id="2147483695" r:id="rId4"/>
    <p:sldLayoutId id="2147483692" r:id="rId5"/>
    <p:sldLayoutId id="2147483687" r:id="rId6"/>
    <p:sldLayoutId id="2147483685" r:id="rId7"/>
    <p:sldLayoutId id="2147483686" r:id="rId8"/>
    <p:sldLayoutId id="2147483696" r:id="rId9"/>
    <p:sldLayoutId id="2147483710" r:id="rId10"/>
  </p:sldLayoutIdLst>
  <p:hf sldNum="0" hdr="0" ftr="0"/>
  <p:txStyles>
    <p:titleStyle>
      <a:lvl1pPr algn="l" defTabSz="914400" rtl="0" eaLnBrk="1" latinLnBrk="0" hangingPunct="1">
        <a:lnSpc>
          <a:spcPct val="90000"/>
        </a:lnSpc>
        <a:spcBef>
          <a:spcPct val="0"/>
        </a:spcBef>
        <a:buNone/>
        <a:defRPr sz="3200" b="1" i="0" kern="1200" cap="none"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539750" indent="-182563"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835025" indent="-166688"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101725" indent="-147638"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317625" indent="-11747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8800" y="484188"/>
            <a:ext cx="10972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a:t>
            </a:r>
          </a:p>
        </p:txBody>
      </p:sp>
      <p:sp>
        <p:nvSpPr>
          <p:cNvPr id="1027" name="Rectangle 3"/>
          <p:cNvSpPr>
            <a:spLocks noGrp="1" noChangeArrowheads="1"/>
          </p:cNvSpPr>
          <p:nvPr>
            <p:ph type="body" idx="1"/>
          </p:nvPr>
        </p:nvSpPr>
        <p:spPr bwMode="auto">
          <a:xfrm>
            <a:off x="517770" y="14192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p:txBody>
      </p:sp>
      <p:sp>
        <p:nvSpPr>
          <p:cNvPr id="7173" name="Rectangle 5"/>
          <p:cNvSpPr>
            <a:spLocks noGrp="1" noChangeArrowheads="1"/>
          </p:cNvSpPr>
          <p:nvPr>
            <p:ph type="ftr" sz="quarter" idx="3"/>
          </p:nvPr>
        </p:nvSpPr>
        <p:spPr bwMode="auto">
          <a:xfrm>
            <a:off x="584201" y="6232525"/>
            <a:ext cx="1541584"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Arial" charset="0"/>
                <a:cs typeface="+mn-cs"/>
              </a:defRPr>
            </a:lvl1pPr>
          </a:lstStyle>
          <a:p>
            <a:pPr fontAlgn="base">
              <a:spcBef>
                <a:spcPct val="0"/>
              </a:spcBef>
              <a:spcAft>
                <a:spcPct val="0"/>
              </a:spcAft>
              <a:defRPr/>
            </a:pPr>
            <a:endParaRPr lang="sv-SE">
              <a:solidFill>
                <a:prstClr val="black"/>
              </a:solidFill>
            </a:endParaRPr>
          </a:p>
        </p:txBody>
      </p:sp>
      <p:sp>
        <p:nvSpPr>
          <p:cNvPr id="7174" name="Rectangle 6"/>
          <p:cNvSpPr>
            <a:spLocks noGrp="1" noChangeArrowheads="1"/>
          </p:cNvSpPr>
          <p:nvPr>
            <p:ph type="sldNum" sz="quarter" idx="4"/>
          </p:nvPr>
        </p:nvSpPr>
        <p:spPr bwMode="auto">
          <a:xfrm>
            <a:off x="2030048" y="6230938"/>
            <a:ext cx="81475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vl1pPr>
          </a:lstStyle>
          <a:p>
            <a:pPr fontAlgn="base">
              <a:spcBef>
                <a:spcPct val="0"/>
              </a:spcBef>
              <a:spcAft>
                <a:spcPct val="0"/>
              </a:spcAft>
              <a:defRPr/>
            </a:pPr>
            <a:r>
              <a:rPr lang="sv-SE" altLang="sv-SE">
                <a:solidFill>
                  <a:prstClr val="black"/>
                </a:solidFill>
                <a:cs typeface="Arial" panose="020B0604020202020204" pitchFamily="34" charset="0"/>
              </a:rPr>
              <a:t>sid. </a:t>
            </a:r>
            <a:fld id="{F6A8A49D-26E3-4EF3-9ADB-D57500B736F7}" type="slidenum">
              <a:rPr lang="sv-SE" altLang="sv-SE">
                <a:solidFill>
                  <a:prstClr val="black"/>
                </a:solidFill>
                <a:cs typeface="Arial" panose="020B0604020202020204" pitchFamily="34" charset="0"/>
              </a:rPr>
              <a:pPr fontAlgn="base">
                <a:spcBef>
                  <a:spcPct val="0"/>
                </a:spcBef>
                <a:spcAft>
                  <a:spcPct val="0"/>
                </a:spcAft>
                <a:defRPr/>
              </a:pPr>
              <a:t>‹#›</a:t>
            </a:fld>
            <a:endParaRPr lang="sv-SE" altLang="sv-SE">
              <a:solidFill>
                <a:prstClr val="black"/>
              </a:solidFill>
              <a:cs typeface="Arial" panose="020B0604020202020204" pitchFamily="34" charset="0"/>
            </a:endParaRPr>
          </a:p>
        </p:txBody>
      </p:sp>
      <p:pic>
        <p:nvPicPr>
          <p:cNvPr id="1030" name="Picture 8" descr="If metall 300 dpi"/>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45785" y="6092825"/>
            <a:ext cx="191867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8227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advClick="0"/>
  <p:hf sldNum="0" hdr="0" ft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1" fontAlgn="base" hangingPunct="1">
        <a:lnSpc>
          <a:spcPts val="3000"/>
        </a:lnSpc>
        <a:spcBef>
          <a:spcPct val="0"/>
        </a:spcBef>
        <a:spcAft>
          <a:spcPct val="0"/>
        </a:spcAft>
        <a:defRPr sz="2400" b="1">
          <a:solidFill>
            <a:schemeClr val="tx2"/>
          </a:solidFill>
          <a:latin typeface="Arial" charset="0"/>
        </a:defRPr>
      </a:lvl6pPr>
      <a:lvl7pPr marL="914400" algn="l" rtl="0" eaLnBrk="1" fontAlgn="base" hangingPunct="1">
        <a:lnSpc>
          <a:spcPts val="3000"/>
        </a:lnSpc>
        <a:spcBef>
          <a:spcPct val="0"/>
        </a:spcBef>
        <a:spcAft>
          <a:spcPct val="0"/>
        </a:spcAft>
        <a:defRPr sz="2400" b="1">
          <a:solidFill>
            <a:schemeClr val="tx2"/>
          </a:solidFill>
          <a:latin typeface="Arial" charset="0"/>
        </a:defRPr>
      </a:lvl7pPr>
      <a:lvl8pPr marL="1371600" algn="l" rtl="0" eaLnBrk="1" fontAlgn="base" hangingPunct="1">
        <a:lnSpc>
          <a:spcPts val="3000"/>
        </a:lnSpc>
        <a:spcBef>
          <a:spcPct val="0"/>
        </a:spcBef>
        <a:spcAft>
          <a:spcPct val="0"/>
        </a:spcAft>
        <a:defRPr sz="2400" b="1">
          <a:solidFill>
            <a:schemeClr val="tx2"/>
          </a:solidFill>
          <a:latin typeface="Arial" charset="0"/>
        </a:defRPr>
      </a:lvl8pPr>
      <a:lvl9pPr marL="1828800" algn="l" rtl="0" eaLnBrk="1" fontAlgn="base" hangingPunct="1">
        <a:lnSpc>
          <a:spcPts val="3000"/>
        </a:lnSpc>
        <a:spcBef>
          <a:spcPct val="0"/>
        </a:spcBef>
        <a:spcAft>
          <a:spcPct val="0"/>
        </a:spcAft>
        <a:defRPr sz="2400" b="1">
          <a:solidFill>
            <a:schemeClr val="tx2"/>
          </a:solidFill>
          <a:latin typeface="Arial" charset="0"/>
        </a:defRPr>
      </a:lvl9pPr>
    </p:titleStyle>
    <p:bodyStyle>
      <a:lvl1pPr marL="342900" indent="-342900" algn="l" rtl="0" eaLnBrk="0" fontAlgn="base" hangingPunct="0">
        <a:lnSpc>
          <a:spcPts val="2400"/>
        </a:lnSpc>
        <a:spcBef>
          <a:spcPct val="20000"/>
        </a:spcBef>
        <a:spcAft>
          <a:spcPct val="0"/>
        </a:spcAft>
        <a:buClr>
          <a:schemeClr val="bg1"/>
        </a:buClr>
        <a:buFont typeface="Arial" panose="020B0604020202020204" pitchFamily="34" charset="0"/>
        <a:buChar char=" "/>
        <a:defRPr b="1">
          <a:solidFill>
            <a:schemeClr val="tx1"/>
          </a:solidFill>
          <a:latin typeface="+mn-lt"/>
          <a:ea typeface="+mn-ea"/>
          <a:cs typeface="+mn-cs"/>
        </a:defRPr>
      </a:lvl1pPr>
      <a:lvl2pPr marL="473075" indent="-168275" algn="l" rtl="0" eaLnBrk="0" fontAlgn="base" hangingPunct="0">
        <a:lnSpc>
          <a:spcPts val="2400"/>
        </a:lnSpc>
        <a:spcBef>
          <a:spcPts val="1000"/>
        </a:spcBef>
        <a:spcAft>
          <a:spcPct val="0"/>
        </a:spcAft>
        <a:buSzPct val="85000"/>
        <a:buChar char="•"/>
        <a:defRPr>
          <a:solidFill>
            <a:srgbClr val="000000"/>
          </a:solidFill>
          <a:latin typeface="+mn-lt"/>
        </a:defRPr>
      </a:lvl2pPr>
      <a:lvl3pPr marL="701675" indent="-203200" algn="l" rtl="0" eaLnBrk="0" fontAlgn="base" hangingPunct="0">
        <a:lnSpc>
          <a:spcPts val="2200"/>
        </a:lnSpc>
        <a:spcBef>
          <a:spcPts val="1000"/>
        </a:spcBef>
        <a:spcAft>
          <a:spcPct val="0"/>
        </a:spcAft>
        <a:buSzPct val="85000"/>
        <a:buChar char="•"/>
        <a:defRPr sz="1600">
          <a:solidFill>
            <a:srgbClr val="000000"/>
          </a:solidFill>
          <a:latin typeface="+mn-lt"/>
        </a:defRPr>
      </a:lvl3pPr>
      <a:lvl4pPr marL="1017588" indent="-228600" algn="l" rtl="0" eaLnBrk="0" fontAlgn="base" hangingPunct="0">
        <a:lnSpc>
          <a:spcPts val="2200"/>
        </a:lnSpc>
        <a:spcBef>
          <a:spcPts val="1000"/>
        </a:spcBef>
        <a:spcAft>
          <a:spcPct val="0"/>
        </a:spcAft>
        <a:buSzPct val="85000"/>
        <a:buChar char="•"/>
        <a:defRPr sz="1600">
          <a:solidFill>
            <a:srgbClr val="000000"/>
          </a:solidFill>
          <a:latin typeface="+mn-lt"/>
        </a:defRPr>
      </a:lvl4pPr>
      <a:lvl5pPr marL="1266825" indent="-228600" algn="l" rtl="0" eaLnBrk="0" fontAlgn="base" hangingPunct="0">
        <a:lnSpc>
          <a:spcPts val="2200"/>
        </a:lnSpc>
        <a:spcBef>
          <a:spcPts val="1000"/>
        </a:spcBef>
        <a:spcAft>
          <a:spcPct val="0"/>
        </a:spcAft>
        <a:buSzPct val="85000"/>
        <a:buChar char="•"/>
        <a:defRPr sz="1600">
          <a:solidFill>
            <a:srgbClr val="000000"/>
          </a:solidFill>
          <a:latin typeface="+mn-lt"/>
        </a:defRPr>
      </a:lvl5pPr>
      <a:lvl6pPr marL="1724025" indent="-228600" algn="l" rtl="0" eaLnBrk="1" fontAlgn="base" hangingPunct="1">
        <a:lnSpc>
          <a:spcPts val="2200"/>
        </a:lnSpc>
        <a:spcBef>
          <a:spcPts val="1000"/>
        </a:spcBef>
        <a:spcAft>
          <a:spcPct val="0"/>
        </a:spcAft>
        <a:buSzPct val="85000"/>
        <a:buChar char="•"/>
        <a:defRPr sz="1600">
          <a:solidFill>
            <a:srgbClr val="000000"/>
          </a:solidFill>
          <a:latin typeface="+mn-lt"/>
        </a:defRPr>
      </a:lvl6pPr>
      <a:lvl7pPr marL="2181225" indent="-228600" algn="l" rtl="0" eaLnBrk="1" fontAlgn="base" hangingPunct="1">
        <a:lnSpc>
          <a:spcPts val="2200"/>
        </a:lnSpc>
        <a:spcBef>
          <a:spcPts val="1000"/>
        </a:spcBef>
        <a:spcAft>
          <a:spcPct val="0"/>
        </a:spcAft>
        <a:buSzPct val="85000"/>
        <a:buChar char="•"/>
        <a:defRPr sz="1600">
          <a:solidFill>
            <a:srgbClr val="000000"/>
          </a:solidFill>
          <a:latin typeface="+mn-lt"/>
        </a:defRPr>
      </a:lvl7pPr>
      <a:lvl8pPr marL="2638425" indent="-228600" algn="l" rtl="0" eaLnBrk="1" fontAlgn="base" hangingPunct="1">
        <a:lnSpc>
          <a:spcPts val="2200"/>
        </a:lnSpc>
        <a:spcBef>
          <a:spcPts val="1000"/>
        </a:spcBef>
        <a:spcAft>
          <a:spcPct val="0"/>
        </a:spcAft>
        <a:buSzPct val="85000"/>
        <a:buChar char="•"/>
        <a:defRPr sz="1600">
          <a:solidFill>
            <a:srgbClr val="000000"/>
          </a:solidFill>
          <a:latin typeface="+mn-lt"/>
        </a:defRPr>
      </a:lvl8pPr>
      <a:lvl9pPr marL="3095625" indent="-228600" algn="l" rtl="0" eaLnBrk="1" fontAlgn="base" hangingPunct="1">
        <a:lnSpc>
          <a:spcPts val="2200"/>
        </a:lnSpc>
        <a:spcBef>
          <a:spcPts val="1000"/>
        </a:spcBef>
        <a:spcAft>
          <a:spcPct val="0"/>
        </a:spcAft>
        <a:buSzPct val="85000"/>
        <a:buChar char="•"/>
        <a:defRPr sz="1600">
          <a:solidFill>
            <a:srgbClr val="000000"/>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n.wikipedia.org/wiki/IF_Metall" TargetMode="External"/><Relationship Id="rId5" Type="http://schemas.openxmlformats.org/officeDocument/2006/relationships/image" Target="../media/image23.png"/><Relationship Id="rId4" Type="http://schemas.openxmlformats.org/officeDocument/2006/relationships/hyperlink" Target="https://en.wikipedia.org/wiki/Swedish_Trade_Union_Confederation" TargetMode="Externa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ifmetall.se/medlem/fackliga-studi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ifmetall.se/medlem/forsakringar"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C9AD5-71C7-4437-9C09-70EA80A1E179}"/>
              </a:ext>
            </a:extLst>
          </p:cNvPr>
          <p:cNvSpPr>
            <a:spLocks noGrp="1"/>
          </p:cNvSpPr>
          <p:nvPr>
            <p:ph type="ctrTitle"/>
          </p:nvPr>
        </p:nvSpPr>
        <p:spPr>
          <a:xfrm>
            <a:off x="3109731" y="2412454"/>
            <a:ext cx="5972537" cy="1584000"/>
          </a:xfrm>
        </p:spPr>
        <p:txBody>
          <a:bodyPr>
            <a:normAutofit fontScale="90000"/>
          </a:bodyPr>
          <a:lstStyle/>
          <a:p>
            <a:pPr algn="l">
              <a:lnSpc>
                <a:spcPts val="6000"/>
              </a:lnSpc>
            </a:pPr>
            <a:r>
              <a:rPr lang="sv-SE" noProof="0" dirty="0"/>
              <a:t>IF Metall </a:t>
            </a:r>
            <a:r>
              <a:rPr lang="sv-SE" noProof="0" dirty="0">
                <a:latin typeface="Roboto" panose="02000000000000000000" pitchFamily="2" charset="0"/>
                <a:ea typeface="Roboto" panose="02000000000000000000" pitchFamily="2" charset="0"/>
              </a:rPr>
              <a:t>–</a:t>
            </a:r>
            <a:r>
              <a:rPr lang="sv-SE" noProof="0" dirty="0"/>
              <a:t> facket </a:t>
            </a:r>
            <a:br>
              <a:rPr lang="sv-SE" noProof="0" dirty="0"/>
            </a:br>
            <a:r>
              <a:rPr lang="sv-SE" noProof="0" dirty="0"/>
              <a:t>för industriarbetare</a:t>
            </a:r>
          </a:p>
        </p:txBody>
      </p:sp>
      <p:sp>
        <p:nvSpPr>
          <p:cNvPr id="3" name="Underrubrik 2">
            <a:extLst>
              <a:ext uri="{FF2B5EF4-FFF2-40B4-BE49-F238E27FC236}">
                <a16:creationId xmlns:a16="http://schemas.microsoft.com/office/drawing/2014/main" id="{9B844FEE-46B4-477E-BA9B-FEF9D788DB63}"/>
              </a:ext>
            </a:extLst>
          </p:cNvPr>
          <p:cNvSpPr>
            <a:spLocks noGrp="1"/>
          </p:cNvSpPr>
          <p:nvPr>
            <p:ph type="subTitle" idx="1"/>
          </p:nvPr>
        </p:nvSpPr>
        <p:spPr/>
        <p:txBody>
          <a:bodyPr/>
          <a:lstStyle/>
          <a:p>
            <a:r>
              <a:rPr lang="en-US" dirty="0" err="1"/>
              <a:t>Facklig</a:t>
            </a:r>
            <a:r>
              <a:rPr lang="en-US" dirty="0"/>
              <a:t> </a:t>
            </a:r>
            <a:r>
              <a:rPr lang="en-US" dirty="0" err="1"/>
              <a:t>introduktion</a:t>
            </a:r>
            <a:endParaRPr lang="en-US" dirty="0"/>
          </a:p>
        </p:txBody>
      </p:sp>
      <p:sp>
        <p:nvSpPr>
          <p:cNvPr id="4" name="Platshållare för text 3">
            <a:extLst>
              <a:ext uri="{FF2B5EF4-FFF2-40B4-BE49-F238E27FC236}">
                <a16:creationId xmlns:a16="http://schemas.microsoft.com/office/drawing/2014/main" id="{0EE7E4FF-95EA-420A-95C2-D16FBE2C989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3890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sz="half" idx="2"/>
          </p:nvPr>
        </p:nvSpPr>
        <p:spPr>
          <a:xfrm>
            <a:off x="1191396" y="2542349"/>
            <a:ext cx="5363085" cy="3967703"/>
          </a:xfrm>
          <a:noFill/>
          <a:ln w="38100">
            <a:solidFill>
              <a:srgbClr val="0D202E"/>
            </a:solidFill>
          </a:ln>
        </p:spPr>
        <p:txBody>
          <a:bodyPr>
            <a:normAutofit fontScale="70000" lnSpcReduction="20000"/>
          </a:bodyPr>
          <a:lstStyle/>
          <a:p>
            <a:pPr marL="0" indent="0">
              <a:lnSpc>
                <a:spcPct val="120000"/>
              </a:lnSpc>
              <a:buNone/>
            </a:pPr>
            <a:r>
              <a:rPr lang="sv-SE" sz="4000" b="1" dirty="0"/>
              <a:t>Avtal</a:t>
            </a:r>
          </a:p>
          <a:p>
            <a:pPr>
              <a:lnSpc>
                <a:spcPts val="3000"/>
              </a:lnSpc>
              <a:spcBef>
                <a:spcPts val="0"/>
              </a:spcBef>
            </a:pPr>
            <a:r>
              <a:rPr lang="sv-SE" sz="3100" dirty="0"/>
              <a:t>Frivillig överenskommelse mellan två eller flera parter</a:t>
            </a:r>
          </a:p>
          <a:p>
            <a:pPr>
              <a:lnSpc>
                <a:spcPts val="3000"/>
              </a:lnSpc>
              <a:spcBef>
                <a:spcPts val="0"/>
              </a:spcBef>
            </a:pPr>
            <a:r>
              <a:rPr lang="sv-SE" sz="3100" dirty="0"/>
              <a:t>Är skriftlig och gäller löner eller andra anställningsvillkor</a:t>
            </a:r>
          </a:p>
          <a:p>
            <a:pPr>
              <a:lnSpc>
                <a:spcPts val="3000"/>
              </a:lnSpc>
              <a:spcBef>
                <a:spcPts val="0"/>
              </a:spcBef>
            </a:pPr>
            <a:r>
              <a:rPr lang="sv-SE" sz="3100" dirty="0"/>
              <a:t>Kan tecknas lokalt eller centralt</a:t>
            </a:r>
          </a:p>
          <a:p>
            <a:pPr>
              <a:lnSpc>
                <a:spcPts val="3000"/>
              </a:lnSpc>
              <a:spcBef>
                <a:spcPts val="0"/>
              </a:spcBef>
            </a:pPr>
            <a:r>
              <a:rPr lang="sv-SE" sz="3100" dirty="0"/>
              <a:t>Kan anpassas till en bransch</a:t>
            </a:r>
          </a:p>
          <a:p>
            <a:pPr>
              <a:lnSpc>
                <a:spcPts val="3000"/>
              </a:lnSpc>
              <a:spcBef>
                <a:spcPts val="0"/>
              </a:spcBef>
            </a:pPr>
            <a:r>
              <a:rPr lang="sv-SE" sz="3100" dirty="0"/>
              <a:t>Finns oftast en uppsägningstid</a:t>
            </a:r>
          </a:p>
          <a:p>
            <a:pPr>
              <a:lnSpc>
                <a:spcPts val="3000"/>
              </a:lnSpc>
              <a:spcBef>
                <a:spcPts val="0"/>
              </a:spcBef>
            </a:pPr>
            <a:r>
              <a:rPr lang="sv-SE" sz="3100" dirty="0"/>
              <a:t>Arbetsgivaren kan inte erbjuda sämre villkor än vad avtalet garanterar</a:t>
            </a:r>
          </a:p>
          <a:p>
            <a:endParaRPr lang="sv-SE" dirty="0"/>
          </a:p>
        </p:txBody>
      </p:sp>
      <p:sp>
        <p:nvSpPr>
          <p:cNvPr id="8" name="Platshållare för innehåll 7"/>
          <p:cNvSpPr>
            <a:spLocks noGrp="1"/>
          </p:cNvSpPr>
          <p:nvPr>
            <p:ph sz="half" idx="12"/>
          </p:nvPr>
        </p:nvSpPr>
        <p:spPr>
          <a:xfrm>
            <a:off x="6884568" y="2542349"/>
            <a:ext cx="3867432" cy="3967702"/>
          </a:xfrm>
          <a:ln w="38100"/>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marL="0" indent="0">
              <a:lnSpc>
                <a:spcPct val="120000"/>
              </a:lnSpc>
              <a:buNone/>
            </a:pPr>
            <a:r>
              <a:rPr lang="sv-SE" sz="3300" b="1" dirty="0"/>
              <a:t>Lag</a:t>
            </a:r>
          </a:p>
          <a:p>
            <a:pPr>
              <a:lnSpc>
                <a:spcPts val="3200"/>
              </a:lnSpc>
              <a:spcBef>
                <a:spcPts val="0"/>
              </a:spcBef>
            </a:pPr>
            <a:r>
              <a:rPr lang="sv-SE" sz="2600" dirty="0"/>
              <a:t>Stiftad av regering och riksdag</a:t>
            </a:r>
          </a:p>
          <a:p>
            <a:pPr>
              <a:lnSpc>
                <a:spcPts val="3200"/>
              </a:lnSpc>
              <a:spcBef>
                <a:spcPts val="0"/>
              </a:spcBef>
            </a:pPr>
            <a:r>
              <a:rPr lang="sv-SE" sz="2600" dirty="0"/>
              <a:t>Lagen är tvingande, men kan vara dispositiv, det vill säga möjlig att förändra genom avtal</a:t>
            </a:r>
          </a:p>
          <a:p>
            <a:pPr>
              <a:lnSpc>
                <a:spcPts val="3200"/>
              </a:lnSpc>
              <a:spcBef>
                <a:spcPts val="0"/>
              </a:spcBef>
            </a:pPr>
            <a:r>
              <a:rPr lang="sv-SE" sz="2600" dirty="0"/>
              <a:t>Gäller alla medborgare</a:t>
            </a:r>
          </a:p>
          <a:p>
            <a:pPr>
              <a:lnSpc>
                <a:spcPts val="3200"/>
              </a:lnSpc>
              <a:spcBef>
                <a:spcPts val="0"/>
              </a:spcBef>
            </a:pPr>
            <a:r>
              <a:rPr lang="sv-SE" sz="2600" dirty="0"/>
              <a:t>Kan ändras beroende på den politiska sammansättningen i riksdagen</a:t>
            </a:r>
          </a:p>
          <a:p>
            <a:endParaRPr lang="sv-SE" sz="2400" dirty="0"/>
          </a:p>
        </p:txBody>
      </p:sp>
      <p:sp>
        <p:nvSpPr>
          <p:cNvPr id="2" name="Rubrik 1"/>
          <p:cNvSpPr>
            <a:spLocks noGrp="1"/>
          </p:cNvSpPr>
          <p:nvPr>
            <p:ph type="title"/>
          </p:nvPr>
        </p:nvSpPr>
        <p:spPr/>
        <p:txBody>
          <a:bodyPr/>
          <a:lstStyle/>
          <a:p>
            <a:r>
              <a:rPr lang="sv-SE" sz="3600" dirty="0">
                <a:solidFill>
                  <a:schemeClr val="tx1"/>
                </a:solidFill>
              </a:rPr>
              <a:t>Kollektivavtal och lag</a:t>
            </a:r>
            <a:endParaRPr lang="sv-SE" sz="3600" dirty="0"/>
          </a:p>
        </p:txBody>
      </p:sp>
      <p:sp>
        <p:nvSpPr>
          <p:cNvPr id="7" name="Platshållare för text 6"/>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229407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1"/>
          </p:nvPr>
        </p:nvSpPr>
        <p:spPr/>
        <p:txBody>
          <a:bodyPr/>
          <a:lstStyle/>
          <a:p>
            <a:endParaRPr lang="sv-SE"/>
          </a:p>
        </p:txBody>
      </p:sp>
      <p:sp>
        <p:nvSpPr>
          <p:cNvPr id="7" name="textruta 6"/>
          <p:cNvSpPr txBox="1"/>
          <p:nvPr/>
        </p:nvSpPr>
        <p:spPr>
          <a:xfrm>
            <a:off x="564543" y="1486894"/>
            <a:ext cx="8221648" cy="646331"/>
          </a:xfrm>
          <a:prstGeom prst="rect">
            <a:avLst/>
          </a:prstGeom>
          <a:noFill/>
        </p:spPr>
        <p:txBody>
          <a:bodyPr wrap="square" rtlCol="0">
            <a:spAutoFit/>
          </a:bodyPr>
          <a:lstStyle/>
          <a:p>
            <a:r>
              <a:rPr lang="sv-SE" sz="3600" b="1" dirty="0"/>
              <a:t>Facklig-politisk samverkan – varför då?</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42" y="2133225"/>
            <a:ext cx="8695205" cy="4727180"/>
          </a:xfrm>
          <a:prstGeom prst="rect">
            <a:avLst/>
          </a:prstGeom>
        </p:spPr>
      </p:pic>
    </p:spTree>
    <p:extLst>
      <p:ext uri="{BB962C8B-B14F-4D97-AF65-F5344CB8AC3E}">
        <p14:creationId xmlns:p14="http://schemas.microsoft.com/office/powerpoint/2010/main" val="22853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p:cNvSpPr>
            <a:spLocks noGrp="1"/>
          </p:cNvSpPr>
          <p:nvPr>
            <p:ph type="body" sz="quarter" idx="11"/>
          </p:nvPr>
        </p:nvSpPr>
        <p:spPr/>
        <p:txBody>
          <a:bodyPr/>
          <a:lstStyle/>
          <a:p>
            <a:endParaRPr lang="sv-SE"/>
          </a:p>
        </p:txBody>
      </p:sp>
      <p:sp>
        <p:nvSpPr>
          <p:cNvPr id="3" name="textruta 2"/>
          <p:cNvSpPr txBox="1"/>
          <p:nvPr/>
        </p:nvSpPr>
        <p:spPr>
          <a:xfrm>
            <a:off x="729437" y="1410806"/>
            <a:ext cx="9141676" cy="646331"/>
          </a:xfrm>
          <a:prstGeom prst="rect">
            <a:avLst/>
          </a:prstGeom>
          <a:noFill/>
        </p:spPr>
        <p:txBody>
          <a:bodyPr wrap="square" rtlCol="0">
            <a:spAutoFit/>
          </a:bodyPr>
          <a:lstStyle/>
          <a:p>
            <a:r>
              <a:rPr lang="sv-SE" sz="3600" b="1" dirty="0">
                <a:latin typeface="Roboto Condensed" panose="02000000000000000000" pitchFamily="2" charset="0"/>
                <a:ea typeface="Roboto Condensed" panose="02000000000000000000" pitchFamily="2" charset="0"/>
              </a:rPr>
              <a:t>Så mycket ger kollektivavtalet</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739" y="2057137"/>
            <a:ext cx="10275451" cy="5225012"/>
          </a:xfrm>
          <a:prstGeom prst="rect">
            <a:avLst/>
          </a:prstGeom>
        </p:spPr>
      </p:pic>
    </p:spTree>
    <p:extLst>
      <p:ext uri="{BB962C8B-B14F-4D97-AF65-F5344CB8AC3E}">
        <p14:creationId xmlns:p14="http://schemas.microsoft.com/office/powerpoint/2010/main" val="3816331838"/>
      </p:ext>
    </p:extLst>
  </p:cSld>
  <p:clrMapOvr>
    <a:masterClrMapping/>
  </p:clrMapOvr>
  <p:transition spd="slow" advClick="0">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077" name="Group 29">
            <a:extLst>
              <a:ext uri="{FF2B5EF4-FFF2-40B4-BE49-F238E27FC236}">
                <a16:creationId xmlns:a16="http://schemas.microsoft.com/office/drawing/2014/main" id="{69CFED2C-B827-44C6-BAE7-78C052C9396B}"/>
              </a:ext>
            </a:extLst>
          </p:cNvPr>
          <p:cNvGraphicFramePr>
            <a:graphicFrameLocks noGrp="1"/>
          </p:cNvGraphicFramePr>
          <p:nvPr>
            <p:extLst>
              <p:ext uri="{D42A27DB-BD31-4B8C-83A1-F6EECF244321}">
                <p14:modId xmlns:p14="http://schemas.microsoft.com/office/powerpoint/2010/main" val="1624008954"/>
              </p:ext>
            </p:extLst>
          </p:nvPr>
        </p:nvGraphicFramePr>
        <p:xfrm>
          <a:off x="771274" y="2092175"/>
          <a:ext cx="10463919" cy="4110689"/>
        </p:xfrm>
        <a:graphic>
          <a:graphicData uri="http://schemas.openxmlformats.org/drawingml/2006/table">
            <a:tbl>
              <a:tblPr/>
              <a:tblGrid>
                <a:gridCol w="5239817">
                  <a:extLst>
                    <a:ext uri="{9D8B030D-6E8A-4147-A177-3AD203B41FA5}">
                      <a16:colId xmlns:a16="http://schemas.microsoft.com/office/drawing/2014/main" val="20000"/>
                    </a:ext>
                  </a:extLst>
                </a:gridCol>
                <a:gridCol w="5224102">
                  <a:extLst>
                    <a:ext uri="{9D8B030D-6E8A-4147-A177-3AD203B41FA5}">
                      <a16:colId xmlns:a16="http://schemas.microsoft.com/office/drawing/2014/main" val="20001"/>
                    </a:ext>
                  </a:extLst>
                </a:gridCol>
              </a:tblGrid>
              <a:tr h="417508">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pPr>
                      <a:r>
                        <a:rPr kumimoji="0" lang="sv-SE" sz="2400" b="1" i="0" u="none" strike="noStrike" cap="none" normalizeH="0" baseline="0" dirty="0">
                          <a:ln>
                            <a:noFill/>
                          </a:ln>
                          <a:solidFill>
                            <a:schemeClr val="bg1"/>
                          </a:solidFill>
                          <a:effectLst/>
                          <a:latin typeface="+mn-lt"/>
                        </a:rPr>
                        <a:t>Finanskrisen 2008–2009</a:t>
                      </a:r>
                    </a:p>
                  </a:txBody>
                  <a:tcPr marL="84394" marR="84394" marT="42200" marB="42200" anchor="ctr" horzOverflow="overflow">
                    <a:lnL w="12700" cap="flat" cmpd="sng" algn="ctr">
                      <a:solidFill>
                        <a:srgbClr val="EAEAE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0072C8"/>
                    </a:solidFill>
                  </a:tcPr>
                </a:tc>
                <a:tc>
                  <a:txBody>
                    <a:bodyPr/>
                    <a:lstStyle/>
                    <a:p>
                      <a:pPr marL="0" marR="0" lvl="0" indent="0" algn="l" defTabSz="914400" rtl="0" eaLnBrk="1" fontAlgn="base" latinLnBrk="0" hangingPunct="1">
                        <a:lnSpc>
                          <a:spcPts val="1800"/>
                        </a:lnSpc>
                        <a:spcBef>
                          <a:spcPct val="0"/>
                        </a:spcBef>
                        <a:spcAft>
                          <a:spcPct val="0"/>
                        </a:spcAft>
                        <a:buClr>
                          <a:schemeClr val="bg1"/>
                        </a:buClr>
                        <a:buSzTx/>
                        <a:buFont typeface="Arial" charset="0"/>
                        <a:buNone/>
                        <a:tabLst/>
                      </a:pPr>
                      <a:r>
                        <a:rPr kumimoji="0" lang="sv-SE" sz="2400" b="1" i="0" u="none" strike="noStrike" cap="none" normalizeH="0" baseline="0" dirty="0">
                          <a:ln>
                            <a:noFill/>
                          </a:ln>
                          <a:solidFill>
                            <a:schemeClr val="bg1"/>
                          </a:solidFill>
                          <a:effectLst/>
                          <a:latin typeface="+mn-lt"/>
                        </a:rPr>
                        <a:t>Coronapandemin 2020–2021</a:t>
                      </a:r>
                    </a:p>
                  </a:txBody>
                  <a:tcPr marL="84394" marR="84394" marT="42200" marB="422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60529">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pPr>
                      <a:r>
                        <a:rPr kumimoji="0" lang="sv-SE" sz="2200" b="1" i="0" u="none" strike="noStrike" cap="none" normalizeH="0" baseline="0" dirty="0">
                          <a:ln>
                            <a:noFill/>
                          </a:ln>
                          <a:solidFill>
                            <a:srgbClr val="000000"/>
                          </a:solidFill>
                          <a:effectLst/>
                          <a:latin typeface="Roboto Condensed" panose="02000000000000000000" pitchFamily="2" charset="0"/>
                          <a:ea typeface="Roboto Condensed" panose="02000000000000000000" pitchFamily="2" charset="0"/>
                        </a:rPr>
                        <a:t>A-kassan:</a:t>
                      </a: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pPr>
                      <a:r>
                        <a:rPr kumimoji="0" lang="sv-SE" sz="2200" b="0" i="0" u="none" strike="noStrike" cap="none" normalizeH="0" baseline="0" dirty="0">
                          <a:ln>
                            <a:noFill/>
                          </a:ln>
                          <a:solidFill>
                            <a:srgbClr val="000000"/>
                          </a:solidFill>
                          <a:effectLst/>
                          <a:latin typeface="Roboto Condensed" panose="02000000000000000000" pitchFamily="2" charset="0"/>
                          <a:ea typeface="Roboto Condensed" panose="02000000000000000000" pitchFamily="2" charset="0"/>
                        </a:rPr>
                        <a:t>Höjd avgift så att 500 000 personer lämnade a-kassan och stod utan inkomstskydd.</a:t>
                      </a: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pPr>
                      <a:r>
                        <a:rPr kumimoji="0" lang="sv-SE" sz="2200" b="0" i="0" u="none" strike="noStrike" cap="none" normalizeH="0" baseline="0" dirty="0">
                          <a:ln>
                            <a:noFill/>
                          </a:ln>
                          <a:solidFill>
                            <a:srgbClr val="000000"/>
                          </a:solidFill>
                          <a:effectLst/>
                          <a:latin typeface="Roboto Condensed" panose="02000000000000000000" pitchFamily="2" charset="0"/>
                          <a:ea typeface="Roboto Condensed" panose="02000000000000000000" pitchFamily="2" charset="0"/>
                        </a:rPr>
                        <a:t>Sänkt ersättning från max 730 kr/dag till 680 kr/dag. Sju karensdagar.</a:t>
                      </a:r>
                    </a:p>
                    <a:p>
                      <a:pPr marL="0" marR="0" lvl="0" indent="0" algn="l" defTabSz="914400" rtl="0" eaLnBrk="1" fontAlgn="base" latinLnBrk="0" hangingPunct="1">
                        <a:lnSpc>
                          <a:spcPts val="1900"/>
                        </a:lnSpc>
                        <a:spcBef>
                          <a:spcPct val="0"/>
                        </a:spcBef>
                        <a:spcAft>
                          <a:spcPct val="0"/>
                        </a:spcAft>
                        <a:buClr>
                          <a:schemeClr val="bg1"/>
                        </a:buClr>
                        <a:buSzTx/>
                        <a:buFont typeface="Arial" charset="0"/>
                        <a:buNone/>
                        <a:tabLst/>
                      </a:pPr>
                      <a:endParaRPr kumimoji="0" lang="sv-SE" sz="2200" b="0" i="0" u="none" strike="noStrike" cap="none" normalizeH="0" baseline="0" dirty="0">
                        <a:ln>
                          <a:noFill/>
                        </a:ln>
                        <a:solidFill>
                          <a:srgbClr val="000000"/>
                        </a:solidFill>
                        <a:effectLst/>
                        <a:latin typeface="Roboto Condensed" panose="02000000000000000000" pitchFamily="2" charset="0"/>
                        <a:ea typeface="Roboto Condensed" panose="02000000000000000000" pitchFamily="2" charset="0"/>
                      </a:endParaRP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pPr>
                      <a:r>
                        <a:rPr kumimoji="0" lang="sv-SE" sz="2200" b="1" i="0" u="none" strike="noStrike" cap="none" normalizeH="0" baseline="0" dirty="0">
                          <a:ln>
                            <a:noFill/>
                          </a:ln>
                          <a:solidFill>
                            <a:srgbClr val="000000"/>
                          </a:solidFill>
                          <a:effectLst/>
                          <a:latin typeface="Roboto Condensed" panose="02000000000000000000" pitchFamily="2" charset="0"/>
                          <a:ea typeface="Roboto Condensed" panose="02000000000000000000" pitchFamily="2" charset="0"/>
                        </a:rPr>
                        <a:t>Korttidsarbete:</a:t>
                      </a: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defRPr/>
                      </a:pPr>
                      <a:r>
                        <a:rPr kumimoji="0" lang="sv-SE" sz="2200" b="0" i="0" u="none" strike="noStrike" cap="none" normalizeH="0" baseline="0" dirty="0">
                          <a:ln>
                            <a:noFill/>
                          </a:ln>
                          <a:solidFill>
                            <a:srgbClr val="000000"/>
                          </a:solidFill>
                          <a:effectLst/>
                          <a:latin typeface="Roboto Condensed" panose="02000000000000000000" pitchFamily="2" charset="0"/>
                          <a:ea typeface="Roboto Condensed" panose="02000000000000000000" pitchFamily="2" charset="0"/>
                        </a:rPr>
                        <a:t>Nej till statligt stöd till korttidsarbete.</a:t>
                      </a:r>
                    </a:p>
                    <a:p>
                      <a:pPr marL="0" marR="0" lvl="0" indent="0" algn="l" defTabSz="914400" rtl="0" eaLnBrk="1" fontAlgn="base" latinLnBrk="0" hangingPunct="1">
                        <a:lnSpc>
                          <a:spcPts val="1900"/>
                        </a:lnSpc>
                        <a:spcBef>
                          <a:spcPct val="0"/>
                        </a:spcBef>
                        <a:spcAft>
                          <a:spcPct val="0"/>
                        </a:spcAft>
                        <a:buClr>
                          <a:schemeClr val="bg1"/>
                        </a:buClr>
                        <a:buSzTx/>
                        <a:buFont typeface="Arial" charset="0"/>
                        <a:buNone/>
                        <a:tabLst/>
                        <a:defRPr/>
                      </a:pPr>
                      <a:endParaRPr kumimoji="0" lang="sv-SE" sz="2200" b="0" i="0" u="none" strike="noStrike" cap="none" normalizeH="0" baseline="0" dirty="0">
                        <a:ln>
                          <a:noFill/>
                        </a:ln>
                        <a:solidFill>
                          <a:srgbClr val="000000"/>
                        </a:solidFill>
                        <a:effectLst/>
                        <a:latin typeface="Roboto Condensed" panose="02000000000000000000" pitchFamily="2" charset="0"/>
                        <a:ea typeface="Roboto Condensed" panose="02000000000000000000" pitchFamily="2" charset="0"/>
                      </a:endParaRP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defRPr/>
                      </a:pPr>
                      <a:r>
                        <a:rPr kumimoji="0" lang="sv-SE" sz="2200" b="0" i="0" u="none" strike="noStrike" cap="none" normalizeH="0" baseline="0" dirty="0">
                          <a:ln>
                            <a:noFill/>
                          </a:ln>
                          <a:solidFill>
                            <a:srgbClr val="000000"/>
                          </a:solidFill>
                          <a:effectLst/>
                          <a:latin typeface="Roboto Condensed" panose="02000000000000000000" pitchFamily="2" charset="0"/>
                          <a:ea typeface="Roboto Condensed" panose="02000000000000000000" pitchFamily="2" charset="0"/>
                        </a:rPr>
                        <a:t>Resultat inom IF Metalls områden: </a:t>
                      </a: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defRPr/>
                      </a:pPr>
                      <a:r>
                        <a:rPr kumimoji="0" lang="sv-SE" sz="2200" b="1" i="0" u="none" strike="noStrike" cap="none" normalizeH="0" baseline="0" dirty="0">
                          <a:ln>
                            <a:noFill/>
                          </a:ln>
                          <a:solidFill>
                            <a:srgbClr val="000000"/>
                          </a:solidFill>
                          <a:effectLst/>
                          <a:latin typeface="Roboto Condensed" panose="02000000000000000000" pitchFamily="2" charset="0"/>
                          <a:ea typeface="Roboto Condensed" panose="02000000000000000000" pitchFamily="2" charset="0"/>
                        </a:rPr>
                        <a:t>53 199 varslade, 24 693 uppsagda</a:t>
                      </a:r>
                      <a:endParaRPr kumimoji="0" lang="sv-SE" sz="2200" b="0" i="0" u="none" strike="noStrike" cap="none" normalizeH="0" baseline="0" dirty="0">
                        <a:ln>
                          <a:noFill/>
                        </a:ln>
                        <a:solidFill>
                          <a:srgbClr val="000000"/>
                        </a:solidFill>
                        <a:effectLst/>
                        <a:latin typeface="Roboto Condensed" panose="02000000000000000000" pitchFamily="2" charset="0"/>
                        <a:ea typeface="Roboto Condensed" panose="02000000000000000000" pitchFamily="2" charset="0"/>
                      </a:endParaRPr>
                    </a:p>
                  </a:txBody>
                  <a:tcPr marL="84394" marR="84394" marT="42200" marB="4220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pPr>
                      <a:r>
                        <a:rPr kumimoji="0" lang="sv-SE" sz="2200" b="1" i="0" u="none" strike="noStrike" cap="none" normalizeH="0" baseline="0" dirty="0">
                          <a:ln>
                            <a:noFill/>
                          </a:ln>
                          <a:solidFill>
                            <a:srgbClr val="000000"/>
                          </a:solidFill>
                          <a:effectLst/>
                          <a:latin typeface="+mn-lt"/>
                          <a:ea typeface="Roboto Condensed" panose="02000000000000000000" pitchFamily="2" charset="0"/>
                        </a:rPr>
                        <a:t>A-kassan:</a:t>
                      </a: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pPr>
                      <a:r>
                        <a:rPr kumimoji="0" lang="sv-SE" sz="2200" b="0" i="0" u="none" strike="noStrike" cap="none" normalizeH="0" baseline="0" dirty="0">
                          <a:ln>
                            <a:noFill/>
                          </a:ln>
                          <a:solidFill>
                            <a:srgbClr val="000000"/>
                          </a:solidFill>
                          <a:effectLst/>
                          <a:latin typeface="+mn-lt"/>
                          <a:ea typeface="Roboto Condensed" panose="02000000000000000000" pitchFamily="2" charset="0"/>
                        </a:rPr>
                        <a:t>Bara tre månaders medlemskap för att få rätt till ersättning</a:t>
                      </a:r>
                      <a:r>
                        <a:rPr kumimoji="0" lang="sv-SE" sz="2200" b="0" i="0" u="none" strike="noStrike" cap="none" normalizeH="0" baseline="0" dirty="0">
                          <a:ln>
                            <a:noFill/>
                          </a:ln>
                          <a:solidFill>
                            <a:srgbClr val="000000"/>
                          </a:solidFill>
                          <a:effectLst/>
                          <a:latin typeface="+mn-lt"/>
                        </a:rPr>
                        <a:t>.</a:t>
                      </a: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pPr>
                      <a:r>
                        <a:rPr kumimoji="0" lang="sv-SE" sz="2200" b="0" i="0" u="none" strike="noStrike" cap="none" normalizeH="0" baseline="0" dirty="0">
                          <a:ln>
                            <a:noFill/>
                          </a:ln>
                          <a:solidFill>
                            <a:srgbClr val="000000"/>
                          </a:solidFill>
                          <a:effectLst/>
                          <a:latin typeface="+mn-lt"/>
                          <a:ea typeface="Roboto Condensed" panose="02000000000000000000" pitchFamily="2" charset="0"/>
                        </a:rPr>
                        <a:t>Höjd ersättning från max 910 kr/dag till </a:t>
                      </a: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pPr>
                      <a:r>
                        <a:rPr kumimoji="0" lang="sv-SE" sz="2200" b="0" i="0" u="none" strike="noStrike" cap="none" normalizeH="0" baseline="0" dirty="0">
                          <a:ln>
                            <a:noFill/>
                          </a:ln>
                          <a:solidFill>
                            <a:srgbClr val="000000"/>
                          </a:solidFill>
                          <a:effectLst/>
                          <a:latin typeface="+mn-lt"/>
                          <a:ea typeface="Roboto Condensed" panose="02000000000000000000" pitchFamily="2" charset="0"/>
                        </a:rPr>
                        <a:t>1 200 kr/dag. Två karensdagar. </a:t>
                      </a:r>
                    </a:p>
                    <a:p>
                      <a:pPr marL="0" marR="0" lvl="0" indent="0" algn="l" defTabSz="914400" rtl="0" eaLnBrk="1" fontAlgn="base" latinLnBrk="0" hangingPunct="1">
                        <a:lnSpc>
                          <a:spcPts val="1900"/>
                        </a:lnSpc>
                        <a:spcBef>
                          <a:spcPct val="0"/>
                        </a:spcBef>
                        <a:spcAft>
                          <a:spcPct val="0"/>
                        </a:spcAft>
                        <a:buClr>
                          <a:schemeClr val="bg1"/>
                        </a:buClr>
                        <a:buSzTx/>
                        <a:buFont typeface="Arial" charset="0"/>
                        <a:buNone/>
                        <a:tabLst/>
                      </a:pPr>
                      <a:endParaRPr kumimoji="0" lang="sv-SE" sz="2200" b="0" i="0" u="none" strike="noStrike" cap="none" normalizeH="0" baseline="0" dirty="0">
                        <a:ln>
                          <a:noFill/>
                        </a:ln>
                        <a:solidFill>
                          <a:srgbClr val="000000"/>
                        </a:solidFill>
                        <a:effectLst/>
                        <a:latin typeface="+mn-lt"/>
                        <a:ea typeface="Roboto Condensed" panose="02000000000000000000" pitchFamily="2" charset="0"/>
                      </a:endParaRP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pPr>
                      <a:r>
                        <a:rPr kumimoji="0" lang="sv-SE" sz="2200" b="1" i="0" u="none" strike="noStrike" cap="none" normalizeH="0" baseline="0" dirty="0">
                          <a:ln>
                            <a:noFill/>
                          </a:ln>
                          <a:solidFill>
                            <a:srgbClr val="000000"/>
                          </a:solidFill>
                          <a:effectLst/>
                          <a:latin typeface="+mn-lt"/>
                          <a:ea typeface="Roboto Condensed" panose="02000000000000000000" pitchFamily="2" charset="0"/>
                        </a:rPr>
                        <a:t>Korttidsarbete:</a:t>
                      </a: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pPr>
                      <a:r>
                        <a:rPr kumimoji="0" lang="sv-SE" sz="2200" b="0" i="0" u="none" strike="noStrike" cap="none" normalizeH="0" baseline="0" dirty="0">
                          <a:ln>
                            <a:noFill/>
                          </a:ln>
                          <a:solidFill>
                            <a:srgbClr val="000000"/>
                          </a:solidFill>
                          <a:effectLst/>
                          <a:latin typeface="+mn-lt"/>
                          <a:ea typeface="Roboto Condensed" panose="02000000000000000000" pitchFamily="2" charset="0"/>
                        </a:rPr>
                        <a:t>Statligt stöd för korttidsarbete infördes.</a:t>
                      </a:r>
                    </a:p>
                    <a:p>
                      <a:pPr marL="0" marR="0" lvl="0" indent="0" algn="l" defTabSz="914400" rtl="0" eaLnBrk="1" fontAlgn="base" latinLnBrk="0" hangingPunct="1">
                        <a:lnSpc>
                          <a:spcPts val="1900"/>
                        </a:lnSpc>
                        <a:spcBef>
                          <a:spcPct val="0"/>
                        </a:spcBef>
                        <a:spcAft>
                          <a:spcPct val="0"/>
                        </a:spcAft>
                        <a:buClr>
                          <a:schemeClr val="bg1"/>
                        </a:buClr>
                        <a:buSzTx/>
                        <a:buFont typeface="Arial" charset="0"/>
                        <a:buNone/>
                        <a:tabLst/>
                      </a:pPr>
                      <a:endParaRPr kumimoji="0" lang="sv-SE" sz="2200" b="0" i="0" u="none" strike="noStrike" cap="none" normalizeH="0" baseline="0" dirty="0">
                        <a:ln>
                          <a:noFill/>
                        </a:ln>
                        <a:solidFill>
                          <a:srgbClr val="000000"/>
                        </a:solidFill>
                        <a:effectLst/>
                        <a:latin typeface="+mn-lt"/>
                        <a:ea typeface="Roboto Condensed" panose="02000000000000000000" pitchFamily="2" charset="0"/>
                      </a:endParaRP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defRPr/>
                      </a:pPr>
                      <a:r>
                        <a:rPr kumimoji="0" lang="sv-SE" sz="2200" b="0" i="0" u="none" strike="noStrike" cap="none" normalizeH="0" baseline="0" dirty="0">
                          <a:ln>
                            <a:noFill/>
                          </a:ln>
                          <a:solidFill>
                            <a:srgbClr val="000000"/>
                          </a:solidFill>
                          <a:effectLst/>
                          <a:latin typeface="+mn-lt"/>
                          <a:ea typeface="Roboto Condensed" panose="02000000000000000000" pitchFamily="2" charset="0"/>
                        </a:rPr>
                        <a:t>Resultat inom IF Metalls områden: </a:t>
                      </a:r>
                    </a:p>
                    <a:p>
                      <a:pPr marL="0" marR="0" lvl="0" indent="0" algn="l" defTabSz="914400" rtl="0" eaLnBrk="1" fontAlgn="base" latinLnBrk="0" hangingPunct="1">
                        <a:lnSpc>
                          <a:spcPct val="100000"/>
                        </a:lnSpc>
                        <a:spcBef>
                          <a:spcPct val="0"/>
                        </a:spcBef>
                        <a:spcAft>
                          <a:spcPct val="0"/>
                        </a:spcAft>
                        <a:buClr>
                          <a:schemeClr val="bg1"/>
                        </a:buClr>
                        <a:buSzTx/>
                        <a:buFont typeface="Arial" charset="0"/>
                        <a:buNone/>
                        <a:tabLst/>
                        <a:defRPr/>
                      </a:pPr>
                      <a:r>
                        <a:rPr kumimoji="0" lang="sv-SE" sz="2200" b="1" i="0" u="none" strike="noStrike" cap="none" normalizeH="0" baseline="0" dirty="0">
                          <a:ln>
                            <a:noFill/>
                          </a:ln>
                          <a:solidFill>
                            <a:srgbClr val="000000"/>
                          </a:solidFill>
                          <a:effectLst/>
                          <a:latin typeface="+mn-lt"/>
                          <a:ea typeface="Roboto Condensed" panose="02000000000000000000" pitchFamily="2" charset="0"/>
                        </a:rPr>
                        <a:t>3 733 varslade, 2 057 uppsagda</a:t>
                      </a:r>
                    </a:p>
                  </a:txBody>
                  <a:tcPr marL="84394" marR="84394" marT="42200" marB="42200"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Platshållare för text 2"/>
          <p:cNvSpPr>
            <a:spLocks noGrp="1"/>
          </p:cNvSpPr>
          <p:nvPr>
            <p:ph type="body" sz="quarter" idx="11"/>
          </p:nvPr>
        </p:nvSpPr>
        <p:spPr/>
        <p:txBody>
          <a:bodyPr/>
          <a:lstStyle/>
          <a:p>
            <a:endParaRPr lang="sv-SE" dirty="0"/>
          </a:p>
        </p:txBody>
      </p:sp>
      <p:sp>
        <p:nvSpPr>
          <p:cNvPr id="4" name="Rubrik 3"/>
          <p:cNvSpPr>
            <a:spLocks noGrp="1"/>
          </p:cNvSpPr>
          <p:nvPr>
            <p:ph type="title"/>
          </p:nvPr>
        </p:nvSpPr>
        <p:spPr>
          <a:xfrm>
            <a:off x="707666" y="1494844"/>
            <a:ext cx="7270142" cy="506266"/>
          </a:xfrm>
        </p:spPr>
        <p:txBody>
          <a:bodyPr/>
          <a:lstStyle/>
          <a:p>
            <a:r>
              <a:rPr lang="sv-SE" sz="3600" dirty="0"/>
              <a:t>Krishanteringen på arbetsmarknaden</a:t>
            </a:r>
          </a:p>
        </p:txBody>
      </p:sp>
    </p:spTree>
    <p:extLst>
      <p:ext uri="{BB962C8B-B14F-4D97-AF65-F5344CB8AC3E}">
        <p14:creationId xmlns:p14="http://schemas.microsoft.com/office/powerpoint/2010/main" val="257415668"/>
      </p:ext>
    </p:extLst>
  </p:cSld>
  <p:clrMapOvr>
    <a:masterClrMapping/>
  </p:clrMapOvr>
  <p:transition spd="slow" advClick="0">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ubrik 23"/>
          <p:cNvSpPr>
            <a:spLocks noGrp="1"/>
          </p:cNvSpPr>
          <p:nvPr>
            <p:ph type="title"/>
          </p:nvPr>
        </p:nvSpPr>
        <p:spPr/>
        <p:txBody>
          <a:bodyPr/>
          <a:lstStyle/>
          <a:p>
            <a:r>
              <a:rPr lang="sv-SE" dirty="0"/>
              <a:t>Arbetsmarknadens parter</a:t>
            </a:r>
            <a:br>
              <a:rPr lang="sv-SE" dirty="0"/>
            </a:br>
            <a:endParaRPr lang="sv-SE" dirty="0"/>
          </a:p>
        </p:txBody>
      </p:sp>
      <p:sp>
        <p:nvSpPr>
          <p:cNvPr id="6" name="Platshållare för innehåll 5"/>
          <p:cNvSpPr>
            <a:spLocks noGrp="1"/>
          </p:cNvSpPr>
          <p:nvPr>
            <p:ph sz="quarter" idx="10"/>
          </p:nvPr>
        </p:nvSpPr>
        <p:spPr>
          <a:xfrm>
            <a:off x="1150870" y="2413518"/>
            <a:ext cx="8775564" cy="3603691"/>
          </a:xfrm>
        </p:spPr>
        <p:txBody>
          <a:bodyPr/>
          <a:lstStyle/>
          <a:p>
            <a:pPr marL="0" indent="0">
              <a:buNone/>
            </a:pPr>
            <a:endParaRPr lang="sv-SE" dirty="0"/>
          </a:p>
          <a:p>
            <a:endParaRPr lang="sv-SE" dirty="0"/>
          </a:p>
        </p:txBody>
      </p:sp>
      <p:sp>
        <p:nvSpPr>
          <p:cNvPr id="28" name="Platshållare för text 27"/>
          <p:cNvSpPr>
            <a:spLocks noGrp="1"/>
          </p:cNvSpPr>
          <p:nvPr>
            <p:ph type="body" sz="quarter" idx="11"/>
          </p:nvPr>
        </p:nvSpPr>
        <p:spPr/>
        <p:txBody>
          <a:bodyPr/>
          <a:lstStyle/>
          <a:p>
            <a:endParaRPr lang="sv-SE"/>
          </a:p>
        </p:txBody>
      </p:sp>
      <p:sp>
        <p:nvSpPr>
          <p:cNvPr id="8" name="Pil: vänster-höger 5">
            <a:extLst>
              <a:ext uri="{FF2B5EF4-FFF2-40B4-BE49-F238E27FC236}">
                <a16:creationId xmlns:a16="http://schemas.microsoft.com/office/drawing/2014/main" id="{7DE60952-A6FB-4A1A-BAAB-81D26297EBD3}"/>
              </a:ext>
            </a:extLst>
          </p:cNvPr>
          <p:cNvSpPr/>
          <p:nvPr/>
        </p:nvSpPr>
        <p:spPr>
          <a:xfrm>
            <a:off x="3292396" y="2079365"/>
            <a:ext cx="4357368" cy="745976"/>
          </a:xfrm>
          <a:prstGeom prst="leftRightArrow">
            <a:avLst/>
          </a:prstGeom>
          <a:solidFill>
            <a:srgbClr val="BC1C1C"/>
          </a:solidFill>
          <a:ln w="15875" cap="rnd" cmpd="sng" algn="ctr">
            <a:solidFill>
              <a:srgbClr val="BC1C1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2000" b="1" i="0" u="none" strike="noStrike" kern="0" cap="none" spc="0" normalizeH="0" baseline="0" noProof="0" dirty="0">
                <a:ln>
                  <a:noFill/>
                </a:ln>
                <a:solidFill>
                  <a:prstClr val="white"/>
                </a:solidFill>
                <a:effectLst/>
                <a:uLnTx/>
                <a:uFillTx/>
                <a:ea typeface="+mn-ea"/>
                <a:cs typeface="+mn-cs"/>
              </a:rPr>
              <a:t>HUVUDAVTAL</a:t>
            </a:r>
          </a:p>
        </p:txBody>
      </p:sp>
      <p:sp>
        <p:nvSpPr>
          <p:cNvPr id="9" name="Pil: vänster-höger 6">
            <a:extLst>
              <a:ext uri="{FF2B5EF4-FFF2-40B4-BE49-F238E27FC236}">
                <a16:creationId xmlns:a16="http://schemas.microsoft.com/office/drawing/2014/main" id="{59F51FC3-13CE-410A-AA53-882CE9F00D76}"/>
              </a:ext>
            </a:extLst>
          </p:cNvPr>
          <p:cNvSpPr/>
          <p:nvPr/>
        </p:nvSpPr>
        <p:spPr>
          <a:xfrm>
            <a:off x="3269524" y="3661216"/>
            <a:ext cx="4357368" cy="749555"/>
          </a:xfrm>
          <a:prstGeom prst="leftRightArrow">
            <a:avLst/>
          </a:prstGeom>
          <a:solidFill>
            <a:srgbClr val="BC1C1C"/>
          </a:solidFill>
          <a:ln w="15875" cap="rnd" cmpd="sng" algn="ctr">
            <a:solidFill>
              <a:srgbClr val="BC1C1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2000" b="1" i="0" u="none" strike="noStrike" kern="0" cap="none" spc="0" normalizeH="0" baseline="0" noProof="0" dirty="0">
                <a:ln>
                  <a:noFill/>
                </a:ln>
                <a:solidFill>
                  <a:prstClr val="white"/>
                </a:solidFill>
                <a:effectLst/>
                <a:uLnTx/>
                <a:uFillTx/>
                <a:ea typeface="+mn-ea"/>
                <a:cs typeface="+mn-cs"/>
              </a:rPr>
              <a:t>RIKSTÄCKANDE KOLLEKTIVAVTAL</a:t>
            </a:r>
          </a:p>
        </p:txBody>
      </p:sp>
      <p:sp>
        <p:nvSpPr>
          <p:cNvPr id="10" name="Pil: vänster-höger 7">
            <a:extLst>
              <a:ext uri="{FF2B5EF4-FFF2-40B4-BE49-F238E27FC236}">
                <a16:creationId xmlns:a16="http://schemas.microsoft.com/office/drawing/2014/main" id="{7EF79830-6345-4A7F-9A17-5E00AEAE1C4F}"/>
              </a:ext>
            </a:extLst>
          </p:cNvPr>
          <p:cNvSpPr/>
          <p:nvPr/>
        </p:nvSpPr>
        <p:spPr>
          <a:xfrm>
            <a:off x="3164815" y="5338750"/>
            <a:ext cx="4456540" cy="745976"/>
          </a:xfrm>
          <a:prstGeom prst="leftRightArrow">
            <a:avLst/>
          </a:prstGeom>
          <a:solidFill>
            <a:srgbClr val="BC1C1C"/>
          </a:solidFill>
          <a:ln w="15875" cap="rnd" cmpd="sng" algn="ctr">
            <a:solidFill>
              <a:srgbClr val="BC1C1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2000" b="1" i="0" u="none" strike="noStrike" kern="0" cap="none" spc="0" normalizeH="0" baseline="0" noProof="0" dirty="0">
                <a:ln>
                  <a:noFill/>
                </a:ln>
                <a:solidFill>
                  <a:prstClr val="white"/>
                </a:solidFill>
                <a:effectLst/>
                <a:uLnTx/>
                <a:uFillTx/>
                <a:ea typeface="+mn-ea"/>
                <a:cs typeface="+mn-cs"/>
              </a:rPr>
              <a:t>LOKALA AVTAL</a:t>
            </a:r>
          </a:p>
        </p:txBody>
      </p:sp>
      <p:pic>
        <p:nvPicPr>
          <p:cNvPr id="11" name="Bildobjekt 10">
            <a:extLst>
              <a:ext uri="{FF2B5EF4-FFF2-40B4-BE49-F238E27FC236}">
                <a16:creationId xmlns:a16="http://schemas.microsoft.com/office/drawing/2014/main" id="{C1CEFFDF-4295-4062-AE65-282C27F9227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86281" y="1954226"/>
            <a:ext cx="1085333" cy="959615"/>
          </a:xfrm>
          <a:prstGeom prst="rect">
            <a:avLst/>
          </a:prstGeom>
        </p:spPr>
      </p:pic>
      <p:pic>
        <p:nvPicPr>
          <p:cNvPr id="12" name="Bildobjekt 11">
            <a:extLst>
              <a:ext uri="{FF2B5EF4-FFF2-40B4-BE49-F238E27FC236}">
                <a16:creationId xmlns:a16="http://schemas.microsoft.com/office/drawing/2014/main" id="{8F50E8BE-BAF8-4DCB-97D6-7753FDBE0BF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9317" y="3719591"/>
            <a:ext cx="2449185" cy="783739"/>
          </a:xfrm>
          <a:prstGeom prst="rect">
            <a:avLst/>
          </a:prstGeom>
        </p:spPr>
      </p:pic>
      <p:sp>
        <p:nvSpPr>
          <p:cNvPr id="13" name="Pil: nedåt 8">
            <a:extLst>
              <a:ext uri="{FF2B5EF4-FFF2-40B4-BE49-F238E27FC236}">
                <a16:creationId xmlns:a16="http://schemas.microsoft.com/office/drawing/2014/main" id="{2FB2B076-C086-45B2-B92E-A58058EC26A8}"/>
              </a:ext>
            </a:extLst>
          </p:cNvPr>
          <p:cNvSpPr/>
          <p:nvPr/>
        </p:nvSpPr>
        <p:spPr>
          <a:xfrm>
            <a:off x="2243605" y="3071702"/>
            <a:ext cx="178235" cy="816038"/>
          </a:xfrm>
          <a:prstGeom prst="downArrow">
            <a:avLst/>
          </a:prstGeom>
          <a:solidFill>
            <a:srgbClr val="BC1C1C"/>
          </a:solidFill>
          <a:ln w="15875" cap="rnd" cmpd="sng" algn="ctr">
            <a:solidFill>
              <a:srgbClr val="BC1C1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14" name="Pil: nedåt 15">
            <a:extLst>
              <a:ext uri="{FF2B5EF4-FFF2-40B4-BE49-F238E27FC236}">
                <a16:creationId xmlns:a16="http://schemas.microsoft.com/office/drawing/2014/main" id="{02C131F6-1EF4-431C-A021-EAEACF3172C6}"/>
              </a:ext>
            </a:extLst>
          </p:cNvPr>
          <p:cNvSpPr/>
          <p:nvPr/>
        </p:nvSpPr>
        <p:spPr>
          <a:xfrm>
            <a:off x="2187590" y="4520911"/>
            <a:ext cx="178235" cy="816038"/>
          </a:xfrm>
          <a:prstGeom prst="downArrow">
            <a:avLst/>
          </a:prstGeom>
          <a:solidFill>
            <a:srgbClr val="BC1C1C"/>
          </a:solidFill>
          <a:ln w="15875" cap="rnd" cmpd="sng" algn="ctr">
            <a:solidFill>
              <a:srgbClr val="BC1C1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orbel" panose="020B0503020204020204"/>
              <a:ea typeface="+mn-ea"/>
              <a:cs typeface="+mn-cs"/>
            </a:endParaRPr>
          </a:p>
        </p:txBody>
      </p:sp>
      <p:pic>
        <p:nvPicPr>
          <p:cNvPr id="15" name="Picture 2" descr="Bildresultat fÃ¶r teknikarbetsgivarna">
            <a:extLst>
              <a:ext uri="{FF2B5EF4-FFF2-40B4-BE49-F238E27FC236}">
                <a16:creationId xmlns:a16="http://schemas.microsoft.com/office/drawing/2014/main" id="{0207A807-CF80-4FFD-96E8-D8CF92CAC1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3571" y="3648978"/>
            <a:ext cx="3163265" cy="7495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Bildresultat fÃ¶r svenskt nÃ¤ringsliv logo">
            <a:extLst>
              <a:ext uri="{FF2B5EF4-FFF2-40B4-BE49-F238E27FC236}">
                <a16:creationId xmlns:a16="http://schemas.microsoft.com/office/drawing/2014/main" id="{F1FF52BA-65F7-4C9F-8B6D-2A2F2CCD7FA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5825" y="1764780"/>
            <a:ext cx="2045762" cy="972386"/>
          </a:xfrm>
          <a:prstGeom prst="rect">
            <a:avLst/>
          </a:prstGeom>
          <a:noFill/>
          <a:extLst>
            <a:ext uri="{909E8E84-426E-40DD-AFC4-6F175D3DCCD1}">
              <a14:hiddenFill xmlns:a14="http://schemas.microsoft.com/office/drawing/2010/main">
                <a:solidFill>
                  <a:srgbClr val="FFFFFF"/>
                </a:solidFill>
              </a14:hiddenFill>
            </a:ext>
          </a:extLst>
        </p:spPr>
      </p:pic>
      <p:sp>
        <p:nvSpPr>
          <p:cNvPr id="18" name="Pil: nedåt 16">
            <a:extLst>
              <a:ext uri="{FF2B5EF4-FFF2-40B4-BE49-F238E27FC236}">
                <a16:creationId xmlns:a16="http://schemas.microsoft.com/office/drawing/2014/main" id="{110C8051-D7B7-4BBD-A2B3-9A7180F713F9}"/>
              </a:ext>
            </a:extLst>
          </p:cNvPr>
          <p:cNvSpPr/>
          <p:nvPr/>
        </p:nvSpPr>
        <p:spPr>
          <a:xfrm>
            <a:off x="9320336" y="2874260"/>
            <a:ext cx="178235" cy="816038"/>
          </a:xfrm>
          <a:prstGeom prst="downArrow">
            <a:avLst/>
          </a:prstGeom>
          <a:solidFill>
            <a:srgbClr val="BC1C1C"/>
          </a:solidFill>
          <a:ln w="15875" cap="rnd" cmpd="sng" algn="ctr">
            <a:solidFill>
              <a:srgbClr val="BC1C1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19" name="Pil: nedåt 18">
            <a:extLst>
              <a:ext uri="{FF2B5EF4-FFF2-40B4-BE49-F238E27FC236}">
                <a16:creationId xmlns:a16="http://schemas.microsoft.com/office/drawing/2014/main" id="{8BC257FD-8A0B-4FC3-A5CD-6B07462E8D42}"/>
              </a:ext>
            </a:extLst>
          </p:cNvPr>
          <p:cNvSpPr/>
          <p:nvPr/>
        </p:nvSpPr>
        <p:spPr>
          <a:xfrm>
            <a:off x="9318995" y="4385692"/>
            <a:ext cx="178235" cy="816038"/>
          </a:xfrm>
          <a:prstGeom prst="downArrow">
            <a:avLst/>
          </a:prstGeom>
          <a:solidFill>
            <a:srgbClr val="BC1C1C"/>
          </a:solidFill>
          <a:ln w="15875" cap="rnd" cmpd="sng" algn="ctr">
            <a:solidFill>
              <a:srgbClr val="BC1C1C">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orbel" panose="020B0503020204020204"/>
              <a:ea typeface="+mn-ea"/>
              <a:cs typeface="+mn-cs"/>
            </a:endParaRPr>
          </a:p>
        </p:txBody>
      </p:sp>
      <p:sp>
        <p:nvSpPr>
          <p:cNvPr id="20" name="textruta 19">
            <a:extLst>
              <a:ext uri="{FF2B5EF4-FFF2-40B4-BE49-F238E27FC236}">
                <a16:creationId xmlns:a16="http://schemas.microsoft.com/office/drawing/2014/main" id="{BD544CB5-E63B-4BF7-817C-37B9D610DAF5}"/>
              </a:ext>
            </a:extLst>
          </p:cNvPr>
          <p:cNvSpPr txBox="1"/>
          <p:nvPr/>
        </p:nvSpPr>
        <p:spPr>
          <a:xfrm>
            <a:off x="3590752" y="2624419"/>
            <a:ext cx="3785425" cy="369332"/>
          </a:xfrm>
          <a:prstGeom prst="rect">
            <a:avLst/>
          </a:prstGeom>
          <a:noFill/>
        </p:spPr>
        <p:txBody>
          <a:bodyPr wrap="square" rtlCol="0">
            <a:spAutoFit/>
          </a:bodyPr>
          <a:lstStyle/>
          <a:p>
            <a:pPr algn="ctr" defTabSz="457200"/>
            <a:r>
              <a:rPr lang="sv-SE" dirty="0">
                <a:solidFill>
                  <a:prstClr val="black"/>
                </a:solidFill>
                <a:ea typeface="Roboto Condensed" panose="02000000000000000000" pitchFamily="2" charset="0"/>
              </a:rPr>
              <a:t>Avtalsförsäkringar</a:t>
            </a:r>
            <a:r>
              <a:rPr lang="sv-SE" sz="1700" dirty="0">
                <a:solidFill>
                  <a:prstClr val="black"/>
                </a:solidFill>
              </a:rPr>
              <a:t>, omställning, pension</a:t>
            </a:r>
          </a:p>
        </p:txBody>
      </p:sp>
      <p:sp>
        <p:nvSpPr>
          <p:cNvPr id="22" name="textruta 21">
            <a:extLst>
              <a:ext uri="{FF2B5EF4-FFF2-40B4-BE49-F238E27FC236}">
                <a16:creationId xmlns:a16="http://schemas.microsoft.com/office/drawing/2014/main" id="{0D5C4EFB-AF5F-4FF5-8C27-185DB974A249}"/>
              </a:ext>
            </a:extLst>
          </p:cNvPr>
          <p:cNvSpPr txBox="1"/>
          <p:nvPr/>
        </p:nvSpPr>
        <p:spPr>
          <a:xfrm>
            <a:off x="3576898" y="4250046"/>
            <a:ext cx="3811233" cy="369332"/>
          </a:xfrm>
          <a:prstGeom prst="rect">
            <a:avLst/>
          </a:prstGeom>
          <a:noFill/>
        </p:spPr>
        <p:txBody>
          <a:bodyPr wrap="square" rtlCol="0">
            <a:spAutoFit/>
          </a:bodyPr>
          <a:lstStyle/>
          <a:p>
            <a:pPr algn="ctr" defTabSz="457200"/>
            <a:r>
              <a:rPr lang="sv-SE" dirty="0">
                <a:solidFill>
                  <a:prstClr val="black"/>
                </a:solidFill>
                <a:latin typeface="Roboto Condensed" panose="02000000000000000000" pitchFamily="2" charset="0"/>
                <a:ea typeface="Roboto Condensed" panose="02000000000000000000" pitchFamily="2" charset="0"/>
              </a:rPr>
              <a:t>Branschspecifika</a:t>
            </a:r>
            <a:r>
              <a:rPr lang="sv-SE" sz="1700" dirty="0">
                <a:solidFill>
                  <a:prstClr val="black"/>
                </a:solidFill>
                <a:latin typeface="Roboto Condensed" panose="02000000000000000000" pitchFamily="2" charset="0"/>
                <a:ea typeface="Roboto Condensed" panose="02000000000000000000" pitchFamily="2" charset="0"/>
              </a:rPr>
              <a:t> avtal för hela landet</a:t>
            </a:r>
          </a:p>
        </p:txBody>
      </p:sp>
      <p:pic>
        <p:nvPicPr>
          <p:cNvPr id="23" name="Bildobjekt 22"/>
          <p:cNvPicPr>
            <a:picLocks noChangeAspect="1"/>
          </p:cNvPicPr>
          <p:nvPr/>
        </p:nvPicPr>
        <p:blipFill>
          <a:blip r:embed="rId9"/>
          <a:stretch>
            <a:fillRect/>
          </a:stretch>
        </p:blipFill>
        <p:spPr>
          <a:xfrm>
            <a:off x="555540" y="5349960"/>
            <a:ext cx="2450804" cy="786452"/>
          </a:xfrm>
          <a:prstGeom prst="rect">
            <a:avLst/>
          </a:prstGeom>
        </p:spPr>
      </p:pic>
      <p:sp>
        <p:nvSpPr>
          <p:cNvPr id="26" name="Rektangel 25"/>
          <p:cNvSpPr/>
          <p:nvPr/>
        </p:nvSpPr>
        <p:spPr>
          <a:xfrm>
            <a:off x="4206242" y="5915615"/>
            <a:ext cx="2401293" cy="369332"/>
          </a:xfrm>
          <a:prstGeom prst="rect">
            <a:avLst/>
          </a:prstGeom>
        </p:spPr>
        <p:txBody>
          <a:bodyPr wrap="square">
            <a:spAutoFit/>
          </a:bodyPr>
          <a:lstStyle/>
          <a:p>
            <a:r>
              <a:rPr lang="sv-SE" dirty="0"/>
              <a:t>Lokalt avtal på företaget</a:t>
            </a:r>
          </a:p>
        </p:txBody>
      </p:sp>
      <p:sp>
        <p:nvSpPr>
          <p:cNvPr id="29" name="textruta 28"/>
          <p:cNvSpPr txBox="1"/>
          <p:nvPr/>
        </p:nvSpPr>
        <p:spPr>
          <a:xfrm>
            <a:off x="1343770" y="5899868"/>
            <a:ext cx="1256307" cy="338554"/>
          </a:xfrm>
          <a:prstGeom prst="rect">
            <a:avLst/>
          </a:prstGeom>
          <a:noFill/>
        </p:spPr>
        <p:txBody>
          <a:bodyPr wrap="square" rtlCol="0">
            <a:spAutoFit/>
          </a:bodyPr>
          <a:lstStyle/>
          <a:p>
            <a:r>
              <a:rPr lang="sv-SE" sz="1600" dirty="0"/>
              <a:t>Klubb/AVD</a:t>
            </a:r>
          </a:p>
        </p:txBody>
      </p:sp>
      <p:sp>
        <p:nvSpPr>
          <p:cNvPr id="30" name="textruta 29"/>
          <p:cNvSpPr txBox="1"/>
          <p:nvPr/>
        </p:nvSpPr>
        <p:spPr>
          <a:xfrm>
            <a:off x="8539702" y="5581816"/>
            <a:ext cx="2027582" cy="523220"/>
          </a:xfrm>
          <a:prstGeom prst="rect">
            <a:avLst/>
          </a:prstGeom>
          <a:noFill/>
        </p:spPr>
        <p:txBody>
          <a:bodyPr wrap="square" rtlCol="0">
            <a:spAutoFit/>
          </a:bodyPr>
          <a:lstStyle/>
          <a:p>
            <a:r>
              <a:rPr lang="sv-SE" sz="2800" b="1" dirty="0"/>
              <a:t>Företaget</a:t>
            </a:r>
          </a:p>
        </p:txBody>
      </p:sp>
    </p:spTree>
    <p:extLst>
      <p:ext uri="{BB962C8B-B14F-4D97-AF65-F5344CB8AC3E}">
        <p14:creationId xmlns:p14="http://schemas.microsoft.com/office/powerpoint/2010/main" val="29893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8" grpId="0" animBg="1"/>
      <p:bldP spid="19" grpId="0" animBg="1"/>
      <p:bldP spid="20" grpId="0"/>
      <p:bldP spid="22" grpId="0"/>
      <p:bldP spid="26"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Förbundets ändamål och uppgifter </a:t>
            </a:r>
            <a:br>
              <a:rPr lang="sv-SE" dirty="0"/>
            </a:br>
            <a:endParaRPr lang="sv-SE" dirty="0"/>
          </a:p>
        </p:txBody>
      </p:sp>
      <p:sp>
        <p:nvSpPr>
          <p:cNvPr id="3" name="Platshållare för innehåll 2"/>
          <p:cNvSpPr>
            <a:spLocks noGrp="1"/>
          </p:cNvSpPr>
          <p:nvPr>
            <p:ph sz="quarter" idx="10"/>
          </p:nvPr>
        </p:nvSpPr>
        <p:spPr/>
        <p:txBody>
          <a:bodyPr/>
          <a:lstStyle/>
          <a:p>
            <a:r>
              <a:rPr lang="sv-SE" dirty="0"/>
              <a:t>IF Metall ska tillvarata medlemmarnas gemensamma intresse och styrka för att skapa bästa möjliga villkor i arbetslivet och i samhället.</a:t>
            </a:r>
          </a:p>
          <a:p>
            <a:pPr marL="0" indent="0">
              <a:buNone/>
            </a:pPr>
            <a:endParaRPr lang="sv-SE" dirty="0"/>
          </a:p>
          <a:p>
            <a:r>
              <a:rPr lang="sv-SE" dirty="0"/>
              <a:t>Förbundet ska genom denna gemenskap stärka arbetarnas makt i förhållande till kapitalets makt.</a:t>
            </a:r>
          </a:p>
          <a:p>
            <a:pPr marL="0" indent="0">
              <a:buNone/>
            </a:pPr>
            <a:endParaRPr lang="sv-SE" dirty="0"/>
          </a:p>
          <a:p>
            <a:r>
              <a:rPr lang="sv-SE" b="1" dirty="0"/>
              <a:t>Förbundet är en medlemsstyrd organisation som bygger sin verksamhet på medlemmarnas delaktighet, behov och önskemål.</a:t>
            </a:r>
          </a:p>
          <a:p>
            <a:pPr marL="0" indent="0">
              <a:buNone/>
            </a:pPr>
            <a:endParaRPr lang="sv-SE" dirty="0"/>
          </a:p>
          <a:p>
            <a:pPr marL="0" indent="0">
              <a:buNone/>
            </a:pPr>
            <a:endParaRPr lang="sv-SE" dirty="0"/>
          </a:p>
          <a:p>
            <a:pPr marL="0" indent="0">
              <a:buNone/>
            </a:pPr>
            <a:endParaRPr lang="sv-SE" dirty="0"/>
          </a:p>
        </p:txBody>
      </p:sp>
      <p:sp>
        <p:nvSpPr>
          <p:cNvPr id="5" name="Platshållare för text 4"/>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675011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45649" y="1273983"/>
            <a:ext cx="7605871" cy="1027510"/>
          </a:xfrm>
        </p:spPr>
        <p:txBody>
          <a:bodyPr/>
          <a:lstStyle/>
          <a:p>
            <a:r>
              <a:rPr lang="sv-SE" dirty="0"/>
              <a:t>Förtroendeuppdrag är grunden </a:t>
            </a:r>
            <a:br>
              <a:rPr lang="sv-SE" dirty="0"/>
            </a:br>
            <a:r>
              <a:rPr lang="sv-SE" dirty="0"/>
              <a:t>i den fackliga verksamheten</a:t>
            </a:r>
          </a:p>
        </p:txBody>
      </p:sp>
      <p:sp>
        <p:nvSpPr>
          <p:cNvPr id="5" name="Platshållare för text 4"/>
          <p:cNvSpPr>
            <a:spLocks noGrp="1"/>
          </p:cNvSpPr>
          <p:nvPr>
            <p:ph type="body" sz="quarter" idx="11"/>
          </p:nvPr>
        </p:nvSpPr>
        <p:spPr/>
        <p:txBody>
          <a:bodyPr/>
          <a:lstStyle/>
          <a:p>
            <a:endParaRPr lang="sv-SE"/>
          </a:p>
        </p:txBody>
      </p:sp>
      <p:sp>
        <p:nvSpPr>
          <p:cNvPr id="7" name="textruta 6"/>
          <p:cNvSpPr txBox="1"/>
          <p:nvPr/>
        </p:nvSpPr>
        <p:spPr>
          <a:xfrm>
            <a:off x="745649" y="2445387"/>
            <a:ext cx="3208513" cy="830997"/>
          </a:xfrm>
          <a:prstGeom prst="rect">
            <a:avLst/>
          </a:prstGeom>
          <a:noFill/>
        </p:spPr>
        <p:txBody>
          <a:bodyPr wrap="square" rtlCol="0">
            <a:spAutoFit/>
          </a:bodyPr>
          <a:lstStyle/>
          <a:p>
            <a:r>
              <a:rPr lang="sv-SE" sz="2400" b="1" dirty="0"/>
              <a:t>Arbetsplats</a:t>
            </a:r>
          </a:p>
          <a:p>
            <a:r>
              <a:rPr lang="sv-SE" sz="2400" dirty="0"/>
              <a:t>Klubb/avdelningsombud</a:t>
            </a:r>
          </a:p>
        </p:txBody>
      </p:sp>
      <p:sp>
        <p:nvSpPr>
          <p:cNvPr id="9" name="textruta 8"/>
          <p:cNvSpPr txBox="1"/>
          <p:nvPr/>
        </p:nvSpPr>
        <p:spPr>
          <a:xfrm>
            <a:off x="741518" y="3595016"/>
            <a:ext cx="4005971" cy="1200329"/>
          </a:xfrm>
          <a:prstGeom prst="rect">
            <a:avLst/>
          </a:prstGeom>
          <a:noFill/>
        </p:spPr>
        <p:txBody>
          <a:bodyPr wrap="square" rtlCol="0">
            <a:spAutoFit/>
          </a:bodyPr>
          <a:lstStyle/>
          <a:p>
            <a:r>
              <a:rPr lang="sv-SE" sz="2400" b="1" dirty="0"/>
              <a:t>Avdelning</a:t>
            </a:r>
            <a:endParaRPr lang="sv-SE" sz="2400" dirty="0"/>
          </a:p>
          <a:p>
            <a:r>
              <a:rPr lang="sv-SE" sz="2400" dirty="0"/>
              <a:t>Förtroendevalda,</a:t>
            </a:r>
          </a:p>
          <a:p>
            <a:r>
              <a:rPr lang="sv-SE" sz="2400" dirty="0"/>
              <a:t>ombudsmän, administratörer </a:t>
            </a:r>
          </a:p>
        </p:txBody>
      </p:sp>
      <p:sp>
        <p:nvSpPr>
          <p:cNvPr id="11" name="textruta 10"/>
          <p:cNvSpPr txBox="1"/>
          <p:nvPr/>
        </p:nvSpPr>
        <p:spPr>
          <a:xfrm>
            <a:off x="745649" y="5113980"/>
            <a:ext cx="3869635" cy="1200329"/>
          </a:xfrm>
          <a:prstGeom prst="rect">
            <a:avLst/>
          </a:prstGeom>
          <a:noFill/>
        </p:spPr>
        <p:txBody>
          <a:bodyPr wrap="square" rtlCol="0">
            <a:spAutoFit/>
          </a:bodyPr>
          <a:lstStyle/>
          <a:p>
            <a:r>
              <a:rPr lang="sv-SE" sz="2400" b="1" dirty="0"/>
              <a:t>Förbundskontor</a:t>
            </a:r>
          </a:p>
          <a:p>
            <a:r>
              <a:rPr lang="sv-SE" sz="2400" dirty="0"/>
              <a:t>Förtroendevalda, </a:t>
            </a:r>
          </a:p>
          <a:p>
            <a:r>
              <a:rPr lang="sv-SE" sz="2400" dirty="0"/>
              <a:t>ombudsmän, administratörer</a:t>
            </a:r>
          </a:p>
        </p:txBody>
      </p:sp>
      <p:sp>
        <p:nvSpPr>
          <p:cNvPr id="3" name="Alternativ process 2"/>
          <p:cNvSpPr/>
          <p:nvPr/>
        </p:nvSpPr>
        <p:spPr>
          <a:xfrm>
            <a:off x="5474181" y="2324139"/>
            <a:ext cx="6393378" cy="660827"/>
          </a:xfrm>
          <a:prstGeom prst="flowChartAlternateProcess">
            <a:avLst/>
          </a:prstGeom>
          <a:solidFill>
            <a:srgbClr val="DA1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Alternativ process 3"/>
          <p:cNvSpPr/>
          <p:nvPr/>
        </p:nvSpPr>
        <p:spPr>
          <a:xfrm>
            <a:off x="5474181" y="3213394"/>
            <a:ext cx="1713540" cy="1053846"/>
          </a:xfrm>
          <a:prstGeom prst="flowChartAlternateProcess">
            <a:avLst/>
          </a:prstGeom>
          <a:solidFill>
            <a:srgbClr val="DA1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b="1" dirty="0"/>
          </a:p>
        </p:txBody>
      </p:sp>
      <p:sp>
        <p:nvSpPr>
          <p:cNvPr id="10" name="Alternativ process 9"/>
          <p:cNvSpPr/>
          <p:nvPr/>
        </p:nvSpPr>
        <p:spPr>
          <a:xfrm>
            <a:off x="10154019" y="3220499"/>
            <a:ext cx="1713540" cy="1059407"/>
          </a:xfrm>
          <a:prstGeom prst="flowChartAlternateProcess">
            <a:avLst/>
          </a:prstGeom>
          <a:solidFill>
            <a:srgbClr val="DA1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100" dirty="0">
                <a:solidFill>
                  <a:schemeClr val="tx1"/>
                </a:solidFill>
              </a:rPr>
              <a:t>Arbetsplatser totalt </a:t>
            </a:r>
          </a:p>
          <a:p>
            <a:r>
              <a:rPr lang="sv-SE" sz="2100" dirty="0">
                <a:solidFill>
                  <a:schemeClr val="tx1"/>
                </a:solidFill>
              </a:rPr>
              <a:t>13 300 </a:t>
            </a:r>
            <a:r>
              <a:rPr lang="sv-SE" sz="2100" dirty="0" err="1">
                <a:solidFill>
                  <a:schemeClr val="tx1"/>
                </a:solidFill>
              </a:rPr>
              <a:t>st</a:t>
            </a:r>
            <a:endParaRPr lang="sv-SE" sz="2100" dirty="0">
              <a:solidFill>
                <a:schemeClr val="tx1"/>
              </a:solidFill>
            </a:endParaRPr>
          </a:p>
        </p:txBody>
      </p:sp>
      <p:sp>
        <p:nvSpPr>
          <p:cNvPr id="12" name="Alternativ process 11"/>
          <p:cNvSpPr/>
          <p:nvPr/>
        </p:nvSpPr>
        <p:spPr>
          <a:xfrm>
            <a:off x="7586720" y="3233691"/>
            <a:ext cx="2168300" cy="1068232"/>
          </a:xfrm>
          <a:prstGeom prst="flowChartAlternateProcess">
            <a:avLst/>
          </a:prstGeom>
          <a:solidFill>
            <a:srgbClr val="DA1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100" dirty="0">
                <a:solidFill>
                  <a:schemeClr val="tx1"/>
                </a:solidFill>
              </a:rPr>
              <a:t>Arbetsplats med avdelningsombud 3 222 </a:t>
            </a:r>
            <a:r>
              <a:rPr lang="sv-SE" sz="2100" dirty="0" err="1">
                <a:solidFill>
                  <a:schemeClr val="tx1"/>
                </a:solidFill>
              </a:rPr>
              <a:t>st</a:t>
            </a:r>
            <a:endParaRPr lang="sv-SE" sz="2100" dirty="0">
              <a:solidFill>
                <a:schemeClr val="tx1"/>
              </a:solidFill>
            </a:endParaRPr>
          </a:p>
        </p:txBody>
      </p:sp>
      <p:sp>
        <p:nvSpPr>
          <p:cNvPr id="13" name="Alternativ process 12"/>
          <p:cNvSpPr/>
          <p:nvPr/>
        </p:nvSpPr>
        <p:spPr>
          <a:xfrm>
            <a:off x="6757816" y="5501120"/>
            <a:ext cx="3775923" cy="748141"/>
          </a:xfrm>
          <a:prstGeom prst="flowChartAlternateProcess">
            <a:avLst/>
          </a:prstGeom>
          <a:solidFill>
            <a:srgbClr val="DA1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Förbundet centralt</a:t>
            </a:r>
          </a:p>
        </p:txBody>
      </p:sp>
      <p:sp>
        <p:nvSpPr>
          <p:cNvPr id="14" name="Alternativ process 13"/>
          <p:cNvSpPr/>
          <p:nvPr/>
        </p:nvSpPr>
        <p:spPr>
          <a:xfrm>
            <a:off x="6757816" y="4610854"/>
            <a:ext cx="3775923" cy="705836"/>
          </a:xfrm>
          <a:prstGeom prst="flowChartAlternateProcess">
            <a:avLst/>
          </a:prstGeom>
          <a:solidFill>
            <a:srgbClr val="DA1A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100" dirty="0">
                <a:solidFill>
                  <a:schemeClr val="tx1"/>
                </a:solidFill>
              </a:rPr>
              <a:t>Avdelning</a:t>
            </a:r>
          </a:p>
        </p:txBody>
      </p:sp>
      <p:cxnSp>
        <p:nvCxnSpPr>
          <p:cNvPr id="18" name="Rak 17"/>
          <p:cNvCxnSpPr/>
          <p:nvPr/>
        </p:nvCxnSpPr>
        <p:spPr>
          <a:xfrm>
            <a:off x="6330951" y="2689137"/>
            <a:ext cx="3824" cy="533459"/>
          </a:xfrm>
          <a:prstGeom prst="line">
            <a:avLst/>
          </a:prstGeom>
          <a:ln w="38100">
            <a:solidFill>
              <a:srgbClr val="DA1A35"/>
            </a:solidFill>
          </a:ln>
        </p:spPr>
        <p:style>
          <a:lnRef idx="3">
            <a:schemeClr val="dk1"/>
          </a:lnRef>
          <a:fillRef idx="0">
            <a:schemeClr val="dk1"/>
          </a:fillRef>
          <a:effectRef idx="2">
            <a:schemeClr val="dk1"/>
          </a:effectRef>
          <a:fontRef idx="minor">
            <a:schemeClr val="tx1"/>
          </a:fontRef>
        </p:style>
      </p:cxnSp>
      <p:sp>
        <p:nvSpPr>
          <p:cNvPr id="6" name="textruta 5"/>
          <p:cNvSpPr txBox="1"/>
          <p:nvPr/>
        </p:nvSpPr>
        <p:spPr>
          <a:xfrm>
            <a:off x="5982021" y="2428682"/>
            <a:ext cx="5271247" cy="461665"/>
          </a:xfrm>
          <a:prstGeom prst="rect">
            <a:avLst/>
          </a:prstGeom>
          <a:noFill/>
        </p:spPr>
        <p:txBody>
          <a:bodyPr wrap="square" rtlCol="0">
            <a:spAutoFit/>
          </a:bodyPr>
          <a:lstStyle/>
          <a:p>
            <a:pPr algn="ctr"/>
            <a:r>
              <a:rPr lang="sv-SE" sz="2400" b="1" dirty="0"/>
              <a:t>MEDLEMMAR</a:t>
            </a:r>
          </a:p>
        </p:txBody>
      </p:sp>
      <p:cxnSp>
        <p:nvCxnSpPr>
          <p:cNvPr id="20" name="Rak 19"/>
          <p:cNvCxnSpPr/>
          <p:nvPr/>
        </p:nvCxnSpPr>
        <p:spPr>
          <a:xfrm>
            <a:off x="8700634" y="2860885"/>
            <a:ext cx="0" cy="467695"/>
          </a:xfrm>
          <a:prstGeom prst="line">
            <a:avLst/>
          </a:prstGeom>
          <a:ln w="38100">
            <a:solidFill>
              <a:srgbClr val="DA1A35"/>
            </a:solidFill>
          </a:ln>
        </p:spPr>
        <p:style>
          <a:lnRef idx="3">
            <a:schemeClr val="dk1"/>
          </a:lnRef>
          <a:fillRef idx="0">
            <a:schemeClr val="dk1"/>
          </a:fillRef>
          <a:effectRef idx="2">
            <a:schemeClr val="dk1"/>
          </a:effectRef>
          <a:fontRef idx="minor">
            <a:schemeClr val="tx1"/>
          </a:fontRef>
        </p:style>
      </p:cxnSp>
      <p:cxnSp>
        <p:nvCxnSpPr>
          <p:cNvPr id="22" name="Rak 21"/>
          <p:cNvCxnSpPr/>
          <p:nvPr/>
        </p:nvCxnSpPr>
        <p:spPr>
          <a:xfrm>
            <a:off x="11094630" y="2566818"/>
            <a:ext cx="31851" cy="839800"/>
          </a:xfrm>
          <a:prstGeom prst="line">
            <a:avLst/>
          </a:prstGeom>
          <a:ln w="38100">
            <a:solidFill>
              <a:srgbClr val="DA1A35"/>
            </a:solidFill>
          </a:ln>
        </p:spPr>
        <p:style>
          <a:lnRef idx="3">
            <a:schemeClr val="dk1"/>
          </a:lnRef>
          <a:fillRef idx="0">
            <a:schemeClr val="dk1"/>
          </a:fillRef>
          <a:effectRef idx="2">
            <a:schemeClr val="dk1"/>
          </a:effectRef>
          <a:fontRef idx="minor">
            <a:schemeClr val="tx1"/>
          </a:fontRef>
        </p:style>
      </p:cxnSp>
      <p:cxnSp>
        <p:nvCxnSpPr>
          <p:cNvPr id="25" name="Rak 24"/>
          <p:cNvCxnSpPr/>
          <p:nvPr/>
        </p:nvCxnSpPr>
        <p:spPr>
          <a:xfrm>
            <a:off x="6662057" y="4267240"/>
            <a:ext cx="617398" cy="412336"/>
          </a:xfrm>
          <a:prstGeom prst="line">
            <a:avLst/>
          </a:prstGeom>
          <a:ln w="38100">
            <a:solidFill>
              <a:srgbClr val="DA1A35"/>
            </a:solidFill>
          </a:ln>
        </p:spPr>
        <p:style>
          <a:lnRef idx="3">
            <a:schemeClr val="dk1"/>
          </a:lnRef>
          <a:fillRef idx="0">
            <a:schemeClr val="dk1"/>
          </a:fillRef>
          <a:effectRef idx="2">
            <a:schemeClr val="dk1"/>
          </a:effectRef>
          <a:fontRef idx="minor">
            <a:schemeClr val="tx1"/>
          </a:fontRef>
        </p:style>
      </p:cxnSp>
      <p:cxnSp>
        <p:nvCxnSpPr>
          <p:cNvPr id="27" name="Rak 26"/>
          <p:cNvCxnSpPr/>
          <p:nvPr/>
        </p:nvCxnSpPr>
        <p:spPr>
          <a:xfrm>
            <a:off x="8700634" y="4195181"/>
            <a:ext cx="3502" cy="550924"/>
          </a:xfrm>
          <a:prstGeom prst="line">
            <a:avLst/>
          </a:prstGeom>
          <a:ln w="38100">
            <a:solidFill>
              <a:srgbClr val="DA1A35"/>
            </a:solidFill>
          </a:ln>
        </p:spPr>
        <p:style>
          <a:lnRef idx="3">
            <a:schemeClr val="dk1"/>
          </a:lnRef>
          <a:fillRef idx="0">
            <a:schemeClr val="dk1"/>
          </a:fillRef>
          <a:effectRef idx="2">
            <a:schemeClr val="dk1"/>
          </a:effectRef>
          <a:fontRef idx="minor">
            <a:schemeClr val="tx1"/>
          </a:fontRef>
        </p:style>
      </p:cxnSp>
      <p:cxnSp>
        <p:nvCxnSpPr>
          <p:cNvPr id="29" name="Rak 28"/>
          <p:cNvCxnSpPr/>
          <p:nvPr/>
        </p:nvCxnSpPr>
        <p:spPr>
          <a:xfrm flipH="1">
            <a:off x="9850780" y="4279906"/>
            <a:ext cx="778720" cy="399670"/>
          </a:xfrm>
          <a:prstGeom prst="line">
            <a:avLst/>
          </a:prstGeom>
          <a:ln w="38100">
            <a:solidFill>
              <a:srgbClr val="DA1A35"/>
            </a:solidFill>
          </a:ln>
        </p:spPr>
        <p:style>
          <a:lnRef idx="3">
            <a:schemeClr val="dk1"/>
          </a:lnRef>
          <a:fillRef idx="0">
            <a:schemeClr val="dk1"/>
          </a:fillRef>
          <a:effectRef idx="2">
            <a:schemeClr val="dk1"/>
          </a:effectRef>
          <a:fontRef idx="minor">
            <a:schemeClr val="tx1"/>
          </a:fontRef>
        </p:style>
      </p:cxnSp>
      <p:cxnSp>
        <p:nvCxnSpPr>
          <p:cNvPr id="31" name="Rak 30"/>
          <p:cNvCxnSpPr/>
          <p:nvPr/>
        </p:nvCxnSpPr>
        <p:spPr>
          <a:xfrm flipH="1">
            <a:off x="8700634" y="5113980"/>
            <a:ext cx="972" cy="518417"/>
          </a:xfrm>
          <a:prstGeom prst="line">
            <a:avLst/>
          </a:prstGeom>
          <a:ln w="38100">
            <a:solidFill>
              <a:srgbClr val="DA1A35"/>
            </a:solidFill>
          </a:ln>
        </p:spPr>
        <p:style>
          <a:lnRef idx="3">
            <a:schemeClr val="dk1"/>
          </a:lnRef>
          <a:fillRef idx="0">
            <a:schemeClr val="dk1"/>
          </a:fillRef>
          <a:effectRef idx="2">
            <a:schemeClr val="dk1"/>
          </a:effectRef>
          <a:fontRef idx="minor">
            <a:schemeClr val="tx1"/>
          </a:fontRef>
        </p:style>
      </p:cxnSp>
      <p:sp>
        <p:nvSpPr>
          <p:cNvPr id="8" name="textruta 7"/>
          <p:cNvSpPr txBox="1"/>
          <p:nvPr/>
        </p:nvSpPr>
        <p:spPr>
          <a:xfrm>
            <a:off x="5566672" y="3209531"/>
            <a:ext cx="1521438" cy="1338828"/>
          </a:xfrm>
          <a:prstGeom prst="rect">
            <a:avLst/>
          </a:prstGeom>
          <a:noFill/>
          <a:ln>
            <a:noFill/>
          </a:ln>
        </p:spPr>
        <p:txBody>
          <a:bodyPr wrap="square" rtlCol="0">
            <a:spAutoFit/>
          </a:bodyPr>
          <a:lstStyle/>
          <a:p>
            <a:r>
              <a:rPr lang="sv-SE" sz="2100" dirty="0"/>
              <a:t>Arbetsplats med klubb </a:t>
            </a:r>
          </a:p>
          <a:p>
            <a:r>
              <a:rPr lang="sv-SE" sz="2100" dirty="0"/>
              <a:t>1 261 </a:t>
            </a:r>
            <a:r>
              <a:rPr lang="sv-SE" sz="2100" dirty="0" err="1"/>
              <a:t>st</a:t>
            </a:r>
            <a:endParaRPr lang="sv-SE" sz="2100" dirty="0"/>
          </a:p>
          <a:p>
            <a:endParaRPr lang="sv-SE" dirty="0"/>
          </a:p>
        </p:txBody>
      </p:sp>
      <p:cxnSp>
        <p:nvCxnSpPr>
          <p:cNvPr id="33" name="Rak 32"/>
          <p:cNvCxnSpPr/>
          <p:nvPr/>
        </p:nvCxnSpPr>
        <p:spPr>
          <a:xfrm>
            <a:off x="6334775" y="3439587"/>
            <a:ext cx="12237" cy="259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34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Utbildningar</a:t>
            </a:r>
          </a:p>
        </p:txBody>
      </p:sp>
      <p:sp>
        <p:nvSpPr>
          <p:cNvPr id="3" name="Platshållare för innehåll 2"/>
          <p:cNvSpPr>
            <a:spLocks noGrp="1"/>
          </p:cNvSpPr>
          <p:nvPr>
            <p:ph sz="quarter" idx="10"/>
          </p:nvPr>
        </p:nvSpPr>
        <p:spPr/>
        <p:txBody>
          <a:bodyPr>
            <a:normAutofit/>
          </a:bodyPr>
          <a:lstStyle/>
          <a:p>
            <a:r>
              <a:rPr lang="sv-SE" sz="2400" dirty="0"/>
              <a:t>Medlem i facket: 3 dagar</a:t>
            </a:r>
          </a:p>
          <a:p>
            <a:r>
              <a:rPr lang="sv-SE" sz="2400" dirty="0"/>
              <a:t>Medlemsutbildningar om till exempel försäkringar, pension, kollektivavtalet, jämställdhet och arbetsmiljö: 1–2 dagar</a:t>
            </a:r>
          </a:p>
          <a:p>
            <a:r>
              <a:rPr lang="sv-SE" sz="2400" dirty="0"/>
              <a:t>Rätt till ledighet enligt studieledighetslagen och ersättning för förlorad inkomst.</a:t>
            </a:r>
          </a:p>
          <a:p>
            <a:r>
              <a:rPr lang="sv-SE" sz="2400" dirty="0"/>
              <a:t>Utbildningar för förtroendevalda som till exempel Agera, Kollektivavtalet, Lagar i arbetslivet och Förhandling.</a:t>
            </a:r>
          </a:p>
        </p:txBody>
      </p:sp>
      <p:sp>
        <p:nvSpPr>
          <p:cNvPr id="5" name="Platshållare för text 4"/>
          <p:cNvSpPr>
            <a:spLocks noGrp="1"/>
          </p:cNvSpPr>
          <p:nvPr>
            <p:ph type="body" sz="quarter" idx="11"/>
          </p:nvPr>
        </p:nvSpPr>
        <p:spPr/>
        <p:txBody>
          <a:bodyPr/>
          <a:lstStyle/>
          <a:p>
            <a:endParaRPr lang="sv-SE"/>
          </a:p>
        </p:txBody>
      </p:sp>
      <p:sp>
        <p:nvSpPr>
          <p:cNvPr id="6" name="Alternativ process 5"/>
          <p:cNvSpPr/>
          <p:nvPr/>
        </p:nvSpPr>
        <p:spPr>
          <a:xfrm>
            <a:off x="2222590" y="5499683"/>
            <a:ext cx="7561489" cy="1035051"/>
          </a:xfrm>
          <a:prstGeom prst="flowChartAlternateProcess">
            <a:avLst/>
          </a:prstGeom>
          <a:noFill/>
          <a:ln w="38100">
            <a:solidFill>
              <a:srgbClr val="0C20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2429691" y="5633397"/>
            <a:ext cx="7249886" cy="830997"/>
          </a:xfrm>
          <a:prstGeom prst="rect">
            <a:avLst/>
          </a:prstGeom>
          <a:noFill/>
        </p:spPr>
        <p:txBody>
          <a:bodyPr wrap="square" rtlCol="0">
            <a:spAutoFit/>
          </a:bodyPr>
          <a:lstStyle/>
          <a:p>
            <a:r>
              <a:rPr lang="sv-SE" sz="2400" dirty="0">
                <a:solidFill>
                  <a:srgbClr val="0C202D"/>
                </a:solidFill>
              </a:rPr>
              <a:t>På </a:t>
            </a:r>
            <a:r>
              <a:rPr lang="sv-SE" sz="2400" dirty="0">
                <a:solidFill>
                  <a:srgbClr val="0C202D"/>
                </a:solidFill>
                <a:hlinkClick r:id="rId3" action="ppaction://hlinkfile"/>
              </a:rPr>
              <a:t>ifmetall.se/medlem/fackliga-studier</a:t>
            </a:r>
            <a:r>
              <a:rPr lang="sv-SE" sz="2400" dirty="0">
                <a:solidFill>
                  <a:srgbClr val="0C202D"/>
                </a:solidFill>
              </a:rPr>
              <a:t> kan du läsa mer och anmäla dig. Vissa kurser kan du gå digitalt på distans.</a:t>
            </a:r>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4218" y="2673035"/>
            <a:ext cx="2149754" cy="2227440"/>
          </a:xfrm>
          <a:prstGeom prst="rect">
            <a:avLst/>
          </a:prstGeom>
        </p:spPr>
      </p:pic>
    </p:spTree>
    <p:extLst>
      <p:ext uri="{BB962C8B-B14F-4D97-AF65-F5344CB8AC3E}">
        <p14:creationId xmlns:p14="http://schemas.microsoft.com/office/powerpoint/2010/main" val="333048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1396" y="1540683"/>
            <a:ext cx="7160124" cy="1027510"/>
          </a:xfrm>
        </p:spPr>
        <p:txBody>
          <a:bodyPr/>
          <a:lstStyle/>
          <a:p>
            <a:r>
              <a:rPr lang="sv-SE" sz="3600" dirty="0"/>
              <a:t>Försäkringar som ingår via</a:t>
            </a:r>
            <a:br>
              <a:rPr lang="sv-SE" sz="3600" dirty="0"/>
            </a:br>
            <a:r>
              <a:rPr lang="sv-SE" sz="3600" dirty="0"/>
              <a:t>kollektivavtal och medlemskap</a:t>
            </a:r>
          </a:p>
        </p:txBody>
      </p:sp>
      <p:sp>
        <p:nvSpPr>
          <p:cNvPr id="6" name="Platshållare för text 5"/>
          <p:cNvSpPr>
            <a:spLocks noGrp="1"/>
          </p:cNvSpPr>
          <p:nvPr>
            <p:ph type="body" sz="quarter" idx="10"/>
          </p:nvPr>
        </p:nvSpPr>
        <p:spPr>
          <a:xfrm>
            <a:off x="1191396" y="2730500"/>
            <a:ext cx="5811384" cy="4622800"/>
          </a:xfrm>
        </p:spPr>
        <p:txBody>
          <a:bodyPr>
            <a:noAutofit/>
          </a:bodyPr>
          <a:lstStyle/>
          <a:p>
            <a:pPr marL="0" indent="0">
              <a:buNone/>
            </a:pPr>
            <a:r>
              <a:rPr lang="sv-SE" sz="2400" b="1" dirty="0"/>
              <a:t>Avtalsförsäkringar</a:t>
            </a:r>
          </a:p>
          <a:p>
            <a:r>
              <a:rPr lang="sv-SE" sz="2400" dirty="0">
                <a:latin typeface="Roboto Condensed" panose="02000000000000000000" pitchFamily="2" charset="0"/>
                <a:ea typeface="Roboto Condensed" panose="02000000000000000000" pitchFamily="2" charset="0"/>
              </a:rPr>
              <a:t>AGS – om du är sjuk längre än 14 dagar</a:t>
            </a:r>
          </a:p>
          <a:p>
            <a:r>
              <a:rPr lang="sv-SE" sz="2400" dirty="0">
                <a:latin typeface="Roboto Condensed" panose="02000000000000000000" pitchFamily="2" charset="0"/>
                <a:ea typeface="Roboto Condensed" panose="02000000000000000000" pitchFamily="2" charset="0"/>
              </a:rPr>
              <a:t>TFA – om du skadar dig på jobbet</a:t>
            </a:r>
          </a:p>
          <a:p>
            <a:r>
              <a:rPr lang="sv-SE" sz="2400" dirty="0">
                <a:latin typeface="Roboto Condensed" panose="02000000000000000000" pitchFamily="2" charset="0"/>
                <a:ea typeface="Roboto Condensed" panose="02000000000000000000" pitchFamily="2" charset="0"/>
              </a:rPr>
              <a:t>TGL – om det värsta skulle hända</a:t>
            </a:r>
          </a:p>
          <a:p>
            <a:r>
              <a:rPr lang="sv-SE" sz="2400" dirty="0">
                <a:latin typeface="Roboto Condensed" panose="02000000000000000000" pitchFamily="2" charset="0"/>
                <a:ea typeface="Roboto Condensed" panose="02000000000000000000" pitchFamily="2" charset="0"/>
              </a:rPr>
              <a:t>AGB – om du blir uppsagd och har fyllt 40 år</a:t>
            </a:r>
          </a:p>
          <a:p>
            <a:r>
              <a:rPr lang="sv-SE" sz="2400" dirty="0">
                <a:latin typeface="Roboto Condensed" panose="02000000000000000000" pitchFamily="2" charset="0"/>
                <a:ea typeface="Roboto Condensed" panose="02000000000000000000" pitchFamily="2" charset="0"/>
              </a:rPr>
              <a:t>FPT – om du är föräldraledig eller har graviditetspenning</a:t>
            </a:r>
          </a:p>
          <a:p>
            <a:pPr marL="0" indent="0">
              <a:buNone/>
            </a:pPr>
            <a:endParaRPr lang="sv-SE" sz="2200" dirty="0"/>
          </a:p>
          <a:p>
            <a:endParaRPr lang="sv-SE" sz="2200" dirty="0"/>
          </a:p>
        </p:txBody>
      </p:sp>
      <p:sp>
        <p:nvSpPr>
          <p:cNvPr id="3" name="Platshållare för innehåll 2"/>
          <p:cNvSpPr>
            <a:spLocks noGrp="1"/>
          </p:cNvSpPr>
          <p:nvPr>
            <p:ph sz="quarter" idx="11"/>
          </p:nvPr>
        </p:nvSpPr>
        <p:spPr>
          <a:xfrm>
            <a:off x="7236823" y="2730500"/>
            <a:ext cx="4624250" cy="3290888"/>
          </a:xfrm>
        </p:spPr>
        <p:txBody>
          <a:bodyPr>
            <a:normAutofit/>
          </a:bodyPr>
          <a:lstStyle/>
          <a:p>
            <a:r>
              <a:rPr lang="sv-SE" sz="2400" b="1" dirty="0">
                <a:latin typeface="Roboto Condensed" panose="02000000000000000000" pitchFamily="2" charset="0"/>
                <a:ea typeface="Roboto Condensed" panose="02000000000000000000" pitchFamily="2" charset="0"/>
              </a:rPr>
              <a:t>Medlemsförsäkringar</a:t>
            </a:r>
          </a:p>
          <a:p>
            <a:pPr marL="285750" indent="-285750">
              <a:buFont typeface="Arial" panose="020B0604020202020204" pitchFamily="34" charset="0"/>
              <a:buChar char="•"/>
            </a:pPr>
            <a:r>
              <a:rPr lang="sv-SE" sz="2400" dirty="0">
                <a:latin typeface="Roboto Condensed" panose="02000000000000000000" pitchFamily="2" charset="0"/>
                <a:ea typeface="Roboto Condensed" panose="02000000000000000000" pitchFamily="2" charset="0"/>
              </a:rPr>
              <a:t>Fritid- och olycksfallsförsäkring</a:t>
            </a:r>
          </a:p>
          <a:p>
            <a:pPr marL="285750" indent="-285750">
              <a:buFont typeface="Arial" panose="020B0604020202020204" pitchFamily="34" charset="0"/>
              <a:buChar char="•"/>
            </a:pPr>
            <a:r>
              <a:rPr lang="sv-SE" sz="2400" dirty="0">
                <a:latin typeface="Roboto Condensed" panose="02000000000000000000" pitchFamily="2" charset="0"/>
                <a:ea typeface="Roboto Condensed" panose="02000000000000000000" pitchFamily="2" charset="0"/>
              </a:rPr>
              <a:t>Barngruppliv</a:t>
            </a:r>
          </a:p>
          <a:p>
            <a:pPr marL="285750" indent="-285750">
              <a:buFont typeface="Arial" panose="020B0604020202020204" pitchFamily="34" charset="0"/>
              <a:buChar char="•"/>
            </a:pPr>
            <a:r>
              <a:rPr lang="sv-SE" sz="2400" dirty="0">
                <a:latin typeface="Roboto Condensed" panose="02000000000000000000" pitchFamily="2" charset="0"/>
                <a:ea typeface="Roboto Condensed" panose="02000000000000000000" pitchFamily="2" charset="0"/>
              </a:rPr>
              <a:t>Inkomstförsäkring</a:t>
            </a:r>
          </a:p>
          <a:p>
            <a:endParaRPr lang="sv-SE" b="1" dirty="0"/>
          </a:p>
        </p:txBody>
      </p:sp>
      <p:sp>
        <p:nvSpPr>
          <p:cNvPr id="7" name="Platshållare för text 6"/>
          <p:cNvSpPr>
            <a:spLocks noGrp="1"/>
          </p:cNvSpPr>
          <p:nvPr>
            <p:ph type="body" sz="quarter" idx="12"/>
          </p:nvPr>
        </p:nvSpPr>
        <p:spPr/>
        <p:txBody>
          <a:bodyPr/>
          <a:lstStyle/>
          <a:p>
            <a:endParaRPr lang="sv-SE"/>
          </a:p>
        </p:txBody>
      </p:sp>
    </p:spTree>
    <p:extLst>
      <p:ext uri="{BB962C8B-B14F-4D97-AF65-F5344CB8AC3E}">
        <p14:creationId xmlns:p14="http://schemas.microsoft.com/office/powerpoint/2010/main" val="1685984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Kompletterande försäkringar</a:t>
            </a:r>
            <a:endParaRPr lang="sv-SE" dirty="0"/>
          </a:p>
        </p:txBody>
      </p:sp>
      <p:sp>
        <p:nvSpPr>
          <p:cNvPr id="7" name="Platshållare för text 6"/>
          <p:cNvSpPr>
            <a:spLocks noGrp="1"/>
          </p:cNvSpPr>
          <p:nvPr>
            <p:ph type="body" sz="quarter" idx="12"/>
          </p:nvPr>
        </p:nvSpPr>
        <p:spPr/>
        <p:txBody>
          <a:bodyPr/>
          <a:lstStyle/>
          <a:p>
            <a:endParaRPr lang="sv-SE"/>
          </a:p>
        </p:txBody>
      </p:sp>
      <p:sp>
        <p:nvSpPr>
          <p:cNvPr id="5" name="Platshållare för text 4"/>
          <p:cNvSpPr>
            <a:spLocks noGrp="1"/>
          </p:cNvSpPr>
          <p:nvPr>
            <p:ph type="body" sz="quarter" idx="10"/>
          </p:nvPr>
        </p:nvSpPr>
        <p:spPr>
          <a:xfrm>
            <a:off x="1190307" y="2420898"/>
            <a:ext cx="5138605" cy="3313696"/>
          </a:xfrm>
        </p:spPr>
        <p:txBody>
          <a:bodyPr>
            <a:normAutofit/>
          </a:bodyPr>
          <a:lstStyle/>
          <a:p>
            <a:r>
              <a:rPr lang="sv-SE" sz="2400" dirty="0"/>
              <a:t>Sjuk- och efterlevandeförsäkring</a:t>
            </a:r>
          </a:p>
          <a:p>
            <a:r>
              <a:rPr lang="sv-SE" sz="2400" dirty="0"/>
              <a:t>Hemförsäkring</a:t>
            </a:r>
          </a:p>
          <a:p>
            <a:r>
              <a:rPr lang="sv-SE" sz="2400" dirty="0"/>
              <a:t>Barngruppliv</a:t>
            </a:r>
          </a:p>
          <a:p>
            <a:r>
              <a:rPr lang="sv-SE" sz="2400" dirty="0"/>
              <a:t>Juristförsäkring</a:t>
            </a:r>
          </a:p>
          <a:p>
            <a:r>
              <a:rPr lang="sv-SE" sz="2400" dirty="0"/>
              <a:t>Medlemsolycksfall Fritid för din partner</a:t>
            </a:r>
          </a:p>
          <a:p>
            <a:r>
              <a:rPr lang="sv-SE" sz="2400" dirty="0" err="1"/>
              <a:t>Medlemsspar</a:t>
            </a:r>
            <a:endParaRPr lang="sv-SE" sz="2400" dirty="0"/>
          </a:p>
          <a:p>
            <a:r>
              <a:rPr lang="sv-SE" sz="2400" dirty="0"/>
              <a:t>Boendeförsäkring</a:t>
            </a:r>
          </a:p>
          <a:p>
            <a:endParaRPr lang="sv-SE" sz="2400" dirty="0"/>
          </a:p>
          <a:p>
            <a:pPr marL="0" indent="0">
              <a:buNone/>
            </a:pPr>
            <a:endParaRPr lang="sv-SE" dirty="0"/>
          </a:p>
        </p:txBody>
      </p:sp>
      <p:sp>
        <p:nvSpPr>
          <p:cNvPr id="8" name="Rektangel med rundade hörn 7"/>
          <p:cNvSpPr/>
          <p:nvPr/>
        </p:nvSpPr>
        <p:spPr>
          <a:xfrm>
            <a:off x="6583681" y="2835031"/>
            <a:ext cx="4846320" cy="2161310"/>
          </a:xfrm>
          <a:prstGeom prst="roundRect">
            <a:avLst/>
          </a:prstGeom>
          <a:noFill/>
          <a:ln w="57150">
            <a:solidFill>
              <a:srgbClr val="DA1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6766563" y="2945471"/>
            <a:ext cx="4898570" cy="1938992"/>
          </a:xfrm>
          <a:prstGeom prst="rect">
            <a:avLst/>
          </a:prstGeom>
          <a:noFill/>
        </p:spPr>
        <p:txBody>
          <a:bodyPr wrap="square" rtlCol="0">
            <a:spAutoFit/>
          </a:bodyPr>
          <a:lstStyle/>
          <a:p>
            <a:r>
              <a:rPr lang="sv-SE" sz="2400" dirty="0">
                <a:solidFill>
                  <a:srgbClr val="0C202D"/>
                </a:solidFill>
              </a:rPr>
              <a:t>Vill du veta mer om IF Metalls försäkringar? Prata med en av våra förtroendevalda, surfa in på </a:t>
            </a:r>
            <a:r>
              <a:rPr lang="sv-SE" sz="2400" dirty="0">
                <a:solidFill>
                  <a:srgbClr val="DA1A35"/>
                </a:solidFill>
                <a:hlinkClick r:id="rId3" action="ppaction://hlinkfile"/>
              </a:rPr>
              <a:t>ifmetall.se/medlem/</a:t>
            </a:r>
            <a:r>
              <a:rPr lang="sv-SE" sz="2400" dirty="0" err="1">
                <a:solidFill>
                  <a:srgbClr val="DA1A35"/>
                </a:solidFill>
                <a:hlinkClick r:id="rId3" action="ppaction://hlinkfile"/>
              </a:rPr>
              <a:t>forsakringar</a:t>
            </a:r>
            <a:r>
              <a:rPr lang="sv-SE" sz="2400" dirty="0">
                <a:solidFill>
                  <a:srgbClr val="0C202D"/>
                </a:solidFill>
              </a:rPr>
              <a:t> </a:t>
            </a:r>
          </a:p>
          <a:p>
            <a:r>
              <a:rPr lang="sv-SE" sz="2400" dirty="0">
                <a:solidFill>
                  <a:srgbClr val="0C202D"/>
                </a:solidFill>
              </a:rPr>
              <a:t>eller ring Folksam </a:t>
            </a:r>
            <a:r>
              <a:rPr lang="sv-SE" sz="2400" dirty="0"/>
              <a:t>på </a:t>
            </a:r>
            <a:r>
              <a:rPr lang="sv-SE" sz="2400" b="1" dirty="0"/>
              <a:t>0771-950 950</a:t>
            </a:r>
            <a:r>
              <a:rPr lang="sv-SE" sz="2400" dirty="0"/>
              <a:t>.</a:t>
            </a:r>
            <a:r>
              <a:rPr lang="sv-SE" sz="2400" b="1" dirty="0"/>
              <a:t> </a:t>
            </a:r>
          </a:p>
        </p:txBody>
      </p:sp>
    </p:spTree>
    <p:extLst>
      <p:ext uri="{BB962C8B-B14F-4D97-AF65-F5344CB8AC3E}">
        <p14:creationId xmlns:p14="http://schemas.microsoft.com/office/powerpoint/2010/main" val="217836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0625" y="1567542"/>
            <a:ext cx="8137792" cy="557217"/>
          </a:xfrm>
        </p:spPr>
        <p:txBody>
          <a:bodyPr/>
          <a:lstStyle/>
          <a:p>
            <a:r>
              <a:rPr lang="sv-SE" sz="3600" dirty="0"/>
              <a:t>Förbundets ändamål och uppgifter </a:t>
            </a:r>
          </a:p>
        </p:txBody>
      </p:sp>
      <p:sp>
        <p:nvSpPr>
          <p:cNvPr id="3" name="Platshållare för innehåll 2"/>
          <p:cNvSpPr>
            <a:spLocks noGrp="1"/>
          </p:cNvSpPr>
          <p:nvPr>
            <p:ph sz="quarter" idx="10"/>
          </p:nvPr>
        </p:nvSpPr>
        <p:spPr/>
        <p:txBody>
          <a:bodyPr/>
          <a:lstStyle/>
          <a:p>
            <a:r>
              <a:rPr lang="sv-SE" sz="2400" dirty="0"/>
              <a:t>IF Metall ska tillvarata medlemmarnas gemensamma intresse och styrka för att skapa bästa möjliga villkor i arbetslivet och i samhället.</a:t>
            </a:r>
          </a:p>
          <a:p>
            <a:pPr>
              <a:lnSpc>
                <a:spcPts val="2000"/>
              </a:lnSpc>
            </a:pPr>
            <a:endParaRPr lang="sv-SE" sz="2400" dirty="0"/>
          </a:p>
          <a:p>
            <a:r>
              <a:rPr lang="sv-SE" sz="2400" dirty="0"/>
              <a:t>Förbundet ska genom denna gemenskap stärka arbetarnas makt i förhållande till kapitalets makt.</a:t>
            </a:r>
          </a:p>
          <a:p>
            <a:pPr>
              <a:lnSpc>
                <a:spcPts val="2000"/>
              </a:lnSpc>
            </a:pPr>
            <a:endParaRPr lang="sv-SE" sz="2400" dirty="0"/>
          </a:p>
          <a:p>
            <a:r>
              <a:rPr lang="sv-SE" sz="2400" dirty="0"/>
              <a:t>Förbundet är en medlemsstyrd organisation som bygger sin verksamhet på medlemmarnas delaktighet, behov och önskemål.</a:t>
            </a:r>
          </a:p>
          <a:p>
            <a:pPr marL="0" indent="0">
              <a:buNone/>
            </a:pPr>
            <a:endParaRPr lang="sv-SE" dirty="0"/>
          </a:p>
          <a:p>
            <a:pPr marL="0" indent="0">
              <a:buNone/>
            </a:pPr>
            <a:endParaRPr lang="sv-SE" dirty="0"/>
          </a:p>
          <a:p>
            <a:pPr marL="0" indent="0">
              <a:buNone/>
            </a:pPr>
            <a:endParaRPr lang="sv-SE" dirty="0"/>
          </a:p>
        </p:txBody>
      </p:sp>
      <p:sp>
        <p:nvSpPr>
          <p:cNvPr id="5" name="Platshållare för text 4"/>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680490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dirty="0"/>
              <a:t>Vad kostar medlemskapet?</a:t>
            </a:r>
          </a:p>
        </p:txBody>
      </p:sp>
      <p:sp>
        <p:nvSpPr>
          <p:cNvPr id="5" name="Platshållare för text 4"/>
          <p:cNvSpPr>
            <a:spLocks noGrp="1"/>
          </p:cNvSpPr>
          <p:nvPr>
            <p:ph type="body" sz="quarter" idx="11"/>
          </p:nvPr>
        </p:nvSpPr>
        <p:spPr/>
        <p:txBody>
          <a:bodyPr/>
          <a:lstStyle/>
          <a:p>
            <a:endParaRPr lang="sv-SE"/>
          </a:p>
        </p:txBody>
      </p:sp>
      <p:pic>
        <p:nvPicPr>
          <p:cNvPr id="8200" name="Picture 8">
            <a:extLst>
              <a:ext uri="{FF2B5EF4-FFF2-40B4-BE49-F238E27FC236}">
                <a16:creationId xmlns:a16="http://schemas.microsoft.com/office/drawing/2014/main" id="{AF85E539-C50D-4024-A1AB-185D2B2E2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5404" y="8565662"/>
            <a:ext cx="4283027" cy="196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352670" y="2413518"/>
            <a:ext cx="4717717" cy="3431709"/>
          </a:xfrm>
          <a:prstGeom prst="rect">
            <a:avLst/>
          </a:prstGeom>
          <a:noFill/>
        </p:spPr>
        <p:txBody>
          <a:bodyPr wrap="square" rtlCol="0">
            <a:spAutoFit/>
          </a:bodyPr>
          <a:lstStyle/>
          <a:p>
            <a:r>
              <a:rPr lang="sv-SE" sz="2400" dirty="0"/>
              <a:t>Medlemsavgiften </a:t>
            </a:r>
            <a:r>
              <a:rPr lang="sv-SE" sz="2400"/>
              <a:t>utgör 1,6 </a:t>
            </a:r>
            <a:r>
              <a:rPr lang="sv-SE" sz="2400" dirty="0"/>
              <a:t>procent av inkomsten/per månad. (Inklusive 129 kr till a-kassan.)</a:t>
            </a:r>
          </a:p>
          <a:p>
            <a:pPr>
              <a:lnSpc>
                <a:spcPts val="1500"/>
              </a:lnSpc>
            </a:pPr>
            <a:endParaRPr lang="sv-SE" sz="2400" dirty="0"/>
          </a:p>
          <a:p>
            <a:r>
              <a:rPr lang="sv-SE" sz="2400" b="1" dirty="0"/>
              <a:t>Den som tjänar:</a:t>
            </a:r>
          </a:p>
          <a:p>
            <a:pPr>
              <a:lnSpc>
                <a:spcPts val="1500"/>
              </a:lnSpc>
            </a:pPr>
            <a:endParaRPr lang="sv-SE" sz="2400" b="1" dirty="0"/>
          </a:p>
          <a:p>
            <a:pPr marL="800100" lvl="1" indent="-342900">
              <a:buClr>
                <a:srgbClr val="DA1A35"/>
              </a:buClr>
              <a:buFont typeface="Arial" panose="020B0604020202020204" pitchFamily="34" charset="0"/>
              <a:buChar char="•"/>
            </a:pPr>
            <a:r>
              <a:rPr lang="sv-SE" sz="2400" dirty="0"/>
              <a:t>25 000 kr betalar 412 kr</a:t>
            </a:r>
          </a:p>
          <a:p>
            <a:pPr marL="800100" lvl="1" indent="-342900">
              <a:buClr>
                <a:srgbClr val="DA1A35"/>
              </a:buClr>
              <a:buFont typeface="Arial" panose="020B0604020202020204" pitchFamily="34" charset="0"/>
              <a:buChar char="•"/>
            </a:pPr>
            <a:r>
              <a:rPr lang="sv-SE" sz="2400" dirty="0"/>
              <a:t>29 000 kr betalar 478 kr</a:t>
            </a:r>
          </a:p>
          <a:p>
            <a:pPr marL="800100" lvl="1" indent="-342900">
              <a:buClr>
                <a:srgbClr val="DA1A35"/>
              </a:buClr>
              <a:buFont typeface="Arial" panose="020B0604020202020204" pitchFamily="34" charset="0"/>
              <a:buChar char="•"/>
            </a:pPr>
            <a:r>
              <a:rPr lang="sv-SE" sz="2400" dirty="0"/>
              <a:t>33 000 kr betalar 544 kr</a:t>
            </a:r>
          </a:p>
          <a:p>
            <a:endParaRPr lang="sv-SE" sz="2400" dirty="0"/>
          </a:p>
        </p:txBody>
      </p:sp>
      <p:sp>
        <p:nvSpPr>
          <p:cNvPr id="7" name="textruta 6"/>
          <p:cNvSpPr txBox="1"/>
          <p:nvPr/>
        </p:nvSpPr>
        <p:spPr>
          <a:xfrm>
            <a:off x="6457660" y="2686514"/>
            <a:ext cx="5271247" cy="2451953"/>
          </a:xfrm>
          <a:prstGeom prst="rect">
            <a:avLst/>
          </a:prstGeom>
          <a:noFill/>
        </p:spPr>
        <p:txBody>
          <a:bodyPr wrap="square" rtlCol="0">
            <a:spAutoFit/>
          </a:bodyPr>
          <a:lstStyle/>
          <a:p>
            <a:pPr marL="342900" indent="-342900">
              <a:buClr>
                <a:srgbClr val="DA1A35"/>
              </a:buClr>
              <a:buFont typeface="Arial" panose="020B0604020202020204" pitchFamily="34" charset="0"/>
              <a:buChar char="•"/>
            </a:pPr>
            <a:r>
              <a:rPr lang="sv-SE" sz="2400" dirty="0"/>
              <a:t>Den som är </a:t>
            </a:r>
            <a:r>
              <a:rPr lang="sv-SE" sz="2400" b="1" dirty="0"/>
              <a:t>sjuk eller arbetslös </a:t>
            </a:r>
            <a:r>
              <a:rPr lang="sv-SE" sz="2400" dirty="0"/>
              <a:t>betalar lägsta möjliga avgift, 244 kr/månad.</a:t>
            </a:r>
          </a:p>
          <a:p>
            <a:pPr>
              <a:lnSpc>
                <a:spcPts val="2000"/>
              </a:lnSpc>
              <a:buClr>
                <a:srgbClr val="DA1A35"/>
              </a:buClr>
            </a:pPr>
            <a:endParaRPr lang="sv-SE" sz="2400" dirty="0"/>
          </a:p>
          <a:p>
            <a:pPr marL="342900" indent="-342900">
              <a:buClr>
                <a:srgbClr val="DA1A35"/>
              </a:buClr>
              <a:buFont typeface="Arial" panose="020B0604020202020204" pitchFamily="34" charset="0"/>
              <a:buChar char="•"/>
            </a:pPr>
            <a:r>
              <a:rPr lang="sv-SE" sz="2400" b="1" dirty="0"/>
              <a:t>Pensionärer</a:t>
            </a:r>
            <a:r>
              <a:rPr lang="sv-SE" sz="2400" dirty="0"/>
              <a:t> betalar 336 kr/år. </a:t>
            </a:r>
          </a:p>
          <a:p>
            <a:pPr>
              <a:lnSpc>
                <a:spcPts val="2000"/>
              </a:lnSpc>
              <a:buClr>
                <a:srgbClr val="DA1A35"/>
              </a:buClr>
            </a:pPr>
            <a:endParaRPr lang="sv-SE" sz="2400" dirty="0"/>
          </a:p>
          <a:p>
            <a:pPr marL="342900" indent="-342900">
              <a:buClr>
                <a:srgbClr val="DA1A35"/>
              </a:buClr>
              <a:buFont typeface="Arial" panose="020B0604020202020204" pitchFamily="34" charset="0"/>
              <a:buChar char="•"/>
            </a:pPr>
            <a:r>
              <a:rPr lang="sv-SE" sz="2400" dirty="0"/>
              <a:t>För </a:t>
            </a:r>
            <a:r>
              <a:rPr lang="sv-SE" sz="2400" b="1" dirty="0"/>
              <a:t>studerande</a:t>
            </a:r>
            <a:r>
              <a:rPr lang="sv-SE" sz="2400" dirty="0"/>
              <a:t> på gymnasiet finns möjlighet till gratis medlemskap.</a:t>
            </a:r>
          </a:p>
        </p:txBody>
      </p:sp>
      <p:sp>
        <p:nvSpPr>
          <p:cNvPr id="9" name="Alternativ process 8"/>
          <p:cNvSpPr/>
          <p:nvPr/>
        </p:nvSpPr>
        <p:spPr>
          <a:xfrm>
            <a:off x="6270172" y="2393297"/>
            <a:ext cx="5578928" cy="3018163"/>
          </a:xfrm>
          <a:prstGeom prst="flowChartAlternateProcess">
            <a:avLst/>
          </a:prstGeom>
          <a:noFill/>
          <a:ln w="38100">
            <a:solidFill>
              <a:srgbClr val="DA1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20866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1"/>
          </p:nvPr>
        </p:nvSpPr>
        <p:spPr/>
        <p:txBody>
          <a:bodyPr/>
          <a:lstStyle/>
          <a:p>
            <a:endParaRPr lang="sv-SE"/>
          </a:p>
        </p:txBody>
      </p:sp>
      <p:sp>
        <p:nvSpPr>
          <p:cNvPr id="2" name="textruta 1"/>
          <p:cNvSpPr txBox="1"/>
          <p:nvPr/>
        </p:nvSpPr>
        <p:spPr>
          <a:xfrm>
            <a:off x="899032" y="1452282"/>
            <a:ext cx="6639005" cy="646331"/>
          </a:xfrm>
          <a:prstGeom prst="rect">
            <a:avLst/>
          </a:prstGeom>
          <a:noFill/>
        </p:spPr>
        <p:txBody>
          <a:bodyPr wrap="square" rtlCol="0">
            <a:spAutoFit/>
          </a:bodyPr>
          <a:lstStyle/>
          <a:p>
            <a:r>
              <a:rPr lang="sv-SE" sz="3600" b="1" dirty="0"/>
              <a:t>Medlemskapets värde</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13" y="2240635"/>
            <a:ext cx="6479356" cy="4336898"/>
          </a:xfrm>
          <a:prstGeom prst="rect">
            <a:avLst/>
          </a:prstGeom>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0546" y="1175657"/>
            <a:ext cx="3703705" cy="3703705"/>
          </a:xfrm>
          <a:prstGeom prst="rect">
            <a:avLst/>
          </a:prstGeom>
        </p:spPr>
      </p:pic>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3052" y="4342964"/>
            <a:ext cx="2808948" cy="2301462"/>
          </a:xfrm>
          <a:prstGeom prst="rect">
            <a:avLst/>
          </a:prstGeom>
        </p:spPr>
      </p:pic>
    </p:spTree>
    <p:extLst>
      <p:ext uri="{BB962C8B-B14F-4D97-AF65-F5344CB8AC3E}">
        <p14:creationId xmlns:p14="http://schemas.microsoft.com/office/powerpoint/2010/main" val="3846485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Egen bild</a:t>
            </a:r>
          </a:p>
        </p:txBody>
      </p:sp>
      <p:sp>
        <p:nvSpPr>
          <p:cNvPr id="3" name="Platshållare för innehåll 2"/>
          <p:cNvSpPr>
            <a:spLocks noGrp="1"/>
          </p:cNvSpPr>
          <p:nvPr>
            <p:ph sz="quarter" idx="10"/>
          </p:nvPr>
        </p:nvSpPr>
        <p:spPr/>
        <p:txBody>
          <a:bodyPr/>
          <a:lstStyle/>
          <a:p>
            <a:r>
              <a:rPr lang="sv-SE" dirty="0"/>
              <a:t>Här kan ni lägga in arbetsplatsen </a:t>
            </a:r>
          </a:p>
        </p:txBody>
      </p:sp>
      <p:sp>
        <p:nvSpPr>
          <p:cNvPr id="5" name="Platshållare för text 4"/>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088343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07B56E08-D1CD-624F-A749-D1DD0A7E473D}"/>
              </a:ext>
            </a:extLst>
          </p:cNvPr>
          <p:cNvSpPr>
            <a:spLocks/>
          </p:cNvSpPr>
          <p:nvPr/>
        </p:nvSpPr>
        <p:spPr bwMode="auto">
          <a:xfrm>
            <a:off x="1985050" y="4373049"/>
            <a:ext cx="8221897" cy="14333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790" tIns="50790" rIns="50790" bIns="50790" anchor="ctr"/>
          <a:lstStyle/>
          <a:p>
            <a:pPr algn="ctr">
              <a:defRPr/>
            </a:pPr>
            <a:r>
              <a:rPr lang="es-ES" sz="9200" dirty="0">
                <a:latin typeface="Roboto" panose="02000000000000000000" pitchFamily="2" charset="0"/>
                <a:ea typeface="Roboto" panose="02000000000000000000" pitchFamily="2" charset="0"/>
                <a:cs typeface="Lato Regular"/>
              </a:rPr>
              <a:t>TACK</a:t>
            </a:r>
          </a:p>
        </p:txBody>
      </p:sp>
      <p:sp>
        <p:nvSpPr>
          <p:cNvPr id="3" name="AutoShape 119">
            <a:extLst>
              <a:ext uri="{FF2B5EF4-FFF2-40B4-BE49-F238E27FC236}">
                <a16:creationId xmlns:a16="http://schemas.microsoft.com/office/drawing/2014/main" id="{54836AEC-BC20-914A-81A4-185854F62938}"/>
              </a:ext>
            </a:extLst>
          </p:cNvPr>
          <p:cNvSpPr>
            <a:spLocks/>
          </p:cNvSpPr>
          <p:nvPr/>
        </p:nvSpPr>
        <p:spPr bwMode="auto">
          <a:xfrm>
            <a:off x="4840150" y="1606577"/>
            <a:ext cx="2511699" cy="2502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257022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6442168" y="2162754"/>
            <a:ext cx="5710559" cy="2882646"/>
          </a:xfrm>
          <a:prstGeom prst="rect">
            <a:avLst/>
          </a:prstGeom>
        </p:spPr>
      </p:pic>
      <p:sp>
        <p:nvSpPr>
          <p:cNvPr id="28" name="Platshållare för text 27">
            <a:extLst>
              <a:ext uri="{FF2B5EF4-FFF2-40B4-BE49-F238E27FC236}">
                <a16:creationId xmlns:a16="http://schemas.microsoft.com/office/drawing/2014/main" id="{6CBA3545-E538-45DB-6274-6670E1C48844}"/>
              </a:ext>
            </a:extLst>
          </p:cNvPr>
          <p:cNvSpPr>
            <a:spLocks noGrp="1"/>
          </p:cNvSpPr>
          <p:nvPr>
            <p:ph type="body" sz="quarter" idx="11"/>
          </p:nvPr>
        </p:nvSpPr>
        <p:spPr/>
        <p:txBody>
          <a:bodyPr/>
          <a:lstStyle/>
          <a:p>
            <a:endParaRPr lang="sv-SE" dirty="0"/>
          </a:p>
        </p:txBody>
      </p:sp>
      <p:sp>
        <p:nvSpPr>
          <p:cNvPr id="3" name="textruta 2"/>
          <p:cNvSpPr txBox="1"/>
          <p:nvPr/>
        </p:nvSpPr>
        <p:spPr>
          <a:xfrm>
            <a:off x="506944" y="1771549"/>
            <a:ext cx="4948720" cy="4693593"/>
          </a:xfrm>
          <a:prstGeom prst="rect">
            <a:avLst/>
          </a:prstGeom>
          <a:noFill/>
        </p:spPr>
        <p:txBody>
          <a:bodyPr wrap="square" rtlCol="0">
            <a:spAutoFit/>
          </a:bodyPr>
          <a:lstStyle/>
          <a:p>
            <a:pPr>
              <a:spcBef>
                <a:spcPct val="50000"/>
              </a:spcBef>
            </a:pPr>
            <a:r>
              <a:rPr lang="sv-SE" altLang="sv-SE" sz="2600" dirty="0">
                <a:solidFill>
                  <a:schemeClr val="bg1"/>
                </a:solidFill>
              </a:rPr>
              <a:t>Vi lovar och försäkrar</a:t>
            </a:r>
            <a:br>
              <a:rPr lang="sv-SE" altLang="sv-SE" sz="2600" dirty="0">
                <a:solidFill>
                  <a:schemeClr val="bg1"/>
                </a:solidFill>
              </a:rPr>
            </a:br>
            <a:r>
              <a:rPr lang="sv-SE" altLang="sv-SE" sz="2600" dirty="0">
                <a:solidFill>
                  <a:schemeClr val="bg1"/>
                </a:solidFill>
              </a:rPr>
              <a:t>att aldrig någonsin</a:t>
            </a:r>
            <a:br>
              <a:rPr lang="sv-SE" altLang="sv-SE" sz="2600" dirty="0">
                <a:solidFill>
                  <a:schemeClr val="bg1"/>
                </a:solidFill>
              </a:rPr>
            </a:br>
            <a:r>
              <a:rPr lang="sv-SE" altLang="sv-SE" sz="2600" dirty="0">
                <a:solidFill>
                  <a:schemeClr val="bg1"/>
                </a:solidFill>
              </a:rPr>
              <a:t>under några omständigheter</a:t>
            </a:r>
            <a:br>
              <a:rPr lang="sv-SE" altLang="sv-SE" sz="2600" dirty="0">
                <a:solidFill>
                  <a:schemeClr val="bg1"/>
                </a:solidFill>
              </a:rPr>
            </a:br>
            <a:r>
              <a:rPr lang="sv-SE" altLang="sv-SE" sz="2600" dirty="0">
                <a:solidFill>
                  <a:schemeClr val="bg1"/>
                </a:solidFill>
              </a:rPr>
              <a:t>arbeta på sämre villkor </a:t>
            </a:r>
            <a:br>
              <a:rPr lang="sv-SE" altLang="sv-SE" sz="2600" dirty="0">
                <a:solidFill>
                  <a:schemeClr val="bg1"/>
                </a:solidFill>
              </a:rPr>
            </a:br>
            <a:r>
              <a:rPr lang="sv-SE" altLang="sv-SE" sz="2600" dirty="0">
                <a:solidFill>
                  <a:schemeClr val="bg1"/>
                </a:solidFill>
              </a:rPr>
              <a:t>eller till lägre lön</a:t>
            </a:r>
            <a:br>
              <a:rPr lang="sv-SE" altLang="sv-SE" sz="2600" dirty="0">
                <a:solidFill>
                  <a:schemeClr val="bg1"/>
                </a:solidFill>
              </a:rPr>
            </a:br>
            <a:r>
              <a:rPr lang="sv-SE" altLang="sv-SE" sz="2600" dirty="0">
                <a:solidFill>
                  <a:schemeClr val="bg1"/>
                </a:solidFill>
              </a:rPr>
              <a:t>än det vi nu lovar varandra.</a:t>
            </a:r>
          </a:p>
          <a:p>
            <a:pPr>
              <a:spcBef>
                <a:spcPct val="50000"/>
              </a:spcBef>
            </a:pPr>
            <a:r>
              <a:rPr lang="sv-SE" altLang="sv-SE" sz="2600" dirty="0">
                <a:solidFill>
                  <a:schemeClr val="bg1"/>
                </a:solidFill>
              </a:rPr>
              <a:t>Vi lovar detta</a:t>
            </a:r>
            <a:br>
              <a:rPr lang="sv-SE" altLang="sv-SE" sz="2600" dirty="0">
                <a:solidFill>
                  <a:schemeClr val="bg1"/>
                </a:solidFill>
              </a:rPr>
            </a:br>
            <a:r>
              <a:rPr lang="sv-SE" altLang="sv-SE" sz="2600" dirty="0">
                <a:solidFill>
                  <a:schemeClr val="bg1"/>
                </a:solidFill>
              </a:rPr>
              <a:t>i den djupa insikten om</a:t>
            </a:r>
            <a:br>
              <a:rPr lang="sv-SE" altLang="sv-SE" sz="2600" dirty="0">
                <a:solidFill>
                  <a:schemeClr val="bg1"/>
                </a:solidFill>
              </a:rPr>
            </a:br>
            <a:r>
              <a:rPr lang="sv-SE" altLang="sv-SE" sz="2600" dirty="0">
                <a:solidFill>
                  <a:schemeClr val="bg1"/>
                </a:solidFill>
              </a:rPr>
              <a:t>att om vi alla håller detta löfte</a:t>
            </a:r>
            <a:br>
              <a:rPr lang="sv-SE" altLang="sv-SE" sz="2600" dirty="0">
                <a:solidFill>
                  <a:schemeClr val="bg1"/>
                </a:solidFill>
              </a:rPr>
            </a:br>
            <a:r>
              <a:rPr lang="sv-SE" altLang="sv-SE" sz="2600" dirty="0">
                <a:solidFill>
                  <a:schemeClr val="bg1"/>
                </a:solidFill>
              </a:rPr>
              <a:t>så måste arbetsgivaren</a:t>
            </a:r>
            <a:br>
              <a:rPr lang="sv-SE" altLang="sv-SE" sz="2600" dirty="0">
                <a:solidFill>
                  <a:schemeClr val="bg1"/>
                </a:solidFill>
              </a:rPr>
            </a:br>
            <a:r>
              <a:rPr lang="sv-SE" altLang="sv-SE" sz="2600" dirty="0">
                <a:solidFill>
                  <a:schemeClr val="bg1"/>
                </a:solidFill>
              </a:rPr>
              <a:t>uppfylla våra krav!</a:t>
            </a:r>
            <a:endParaRPr lang="en-US" altLang="sv-SE" sz="2600" dirty="0">
              <a:solidFill>
                <a:schemeClr val="bg1"/>
              </a:solidFill>
            </a:endParaRPr>
          </a:p>
        </p:txBody>
      </p:sp>
      <p:sp>
        <p:nvSpPr>
          <p:cNvPr id="5" name="textruta 4"/>
          <p:cNvSpPr txBox="1"/>
          <p:nvPr/>
        </p:nvSpPr>
        <p:spPr>
          <a:xfrm>
            <a:off x="506944" y="919047"/>
            <a:ext cx="4833258" cy="769441"/>
          </a:xfrm>
          <a:prstGeom prst="rect">
            <a:avLst/>
          </a:prstGeom>
          <a:noFill/>
        </p:spPr>
        <p:txBody>
          <a:bodyPr wrap="square" rtlCol="0">
            <a:spAutoFit/>
          </a:bodyPr>
          <a:lstStyle/>
          <a:p>
            <a:r>
              <a:rPr lang="sv-SE" sz="4400" b="1" dirty="0">
                <a:solidFill>
                  <a:srgbClr val="DA1A35"/>
                </a:solidFill>
              </a:rPr>
              <a:t>Det fackliga löftet</a:t>
            </a:r>
          </a:p>
        </p:txBody>
      </p:sp>
    </p:spTree>
    <p:extLst>
      <p:ext uri="{BB962C8B-B14F-4D97-AF65-F5344CB8AC3E}">
        <p14:creationId xmlns:p14="http://schemas.microsoft.com/office/powerpoint/2010/main" val="277140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1190625" y="1273327"/>
            <a:ext cx="7160124" cy="1027510"/>
          </a:xfrm>
        </p:spPr>
        <p:txBody>
          <a:bodyPr/>
          <a:lstStyle/>
          <a:p>
            <a:r>
              <a:rPr lang="sv-SE" sz="3600" dirty="0"/>
              <a:t>Vad styr arbetsmarknaden?</a:t>
            </a:r>
          </a:p>
        </p:txBody>
      </p:sp>
      <p:sp>
        <p:nvSpPr>
          <p:cNvPr id="9" name="Platshållare för text 8"/>
          <p:cNvSpPr>
            <a:spLocks noGrp="1"/>
          </p:cNvSpPr>
          <p:nvPr>
            <p:ph type="body" sz="quarter" idx="11"/>
          </p:nvPr>
        </p:nvSpPr>
        <p:spPr/>
        <p:txBody>
          <a:bodyPr/>
          <a:lstStyle/>
          <a:p>
            <a:endParaRPr lang="sv-SE"/>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196" y="3911798"/>
            <a:ext cx="3894977"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ruta 2"/>
          <p:cNvSpPr txBox="1"/>
          <p:nvPr/>
        </p:nvSpPr>
        <p:spPr>
          <a:xfrm>
            <a:off x="6516061" y="2797609"/>
            <a:ext cx="2958352" cy="461665"/>
          </a:xfrm>
          <a:prstGeom prst="rect">
            <a:avLst/>
          </a:prstGeom>
          <a:noFill/>
        </p:spPr>
        <p:txBody>
          <a:bodyPr wrap="square" rtlCol="0">
            <a:spAutoFit/>
          </a:bodyPr>
          <a:lstStyle/>
          <a:p>
            <a:r>
              <a:rPr lang="sv-SE" sz="2400" dirty="0"/>
              <a:t>Lagar – Politik</a:t>
            </a:r>
          </a:p>
        </p:txBody>
      </p:sp>
      <p:sp>
        <p:nvSpPr>
          <p:cNvPr id="4" name="textruta 3"/>
          <p:cNvSpPr txBox="1"/>
          <p:nvPr/>
        </p:nvSpPr>
        <p:spPr>
          <a:xfrm>
            <a:off x="1182941" y="2781619"/>
            <a:ext cx="3640887" cy="461665"/>
          </a:xfrm>
          <a:prstGeom prst="rect">
            <a:avLst/>
          </a:prstGeom>
          <a:noFill/>
        </p:spPr>
        <p:txBody>
          <a:bodyPr wrap="square" rtlCol="0">
            <a:spAutoFit/>
          </a:bodyPr>
          <a:lstStyle/>
          <a:p>
            <a:r>
              <a:rPr lang="sv-SE" sz="2400" dirty="0"/>
              <a:t>Arbetsplats – Kollektivavtal</a:t>
            </a:r>
          </a:p>
        </p:txBody>
      </p:sp>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9761" y="3328724"/>
            <a:ext cx="2037445" cy="2891298"/>
          </a:xfrm>
          <a:prstGeom prst="rect">
            <a:avLst/>
          </a:prstGeom>
        </p:spPr>
      </p:pic>
    </p:spTree>
    <p:extLst>
      <p:ext uri="{BB962C8B-B14F-4D97-AF65-F5344CB8AC3E}">
        <p14:creationId xmlns:p14="http://schemas.microsoft.com/office/powerpoint/2010/main" val="351046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z="3600" dirty="0"/>
              <a:t>Den svenska modellen</a:t>
            </a:r>
          </a:p>
        </p:txBody>
      </p:sp>
      <p:sp>
        <p:nvSpPr>
          <p:cNvPr id="8" name="Platshållare för innehåll 7"/>
          <p:cNvSpPr>
            <a:spLocks noGrp="1"/>
          </p:cNvSpPr>
          <p:nvPr>
            <p:ph sz="quarter" idx="10"/>
          </p:nvPr>
        </p:nvSpPr>
        <p:spPr/>
        <p:txBody>
          <a:bodyPr>
            <a:normAutofit fontScale="92500"/>
          </a:bodyPr>
          <a:lstStyle/>
          <a:p>
            <a:pPr defTabSz="457200">
              <a:lnSpc>
                <a:spcPct val="100000"/>
              </a:lnSpc>
              <a:spcBef>
                <a:spcPct val="20000"/>
              </a:spcBef>
              <a:spcAft>
                <a:spcPts val="600"/>
              </a:spcAft>
              <a:buClr>
                <a:srgbClr val="DA1A35"/>
              </a:buClr>
              <a:buSzPct val="100000"/>
            </a:pPr>
            <a:r>
              <a:rPr lang="sv-SE" sz="2400" dirty="0">
                <a:solidFill>
                  <a:prstClr val="black"/>
                </a:solidFill>
              </a:rPr>
              <a:t>Det finns ingen minimilön enligt svensk lag.</a:t>
            </a:r>
          </a:p>
          <a:p>
            <a:pPr defTabSz="457200">
              <a:lnSpc>
                <a:spcPct val="100000"/>
              </a:lnSpc>
              <a:spcBef>
                <a:spcPct val="20000"/>
              </a:spcBef>
              <a:spcAft>
                <a:spcPts val="600"/>
              </a:spcAft>
              <a:buClr>
                <a:srgbClr val="DA1A35"/>
              </a:buClr>
              <a:buSzPct val="100000"/>
            </a:pPr>
            <a:r>
              <a:rPr lang="sv-SE" sz="2400" dirty="0">
                <a:solidFill>
                  <a:prstClr val="black"/>
                </a:solidFill>
              </a:rPr>
              <a:t>Arbetsmarknadens villkor bestäms i regel genom avtal mellan arbetsmarknadens parter (arbetsgivare och arbetstagare) och inte av politiker genom lagstiftning.</a:t>
            </a:r>
          </a:p>
          <a:p>
            <a:pPr defTabSz="457200">
              <a:lnSpc>
                <a:spcPct val="100000"/>
              </a:lnSpc>
              <a:spcBef>
                <a:spcPct val="20000"/>
              </a:spcBef>
              <a:spcAft>
                <a:spcPts val="600"/>
              </a:spcAft>
              <a:buClr>
                <a:srgbClr val="DA1A35"/>
              </a:buClr>
              <a:buSzPct val="100000"/>
            </a:pPr>
            <a:r>
              <a:rPr lang="sv-SE" sz="2400" dirty="0">
                <a:solidFill>
                  <a:prstClr val="black"/>
                </a:solidFill>
              </a:rPr>
              <a:t>Skapar en smidighet och flexibilitet jämfört med om alla branscher och arbetsplatser hade haft samma spelregler och ramar.</a:t>
            </a:r>
          </a:p>
          <a:p>
            <a:pPr defTabSz="457200">
              <a:lnSpc>
                <a:spcPct val="100000"/>
              </a:lnSpc>
              <a:spcBef>
                <a:spcPct val="20000"/>
              </a:spcBef>
              <a:spcAft>
                <a:spcPts val="600"/>
              </a:spcAft>
              <a:buClr>
                <a:srgbClr val="DA1A35"/>
              </a:buClr>
              <a:buSzPct val="100000"/>
            </a:pPr>
            <a:r>
              <a:rPr lang="sv-SE" sz="2400" dirty="0">
                <a:solidFill>
                  <a:prstClr val="black"/>
                </a:solidFill>
              </a:rPr>
              <a:t>Facket har rätt att vidta stridsåtgärder mot företag utan kollektivavtal.</a:t>
            </a:r>
          </a:p>
          <a:p>
            <a:pPr defTabSz="457200">
              <a:lnSpc>
                <a:spcPct val="100000"/>
              </a:lnSpc>
              <a:spcBef>
                <a:spcPct val="20000"/>
              </a:spcBef>
              <a:spcAft>
                <a:spcPts val="600"/>
              </a:spcAft>
              <a:buClr>
                <a:srgbClr val="DA1A35"/>
              </a:buClr>
              <a:buSzPct val="100000"/>
            </a:pPr>
            <a:r>
              <a:rPr lang="sv-SE" sz="2400" dirty="0">
                <a:solidFill>
                  <a:prstClr val="black"/>
                </a:solidFill>
              </a:rPr>
              <a:t>Viktigt med hög organisationsgrad och stor strejkkassa.</a:t>
            </a:r>
          </a:p>
          <a:p>
            <a:endParaRPr lang="sv-SE" dirty="0"/>
          </a:p>
        </p:txBody>
      </p:sp>
      <p:sp>
        <p:nvSpPr>
          <p:cNvPr id="9" name="Platshållare för text 8"/>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36578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707341" y="1273983"/>
            <a:ext cx="7644179" cy="1027510"/>
          </a:xfrm>
        </p:spPr>
        <p:txBody>
          <a:bodyPr/>
          <a:lstStyle/>
          <a:p>
            <a:r>
              <a:rPr lang="sv-SE" sz="3600" dirty="0"/>
              <a:t>Kollektivavtalet</a:t>
            </a:r>
          </a:p>
        </p:txBody>
      </p:sp>
      <p:sp>
        <p:nvSpPr>
          <p:cNvPr id="2" name="Platshållare för innehåll 1">
            <a:extLst>
              <a:ext uri="{FF2B5EF4-FFF2-40B4-BE49-F238E27FC236}">
                <a16:creationId xmlns:a16="http://schemas.microsoft.com/office/drawing/2014/main" id="{3D5C3BD0-743C-4F7F-9A57-87330552F6E4}"/>
              </a:ext>
            </a:extLst>
          </p:cNvPr>
          <p:cNvSpPr>
            <a:spLocks noGrp="1"/>
          </p:cNvSpPr>
          <p:nvPr>
            <p:ph sz="quarter" idx="11"/>
          </p:nvPr>
        </p:nvSpPr>
        <p:spPr>
          <a:xfrm>
            <a:off x="707341" y="2405103"/>
            <a:ext cx="4980227" cy="3028265"/>
          </a:xfrm>
        </p:spPr>
        <p:txBody>
          <a:bodyPr>
            <a:noAutofit/>
          </a:bodyPr>
          <a:lstStyle/>
          <a:p>
            <a:pPr>
              <a:lnSpc>
                <a:spcPct val="100000"/>
              </a:lnSpc>
            </a:pPr>
            <a:r>
              <a:rPr lang="sv-SE" sz="2400" dirty="0"/>
              <a:t>Överenskommelse mellan facket och arbetsgivaren reglerar villkoren på arbetsplatsen. (Den svenska modellen.)</a:t>
            </a:r>
          </a:p>
          <a:p>
            <a:pPr marL="0" indent="0">
              <a:lnSpc>
                <a:spcPct val="100000"/>
              </a:lnSpc>
              <a:buNone/>
            </a:pPr>
            <a:r>
              <a:rPr lang="sv-SE" sz="2400" dirty="0"/>
              <a:t>Kollektivavtalet ger både rättigheter och skyldigheter. Vi lovar arbetsgivarna att inte strejka och de lovar oss bra arbetsvillkor.</a:t>
            </a:r>
          </a:p>
          <a:p>
            <a:pPr>
              <a:lnSpc>
                <a:spcPct val="100000"/>
              </a:lnSpc>
            </a:pPr>
            <a:r>
              <a:rPr lang="sv-SE" sz="2400" dirty="0"/>
              <a:t>Avtalet måste tillämpas på alla, men endast medlemmar kan hävda det.</a:t>
            </a:r>
          </a:p>
          <a:p>
            <a:pPr marL="0" indent="0">
              <a:buNone/>
            </a:pPr>
            <a:endParaRPr lang="en-US" sz="2400" dirty="0"/>
          </a:p>
        </p:txBody>
      </p:sp>
      <p:sp>
        <p:nvSpPr>
          <p:cNvPr id="11" name="Platshållare för text 10"/>
          <p:cNvSpPr>
            <a:spLocks noGrp="1"/>
          </p:cNvSpPr>
          <p:nvPr>
            <p:ph type="body" sz="quarter" idx="12"/>
          </p:nvPr>
        </p:nvSpPr>
        <p:spPr/>
        <p:txBody>
          <a:bodyPr/>
          <a:lstStyle/>
          <a:p>
            <a:endParaRPr lang="sv-SE"/>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153" y="2301493"/>
            <a:ext cx="5766179" cy="3687827"/>
          </a:xfrm>
          <a:prstGeom prst="rect">
            <a:avLst/>
          </a:prstGeom>
          <a:effectLst>
            <a:outerShdw blurRad="368300" dist="101600" dir="2700000" sx="101000" sy="101000" algn="tl" rotWithShape="0">
              <a:prstClr val="black">
                <a:alpha val="40000"/>
              </a:prstClr>
            </a:outerShdw>
          </a:effectLst>
        </p:spPr>
      </p:pic>
    </p:spTree>
    <p:extLst>
      <p:ext uri="{BB962C8B-B14F-4D97-AF65-F5344CB8AC3E}">
        <p14:creationId xmlns:p14="http://schemas.microsoft.com/office/powerpoint/2010/main" val="26970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780835" y="1273983"/>
            <a:ext cx="7570685" cy="1027510"/>
          </a:xfrm>
        </p:spPr>
        <p:txBody>
          <a:bodyPr/>
          <a:lstStyle/>
          <a:p>
            <a:r>
              <a:rPr lang="sv-SE" sz="3600" dirty="0"/>
              <a:t>Vad regleras i avtalet?</a:t>
            </a:r>
          </a:p>
        </p:txBody>
      </p:sp>
      <p:pic>
        <p:nvPicPr>
          <p:cNvPr id="5" name="Picture 5">
            <a:extLst>
              <a:ext uri="{FF2B5EF4-FFF2-40B4-BE49-F238E27FC236}">
                <a16:creationId xmlns:a16="http://schemas.microsoft.com/office/drawing/2014/main" id="{83FD3386-0C0B-49BD-8490-08A99D33F62A}"/>
              </a:ext>
            </a:extLst>
          </p:cNvPr>
          <p:cNvPicPr>
            <a:picLocks noGrp="1" noChangeAspect="1"/>
          </p:cNvPicPr>
          <p:nvPr>
            <p:ph sz="quarter" idx="10"/>
          </p:nvPr>
        </p:nvPicPr>
        <p:blipFill>
          <a:blip r:embed="rId3"/>
          <a:stretch>
            <a:fillRect/>
          </a:stretch>
        </p:blipFill>
        <p:spPr>
          <a:xfrm>
            <a:off x="3688371" y="2878517"/>
            <a:ext cx="4663149" cy="3116617"/>
          </a:xfrm>
          <a:prstGeom prst="rect">
            <a:avLst/>
          </a:prstGeom>
        </p:spPr>
      </p:pic>
      <p:sp>
        <p:nvSpPr>
          <p:cNvPr id="10" name="Platshållare för text 9"/>
          <p:cNvSpPr>
            <a:spLocks noGrp="1"/>
          </p:cNvSpPr>
          <p:nvPr>
            <p:ph type="body" sz="quarter" idx="11"/>
          </p:nvPr>
        </p:nvSpPr>
        <p:spPr/>
        <p:txBody>
          <a:bodyPr/>
          <a:lstStyle/>
          <a:p>
            <a:endParaRPr lang="sv-SE"/>
          </a:p>
        </p:txBody>
      </p:sp>
      <p:sp>
        <p:nvSpPr>
          <p:cNvPr id="8" name="Rektangel 7"/>
          <p:cNvSpPr/>
          <p:nvPr/>
        </p:nvSpPr>
        <p:spPr>
          <a:xfrm>
            <a:off x="780835" y="2578814"/>
            <a:ext cx="4387066" cy="3416320"/>
          </a:xfrm>
          <a:prstGeom prst="rect">
            <a:avLst/>
          </a:prstGeom>
        </p:spPr>
        <p:txBody>
          <a:bodyPr wrap="square">
            <a:spAutoFit/>
          </a:bodyPr>
          <a:lstStyle/>
          <a:p>
            <a:pPr marL="342900" indent="-342900">
              <a:buClr>
                <a:srgbClr val="DA1A35"/>
              </a:buClr>
              <a:buFont typeface="Arial" panose="020B0604020202020204" pitchFamily="34" charset="0"/>
              <a:buChar char="•"/>
            </a:pPr>
            <a:r>
              <a:rPr lang="sv-SE" sz="2400" dirty="0"/>
              <a:t>Lön</a:t>
            </a:r>
          </a:p>
          <a:p>
            <a:pPr marL="342900" indent="-342900">
              <a:buClr>
                <a:srgbClr val="DA1A35"/>
              </a:buClr>
              <a:buFont typeface="Arial" panose="020B0604020202020204" pitchFamily="34" charset="0"/>
              <a:buChar char="•"/>
            </a:pPr>
            <a:r>
              <a:rPr lang="sv-SE" sz="2400" dirty="0"/>
              <a:t>Arbetstider</a:t>
            </a:r>
          </a:p>
          <a:p>
            <a:pPr marL="342900" indent="-342900">
              <a:buClr>
                <a:srgbClr val="DA1A35"/>
              </a:buClr>
              <a:buFont typeface="Arial" panose="020B0604020202020204" pitchFamily="34" charset="0"/>
              <a:buChar char="•"/>
            </a:pPr>
            <a:r>
              <a:rPr lang="sv-SE" sz="2400" dirty="0"/>
              <a:t>Övertidsersättning</a:t>
            </a:r>
          </a:p>
          <a:p>
            <a:pPr marL="342900" indent="-342900">
              <a:buClr>
                <a:srgbClr val="DA1A35"/>
              </a:buClr>
              <a:buFont typeface="Arial" panose="020B0604020202020204" pitchFamily="34" charset="0"/>
              <a:buChar char="•"/>
            </a:pPr>
            <a:r>
              <a:rPr lang="sv-SE" sz="2400" dirty="0"/>
              <a:t>Ob-tillägg</a:t>
            </a:r>
          </a:p>
          <a:p>
            <a:pPr marL="342900" indent="-342900">
              <a:buClr>
                <a:srgbClr val="DA1A35"/>
              </a:buClr>
              <a:buFont typeface="Arial" panose="020B0604020202020204" pitchFamily="34" charset="0"/>
              <a:buChar char="•"/>
            </a:pPr>
            <a:r>
              <a:rPr lang="sv-SE" sz="2400" dirty="0"/>
              <a:t>Arbetsmiljö </a:t>
            </a:r>
          </a:p>
          <a:p>
            <a:pPr marL="342900" indent="-342900">
              <a:buClr>
                <a:srgbClr val="DA1A35"/>
              </a:buClr>
              <a:buFont typeface="Arial" panose="020B0604020202020204" pitchFamily="34" charset="0"/>
              <a:buChar char="•"/>
            </a:pPr>
            <a:r>
              <a:rPr lang="sv-SE" sz="2400" dirty="0"/>
              <a:t>Semester</a:t>
            </a:r>
          </a:p>
          <a:p>
            <a:pPr marL="342900" indent="-342900">
              <a:buClr>
                <a:srgbClr val="DA1A35"/>
              </a:buClr>
              <a:buFont typeface="Arial" panose="020B0604020202020204" pitchFamily="34" charset="0"/>
              <a:buChar char="•"/>
            </a:pPr>
            <a:r>
              <a:rPr lang="sv-SE" sz="2400" dirty="0"/>
              <a:t>Anställningsformer</a:t>
            </a:r>
          </a:p>
          <a:p>
            <a:pPr marL="342900" indent="-342900">
              <a:buClr>
                <a:srgbClr val="DA1A35"/>
              </a:buClr>
              <a:buFont typeface="Arial" panose="020B0604020202020204" pitchFamily="34" charset="0"/>
              <a:buChar char="•"/>
            </a:pPr>
            <a:r>
              <a:rPr lang="sv-SE" sz="2400" dirty="0"/>
              <a:t>Permission</a:t>
            </a:r>
          </a:p>
          <a:p>
            <a:pPr marL="342900" indent="-342900">
              <a:buClr>
                <a:srgbClr val="DA1A35"/>
              </a:buClr>
              <a:buFont typeface="Arial" panose="020B0604020202020204" pitchFamily="34" charset="0"/>
              <a:buChar char="•"/>
            </a:pPr>
            <a:r>
              <a:rPr lang="sv-SE" sz="2400" dirty="0"/>
              <a:t>Avtalsförsäkringar</a:t>
            </a:r>
          </a:p>
        </p:txBody>
      </p:sp>
      <p:sp>
        <p:nvSpPr>
          <p:cNvPr id="9" name="Rektangel 8"/>
          <p:cNvSpPr/>
          <p:nvPr/>
        </p:nvSpPr>
        <p:spPr>
          <a:xfrm>
            <a:off x="7853745" y="2948146"/>
            <a:ext cx="3958975" cy="3046988"/>
          </a:xfrm>
          <a:prstGeom prst="rect">
            <a:avLst/>
          </a:prstGeom>
        </p:spPr>
        <p:txBody>
          <a:bodyPr wrap="square">
            <a:spAutoFit/>
          </a:bodyPr>
          <a:lstStyle/>
          <a:p>
            <a:r>
              <a:rPr lang="sv-SE" sz="2400" dirty="0"/>
              <a:t>Avtalet gäller alla på arbetsplatsen, både medlemmar och icke medlemmar. Varför?</a:t>
            </a:r>
          </a:p>
          <a:p>
            <a:endParaRPr lang="sv-SE" sz="2400" dirty="0"/>
          </a:p>
          <a:p>
            <a:r>
              <a:rPr lang="sv-SE" sz="2400" dirty="0"/>
              <a:t>En icke medlem kan däremot inte hävda avtalet själv. Det kan bara facket göra.</a:t>
            </a:r>
          </a:p>
        </p:txBody>
      </p:sp>
    </p:spTree>
    <p:extLst>
      <p:ext uri="{BB962C8B-B14F-4D97-AF65-F5344CB8AC3E}">
        <p14:creationId xmlns:p14="http://schemas.microsoft.com/office/powerpoint/2010/main" val="44433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8178" y="1273983"/>
            <a:ext cx="7343341" cy="1027510"/>
          </a:xfrm>
        </p:spPr>
        <p:txBody>
          <a:bodyPr/>
          <a:lstStyle/>
          <a:p>
            <a:r>
              <a:rPr lang="sv-SE" sz="3600" dirty="0"/>
              <a:t>Vem påverkar kollektivavtalet?</a:t>
            </a:r>
          </a:p>
        </p:txBody>
      </p:sp>
      <p:pic>
        <p:nvPicPr>
          <p:cNvPr id="5" name="Platshållare för innehåll 4"/>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116233" y="3020941"/>
            <a:ext cx="1618287" cy="2439751"/>
          </a:xfrm>
          <a:prstGeom prst="rect">
            <a:avLst/>
          </a:prstGeom>
        </p:spPr>
      </p:pic>
      <p:sp>
        <p:nvSpPr>
          <p:cNvPr id="3" name="Platshållare för text 2"/>
          <p:cNvSpPr>
            <a:spLocks noGrp="1"/>
          </p:cNvSpPr>
          <p:nvPr>
            <p:ph type="body" sz="quarter" idx="11"/>
          </p:nvPr>
        </p:nvSpPr>
        <p:spPr/>
        <p:txBody>
          <a:bodyPr/>
          <a:lstStyle/>
          <a:p>
            <a:endParaRPr lang="sv-SE"/>
          </a:p>
        </p:txBody>
      </p:sp>
      <p:grpSp>
        <p:nvGrpSpPr>
          <p:cNvPr id="6" name="Grupp 5"/>
          <p:cNvGrpSpPr/>
          <p:nvPr/>
        </p:nvGrpSpPr>
        <p:grpSpPr>
          <a:xfrm>
            <a:off x="7028434" y="2621330"/>
            <a:ext cx="2299983" cy="1029621"/>
            <a:chOff x="3487484" y="2505793"/>
            <a:chExt cx="3990872" cy="1643824"/>
          </a:xfrm>
        </p:grpSpPr>
        <p:grpSp>
          <p:nvGrpSpPr>
            <p:cNvPr id="8" name="Grupp 7"/>
            <p:cNvGrpSpPr>
              <a:grpSpLocks noChangeAspect="1"/>
            </p:cNvGrpSpPr>
            <p:nvPr/>
          </p:nvGrpSpPr>
          <p:grpSpPr>
            <a:xfrm>
              <a:off x="6235328" y="2595893"/>
              <a:ext cx="677587" cy="1529876"/>
              <a:chOff x="-9469666" y="2968319"/>
              <a:chExt cx="3387934" cy="7649379"/>
            </a:xfrm>
          </p:grpSpPr>
          <p:sp>
            <p:nvSpPr>
              <p:cNvPr id="221" name="Ellips 220"/>
              <p:cNvSpPr/>
              <p:nvPr/>
            </p:nvSpPr>
            <p:spPr>
              <a:xfrm>
                <a:off x="-8984784" y="4491412"/>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2" name="Ellips 221"/>
              <p:cNvSpPr/>
              <p:nvPr/>
            </p:nvSpPr>
            <p:spPr>
              <a:xfrm>
                <a:off x="-6824544" y="4555036"/>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3" name="Ellips 222"/>
              <p:cNvSpPr/>
              <p:nvPr/>
            </p:nvSpPr>
            <p:spPr>
              <a:xfrm>
                <a:off x="-8840768" y="2970860"/>
                <a:ext cx="2232248" cy="2448272"/>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4" name="Frihandsfigur 223"/>
              <p:cNvSpPr/>
              <p:nvPr/>
            </p:nvSpPr>
            <p:spPr>
              <a:xfrm>
                <a:off x="-8859318" y="2968319"/>
                <a:ext cx="1943737" cy="1250534"/>
              </a:xfrm>
              <a:custGeom>
                <a:avLst/>
                <a:gdLst>
                  <a:gd name="connsiteX0" fmla="*/ 1933819 w 1943737"/>
                  <a:gd name="connsiteY0" fmla="*/ 392272 h 1250534"/>
                  <a:gd name="connsiteX1" fmla="*/ 1540913 w 1943737"/>
                  <a:gd name="connsiteY1" fmla="*/ 766128 h 1250534"/>
                  <a:gd name="connsiteX2" fmla="*/ 964650 w 1943737"/>
                  <a:gd name="connsiteY2" fmla="*/ 1042353 h 1250534"/>
                  <a:gd name="connsiteX3" fmla="*/ 319332 w 1943737"/>
                  <a:gd name="connsiteY3" fmla="*/ 1204278 h 1250534"/>
                  <a:gd name="connsiteX4" fmla="*/ 24057 w 1943737"/>
                  <a:gd name="connsiteY4" fmla="*/ 1247141 h 1250534"/>
                  <a:gd name="connsiteX5" fmla="*/ 26438 w 1943737"/>
                  <a:gd name="connsiteY5" fmla="*/ 1132841 h 1250534"/>
                  <a:gd name="connsiteX6" fmla="*/ 100257 w 1943737"/>
                  <a:gd name="connsiteY6" fmla="*/ 763747 h 1250534"/>
                  <a:gd name="connsiteX7" fmla="*/ 245513 w 1943737"/>
                  <a:gd name="connsiteY7" fmla="*/ 492285 h 1250534"/>
                  <a:gd name="connsiteX8" fmla="*/ 402675 w 1943737"/>
                  <a:gd name="connsiteY8" fmla="*/ 306547 h 1250534"/>
                  <a:gd name="connsiteX9" fmla="*/ 564600 w 1943737"/>
                  <a:gd name="connsiteY9" fmla="*/ 182722 h 1250534"/>
                  <a:gd name="connsiteX10" fmla="*/ 740813 w 1943737"/>
                  <a:gd name="connsiteY10" fmla="*/ 80328 h 1250534"/>
                  <a:gd name="connsiteX11" fmla="*/ 1069425 w 1943737"/>
                  <a:gd name="connsiteY11" fmla="*/ 1747 h 1250534"/>
                  <a:gd name="connsiteX12" fmla="*/ 1378988 w 1943737"/>
                  <a:gd name="connsiteY12" fmla="*/ 32703 h 1250534"/>
                  <a:gd name="connsiteX13" fmla="*/ 1590919 w 1943737"/>
                  <a:gd name="connsiteY13" fmla="*/ 111285 h 1250534"/>
                  <a:gd name="connsiteX14" fmla="*/ 1805232 w 1943737"/>
                  <a:gd name="connsiteY14" fmla="*/ 247016 h 1250534"/>
                  <a:gd name="connsiteX15" fmla="*/ 1933819 w 1943737"/>
                  <a:gd name="connsiteY15" fmla="*/ 392272 h 125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737" h="1250534">
                    <a:moveTo>
                      <a:pt x="1933819" y="392272"/>
                    </a:moveTo>
                    <a:cubicBezTo>
                      <a:pt x="1889766" y="478791"/>
                      <a:pt x="1702441" y="657781"/>
                      <a:pt x="1540913" y="766128"/>
                    </a:cubicBezTo>
                    <a:cubicBezTo>
                      <a:pt x="1379385" y="874475"/>
                      <a:pt x="1168247" y="969328"/>
                      <a:pt x="964650" y="1042353"/>
                    </a:cubicBezTo>
                    <a:cubicBezTo>
                      <a:pt x="761053" y="1115378"/>
                      <a:pt x="476097" y="1170147"/>
                      <a:pt x="319332" y="1204278"/>
                    </a:cubicBezTo>
                    <a:cubicBezTo>
                      <a:pt x="162567" y="1238409"/>
                      <a:pt x="72873" y="1259047"/>
                      <a:pt x="24057" y="1247141"/>
                    </a:cubicBezTo>
                    <a:cubicBezTo>
                      <a:pt x="-24759" y="1235235"/>
                      <a:pt x="13738" y="1213407"/>
                      <a:pt x="26438" y="1132841"/>
                    </a:cubicBezTo>
                    <a:cubicBezTo>
                      <a:pt x="39138" y="1052275"/>
                      <a:pt x="63744" y="870506"/>
                      <a:pt x="100257" y="763747"/>
                    </a:cubicBezTo>
                    <a:cubicBezTo>
                      <a:pt x="136770" y="656988"/>
                      <a:pt x="195110" y="568485"/>
                      <a:pt x="245513" y="492285"/>
                    </a:cubicBezTo>
                    <a:cubicBezTo>
                      <a:pt x="295916" y="416085"/>
                      <a:pt x="349494" y="358141"/>
                      <a:pt x="402675" y="306547"/>
                    </a:cubicBezTo>
                    <a:cubicBezTo>
                      <a:pt x="455856" y="254953"/>
                      <a:pt x="508244" y="220425"/>
                      <a:pt x="564600" y="182722"/>
                    </a:cubicBezTo>
                    <a:cubicBezTo>
                      <a:pt x="620956" y="145019"/>
                      <a:pt x="656676" y="110490"/>
                      <a:pt x="740813" y="80328"/>
                    </a:cubicBezTo>
                    <a:cubicBezTo>
                      <a:pt x="824950" y="50166"/>
                      <a:pt x="963063" y="9684"/>
                      <a:pt x="1069425" y="1747"/>
                    </a:cubicBezTo>
                    <a:cubicBezTo>
                      <a:pt x="1175787" y="-6190"/>
                      <a:pt x="1292072" y="14447"/>
                      <a:pt x="1378988" y="32703"/>
                    </a:cubicBezTo>
                    <a:cubicBezTo>
                      <a:pt x="1465904" y="50959"/>
                      <a:pt x="1519878" y="75566"/>
                      <a:pt x="1590919" y="111285"/>
                    </a:cubicBezTo>
                    <a:cubicBezTo>
                      <a:pt x="1661960" y="147004"/>
                      <a:pt x="1746098" y="202169"/>
                      <a:pt x="1805232" y="247016"/>
                    </a:cubicBezTo>
                    <a:cubicBezTo>
                      <a:pt x="1864366" y="291863"/>
                      <a:pt x="1977872" y="305753"/>
                      <a:pt x="1933819" y="392272"/>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5" name="Frihandsfigur 224"/>
              <p:cNvSpPr/>
              <p:nvPr/>
            </p:nvSpPr>
            <p:spPr>
              <a:xfrm>
                <a:off x="-6945152" y="3367382"/>
                <a:ext cx="341200" cy="748067"/>
              </a:xfrm>
              <a:custGeom>
                <a:avLst/>
                <a:gdLst>
                  <a:gd name="connsiteX0" fmla="*/ 603 w 341200"/>
                  <a:gd name="connsiteY0" fmla="*/ 24165 h 748067"/>
                  <a:gd name="connsiteX1" fmla="*/ 155384 w 341200"/>
                  <a:gd name="connsiteY1" fmla="*/ 378972 h 748067"/>
                  <a:gd name="connsiteX2" fmla="*/ 272066 w 341200"/>
                  <a:gd name="connsiteY2" fmla="*/ 633765 h 748067"/>
                  <a:gd name="connsiteX3" fmla="*/ 338741 w 341200"/>
                  <a:gd name="connsiteY3" fmla="*/ 748065 h 748067"/>
                  <a:gd name="connsiteX4" fmla="*/ 322072 w 341200"/>
                  <a:gd name="connsiteY4" fmla="*/ 631384 h 748067"/>
                  <a:gd name="connsiteX5" fmla="*/ 276828 w 341200"/>
                  <a:gd name="connsiteY5" fmla="*/ 398022 h 748067"/>
                  <a:gd name="connsiteX6" fmla="*/ 107759 w 341200"/>
                  <a:gd name="connsiteY6" fmla="*/ 76553 h 748067"/>
                  <a:gd name="connsiteX7" fmla="*/ 603 w 341200"/>
                  <a:gd name="connsiteY7" fmla="*/ 24165 h 74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200" h="748067">
                    <a:moveTo>
                      <a:pt x="603" y="24165"/>
                    </a:moveTo>
                    <a:cubicBezTo>
                      <a:pt x="8541" y="74568"/>
                      <a:pt x="110140" y="277372"/>
                      <a:pt x="155384" y="378972"/>
                    </a:cubicBezTo>
                    <a:cubicBezTo>
                      <a:pt x="200628" y="480572"/>
                      <a:pt x="241507" y="572250"/>
                      <a:pt x="272066" y="633765"/>
                    </a:cubicBezTo>
                    <a:cubicBezTo>
                      <a:pt x="302626" y="695281"/>
                      <a:pt x="330407" y="748462"/>
                      <a:pt x="338741" y="748065"/>
                    </a:cubicBezTo>
                    <a:cubicBezTo>
                      <a:pt x="347075" y="747668"/>
                      <a:pt x="332391" y="689724"/>
                      <a:pt x="322072" y="631384"/>
                    </a:cubicBezTo>
                    <a:cubicBezTo>
                      <a:pt x="311753" y="573044"/>
                      <a:pt x="312547" y="490494"/>
                      <a:pt x="276828" y="398022"/>
                    </a:cubicBezTo>
                    <a:cubicBezTo>
                      <a:pt x="241109" y="305550"/>
                      <a:pt x="150622" y="145609"/>
                      <a:pt x="107759" y="76553"/>
                    </a:cubicBezTo>
                    <a:cubicBezTo>
                      <a:pt x="64897" y="7497"/>
                      <a:pt x="-7335" y="-26238"/>
                      <a:pt x="603" y="24165"/>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6" name="Ellips 225"/>
              <p:cNvSpPr/>
              <p:nvPr/>
            </p:nvSpPr>
            <p:spPr>
              <a:xfrm>
                <a:off x="-8408720" y="427538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7" name="Ellips 226"/>
              <p:cNvSpPr/>
              <p:nvPr/>
            </p:nvSpPr>
            <p:spPr>
              <a:xfrm>
                <a:off x="-7256592" y="426700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8" name="Frihandsfigur 227"/>
              <p:cNvSpPr/>
              <p:nvPr/>
            </p:nvSpPr>
            <p:spPr>
              <a:xfrm>
                <a:off x="-8154548" y="4968368"/>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9" name="Rektangel 228"/>
              <p:cNvSpPr/>
              <p:nvPr/>
            </p:nvSpPr>
            <p:spPr>
              <a:xfrm>
                <a:off x="-8926048" y="5505130"/>
                <a:ext cx="2304256" cy="3600400"/>
              </a:xfrm>
              <a:prstGeom prst="rect">
                <a:avLst/>
              </a:prstGeom>
              <a:solidFill>
                <a:srgbClr val="E7D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0" name="Rektangel 229"/>
              <p:cNvSpPr/>
              <p:nvPr/>
            </p:nvSpPr>
            <p:spPr>
              <a:xfrm>
                <a:off x="-8926048" y="9105530"/>
                <a:ext cx="864096" cy="1080120"/>
              </a:xfrm>
              <a:prstGeom prst="rect">
                <a:avLst/>
              </a:prstGeom>
              <a:solidFill>
                <a:srgbClr val="E7D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1" name="Rektangel 230"/>
              <p:cNvSpPr/>
              <p:nvPr/>
            </p:nvSpPr>
            <p:spPr>
              <a:xfrm>
                <a:off x="-7485888" y="9090647"/>
                <a:ext cx="864096" cy="1080120"/>
              </a:xfrm>
              <a:prstGeom prst="rect">
                <a:avLst/>
              </a:prstGeom>
              <a:solidFill>
                <a:srgbClr val="E7D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2" name="Ellips 231"/>
              <p:cNvSpPr/>
              <p:nvPr/>
            </p:nvSpPr>
            <p:spPr>
              <a:xfrm>
                <a:off x="-8926048" y="9825610"/>
                <a:ext cx="864096" cy="792088"/>
              </a:xfrm>
              <a:prstGeom prst="ellipse">
                <a:avLst/>
              </a:prstGeom>
              <a:solidFill>
                <a:srgbClr val="E7D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3" name="Ellips 232"/>
              <p:cNvSpPr/>
              <p:nvPr/>
            </p:nvSpPr>
            <p:spPr>
              <a:xfrm>
                <a:off x="-7485888" y="9825610"/>
                <a:ext cx="864096" cy="792088"/>
              </a:xfrm>
              <a:prstGeom prst="ellipse">
                <a:avLst/>
              </a:prstGeom>
              <a:solidFill>
                <a:srgbClr val="E7D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4" name="Rektangel med rundade hörn 233"/>
              <p:cNvSpPr/>
              <p:nvPr/>
            </p:nvSpPr>
            <p:spPr>
              <a:xfrm>
                <a:off x="-9466108" y="5506642"/>
                <a:ext cx="612068" cy="2734792"/>
              </a:xfrm>
              <a:prstGeom prst="roundRect">
                <a:avLst/>
              </a:prstGeom>
              <a:solidFill>
                <a:srgbClr val="E7D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5" name="Rektangel med rundade hörn 234"/>
              <p:cNvSpPr/>
              <p:nvPr/>
            </p:nvSpPr>
            <p:spPr>
              <a:xfrm>
                <a:off x="-6693800" y="5505130"/>
                <a:ext cx="612068" cy="2734792"/>
              </a:xfrm>
              <a:prstGeom prst="roundRect">
                <a:avLst/>
              </a:prstGeom>
              <a:solidFill>
                <a:srgbClr val="E7D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6" name="Ellips 235"/>
              <p:cNvSpPr/>
              <p:nvPr/>
            </p:nvSpPr>
            <p:spPr>
              <a:xfrm>
                <a:off x="-9469165" y="7953402"/>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7" name="Ellips 236"/>
              <p:cNvSpPr/>
              <p:nvPr/>
            </p:nvSpPr>
            <p:spPr>
              <a:xfrm>
                <a:off x="-6621792" y="7953402"/>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8" name="Rektangel 237"/>
              <p:cNvSpPr/>
              <p:nvPr/>
            </p:nvSpPr>
            <p:spPr>
              <a:xfrm>
                <a:off x="-8934174" y="9344931"/>
                <a:ext cx="87222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9" name="Rektangel 238"/>
              <p:cNvSpPr/>
              <p:nvPr/>
            </p:nvSpPr>
            <p:spPr>
              <a:xfrm>
                <a:off x="-7485888" y="9357631"/>
                <a:ext cx="8686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0" name="Likbent triangel 239"/>
              <p:cNvSpPr/>
              <p:nvPr/>
            </p:nvSpPr>
            <p:spPr>
              <a:xfrm flipV="1">
                <a:off x="-8437719" y="5505130"/>
                <a:ext cx="1327597" cy="64922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1" name="Frihandsfigur 240"/>
              <p:cNvSpPr/>
              <p:nvPr/>
            </p:nvSpPr>
            <p:spPr>
              <a:xfrm>
                <a:off x="-8205968" y="5505129"/>
                <a:ext cx="837553" cy="217501"/>
              </a:xfrm>
              <a:custGeom>
                <a:avLst/>
                <a:gdLst>
                  <a:gd name="connsiteX0" fmla="*/ 181 w 837553"/>
                  <a:gd name="connsiteY0" fmla="*/ 2229 h 217501"/>
                  <a:gd name="connsiteX1" fmla="*/ 23993 w 837553"/>
                  <a:gd name="connsiteY1" fmla="*/ 92717 h 217501"/>
                  <a:gd name="connsiteX2" fmla="*/ 150200 w 837553"/>
                  <a:gd name="connsiteY2" fmla="*/ 173679 h 217501"/>
                  <a:gd name="connsiteX3" fmla="*/ 288312 w 837553"/>
                  <a:gd name="connsiteY3" fmla="*/ 207017 h 217501"/>
                  <a:gd name="connsiteX4" fmla="*/ 347843 w 837553"/>
                  <a:gd name="connsiteY4" fmla="*/ 209398 h 217501"/>
                  <a:gd name="connsiteX5" fmla="*/ 495481 w 837553"/>
                  <a:gd name="connsiteY5" fmla="*/ 216542 h 217501"/>
                  <a:gd name="connsiteX6" fmla="*/ 640737 w 837553"/>
                  <a:gd name="connsiteY6" fmla="*/ 185585 h 217501"/>
                  <a:gd name="connsiteX7" fmla="*/ 745512 w 837553"/>
                  <a:gd name="connsiteY7" fmla="*/ 135579 h 217501"/>
                  <a:gd name="connsiteX8" fmla="*/ 824093 w 837553"/>
                  <a:gd name="connsiteY8" fmla="*/ 54617 h 217501"/>
                  <a:gd name="connsiteX9" fmla="*/ 824093 w 837553"/>
                  <a:gd name="connsiteY9" fmla="*/ 4610 h 217501"/>
                  <a:gd name="connsiteX10" fmla="*/ 690743 w 837553"/>
                  <a:gd name="connsiteY10" fmla="*/ 2229 h 217501"/>
                  <a:gd name="connsiteX11" fmla="*/ 297837 w 837553"/>
                  <a:gd name="connsiteY11" fmla="*/ 4610 h 217501"/>
                  <a:gd name="connsiteX12" fmla="*/ 181 w 837553"/>
                  <a:gd name="connsiteY12" fmla="*/ 2229 h 2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553" h="217501">
                    <a:moveTo>
                      <a:pt x="181" y="2229"/>
                    </a:moveTo>
                    <a:cubicBezTo>
                      <a:pt x="-415" y="33185"/>
                      <a:pt x="-1010" y="64142"/>
                      <a:pt x="23993" y="92717"/>
                    </a:cubicBezTo>
                    <a:cubicBezTo>
                      <a:pt x="48996" y="121292"/>
                      <a:pt x="106147" y="154629"/>
                      <a:pt x="150200" y="173679"/>
                    </a:cubicBezTo>
                    <a:cubicBezTo>
                      <a:pt x="194253" y="192729"/>
                      <a:pt x="255372" y="201064"/>
                      <a:pt x="288312" y="207017"/>
                    </a:cubicBezTo>
                    <a:cubicBezTo>
                      <a:pt x="321253" y="212970"/>
                      <a:pt x="347843" y="209398"/>
                      <a:pt x="347843" y="209398"/>
                    </a:cubicBezTo>
                    <a:cubicBezTo>
                      <a:pt x="382371" y="210985"/>
                      <a:pt x="446665" y="220511"/>
                      <a:pt x="495481" y="216542"/>
                    </a:cubicBezTo>
                    <a:cubicBezTo>
                      <a:pt x="544297" y="212573"/>
                      <a:pt x="599065" y="199079"/>
                      <a:pt x="640737" y="185585"/>
                    </a:cubicBezTo>
                    <a:cubicBezTo>
                      <a:pt x="682409" y="172091"/>
                      <a:pt x="714953" y="157407"/>
                      <a:pt x="745512" y="135579"/>
                    </a:cubicBezTo>
                    <a:cubicBezTo>
                      <a:pt x="776071" y="113751"/>
                      <a:pt x="810996" y="76445"/>
                      <a:pt x="824093" y="54617"/>
                    </a:cubicBezTo>
                    <a:cubicBezTo>
                      <a:pt x="837190" y="32789"/>
                      <a:pt x="846318" y="13341"/>
                      <a:pt x="824093" y="4610"/>
                    </a:cubicBezTo>
                    <a:cubicBezTo>
                      <a:pt x="801868" y="-4121"/>
                      <a:pt x="690743" y="2229"/>
                      <a:pt x="690743" y="2229"/>
                    </a:cubicBezTo>
                    <a:lnTo>
                      <a:pt x="297837" y="4610"/>
                    </a:lnTo>
                    <a:lnTo>
                      <a:pt x="181" y="2229"/>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2" name="Rektangel 241"/>
              <p:cNvSpPr/>
              <p:nvPr/>
            </p:nvSpPr>
            <p:spPr>
              <a:xfrm>
                <a:off x="-6621792" y="767936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3" name="Rektangel 242"/>
              <p:cNvSpPr/>
              <p:nvPr/>
            </p:nvSpPr>
            <p:spPr>
              <a:xfrm>
                <a:off x="-9469666" y="767936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4" name="Rektangel 243"/>
              <p:cNvSpPr/>
              <p:nvPr/>
            </p:nvSpPr>
            <p:spPr>
              <a:xfrm>
                <a:off x="-6621792" y="6914391"/>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5" name="Rektangel 244"/>
              <p:cNvSpPr/>
              <p:nvPr/>
            </p:nvSpPr>
            <p:spPr>
              <a:xfrm>
                <a:off x="-6621792" y="7289934"/>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6" name="Rektangel 245"/>
              <p:cNvSpPr/>
              <p:nvPr/>
            </p:nvSpPr>
            <p:spPr>
              <a:xfrm>
                <a:off x="-9469666" y="6914391"/>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7" name="Rektangel 246"/>
              <p:cNvSpPr/>
              <p:nvPr/>
            </p:nvSpPr>
            <p:spPr>
              <a:xfrm>
                <a:off x="-9469666" y="7289934"/>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8" name="Rektangel 247"/>
              <p:cNvSpPr/>
              <p:nvPr/>
            </p:nvSpPr>
            <p:spPr>
              <a:xfrm>
                <a:off x="-6261752" y="7808405"/>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9" name="Rektangel 248"/>
              <p:cNvSpPr/>
              <p:nvPr/>
            </p:nvSpPr>
            <p:spPr>
              <a:xfrm>
                <a:off x="-6349713" y="7808405"/>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0" name="Rektangel 249"/>
              <p:cNvSpPr/>
              <p:nvPr/>
            </p:nvSpPr>
            <p:spPr>
              <a:xfrm>
                <a:off x="-6431436" y="7808405"/>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1" name="Rektangel 250"/>
              <p:cNvSpPr/>
              <p:nvPr/>
            </p:nvSpPr>
            <p:spPr>
              <a:xfrm>
                <a:off x="-9159678" y="7808405"/>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2" name="Rektangel 251"/>
              <p:cNvSpPr/>
              <p:nvPr/>
            </p:nvSpPr>
            <p:spPr>
              <a:xfrm>
                <a:off x="-9247639" y="7808405"/>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3" name="Rektangel 252"/>
              <p:cNvSpPr/>
              <p:nvPr/>
            </p:nvSpPr>
            <p:spPr>
              <a:xfrm>
                <a:off x="-9329362" y="7808405"/>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4" name="Rektangel 253"/>
              <p:cNvSpPr/>
              <p:nvPr/>
            </p:nvSpPr>
            <p:spPr>
              <a:xfrm>
                <a:off x="-8924590" y="7701866"/>
                <a:ext cx="2302798" cy="431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5" name="Ellips 254"/>
              <p:cNvSpPr/>
              <p:nvPr/>
            </p:nvSpPr>
            <p:spPr>
              <a:xfrm>
                <a:off x="-9064621" y="795242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6" name="Ellips 255"/>
              <p:cNvSpPr/>
              <p:nvPr/>
            </p:nvSpPr>
            <p:spPr>
              <a:xfrm>
                <a:off x="-6752239" y="795242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nvGrpSpPr>
            <p:cNvPr id="9" name="Grupp 8"/>
            <p:cNvGrpSpPr>
              <a:grpSpLocks noChangeAspect="1"/>
            </p:cNvGrpSpPr>
            <p:nvPr/>
          </p:nvGrpSpPr>
          <p:grpSpPr>
            <a:xfrm>
              <a:off x="5123139" y="2576494"/>
              <a:ext cx="677487" cy="1534647"/>
              <a:chOff x="-18293597" y="-1328768"/>
              <a:chExt cx="3387433" cy="7673236"/>
            </a:xfrm>
          </p:grpSpPr>
          <p:sp>
            <p:nvSpPr>
              <p:cNvPr id="191" name="Ellips 190"/>
              <p:cNvSpPr/>
              <p:nvPr/>
            </p:nvSpPr>
            <p:spPr>
              <a:xfrm>
                <a:off x="-17665200" y="-1302370"/>
                <a:ext cx="2232248" cy="2448272"/>
              </a:xfrm>
              <a:prstGeom prst="ellipse">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2" name="Ellips 191"/>
              <p:cNvSpPr/>
              <p:nvPr/>
            </p:nvSpPr>
            <p:spPr>
              <a:xfrm>
                <a:off x="-17809216" y="218182"/>
                <a:ext cx="288032" cy="432048"/>
              </a:xfrm>
              <a:prstGeom prst="ellipse">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3" name="Ellips 192"/>
              <p:cNvSpPr/>
              <p:nvPr/>
            </p:nvSpPr>
            <p:spPr>
              <a:xfrm>
                <a:off x="-17233152" y="215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4" name="Ellips 193"/>
              <p:cNvSpPr/>
              <p:nvPr/>
            </p:nvSpPr>
            <p:spPr>
              <a:xfrm>
                <a:off x="-16081024" y="-6226"/>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5" name="Frihandsfigur 194"/>
              <p:cNvSpPr/>
              <p:nvPr/>
            </p:nvSpPr>
            <p:spPr>
              <a:xfrm>
                <a:off x="-16978980" y="695138"/>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6" name="Rektangel 195"/>
              <p:cNvSpPr/>
              <p:nvPr/>
            </p:nvSpPr>
            <p:spPr>
              <a:xfrm>
                <a:off x="-17750480" y="1231900"/>
                <a:ext cx="2304256" cy="3600400"/>
              </a:xfrm>
              <a:prstGeom prst="rect">
                <a:avLst/>
              </a:pr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7" name="Rektangel 196"/>
              <p:cNvSpPr/>
              <p:nvPr/>
            </p:nvSpPr>
            <p:spPr>
              <a:xfrm>
                <a:off x="-17750480" y="4832300"/>
                <a:ext cx="864096" cy="1080120"/>
              </a:xfrm>
              <a:prstGeom prst="rect">
                <a:avLst/>
              </a:pr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8" name="Rektangel 197"/>
              <p:cNvSpPr/>
              <p:nvPr/>
            </p:nvSpPr>
            <p:spPr>
              <a:xfrm>
                <a:off x="-16310320" y="4817417"/>
                <a:ext cx="864096" cy="1080120"/>
              </a:xfrm>
              <a:prstGeom prst="rect">
                <a:avLst/>
              </a:pr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9" name="Ellips 198"/>
              <p:cNvSpPr/>
              <p:nvPr/>
            </p:nvSpPr>
            <p:spPr>
              <a:xfrm>
                <a:off x="-17750480" y="5552380"/>
                <a:ext cx="864096" cy="792088"/>
              </a:xfrm>
              <a:prstGeom prst="ellipse">
                <a:avLst/>
              </a:pr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0" name="Ellips 199"/>
              <p:cNvSpPr/>
              <p:nvPr/>
            </p:nvSpPr>
            <p:spPr>
              <a:xfrm>
                <a:off x="-16310320" y="5552380"/>
                <a:ext cx="864096" cy="792088"/>
              </a:xfrm>
              <a:prstGeom prst="ellipse">
                <a:avLst/>
              </a:pr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1" name="Ellips 200"/>
              <p:cNvSpPr/>
              <p:nvPr/>
            </p:nvSpPr>
            <p:spPr>
              <a:xfrm>
                <a:off x="-18293597" y="3680172"/>
                <a:ext cx="540060" cy="432048"/>
              </a:xfrm>
              <a:prstGeom prst="ellipse">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2" name="Ellips 201"/>
              <p:cNvSpPr/>
              <p:nvPr/>
            </p:nvSpPr>
            <p:spPr>
              <a:xfrm>
                <a:off x="-15446224" y="3680172"/>
                <a:ext cx="540060" cy="432048"/>
              </a:xfrm>
              <a:prstGeom prst="ellipse">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3" name="Rektangel 202"/>
              <p:cNvSpPr/>
              <p:nvPr/>
            </p:nvSpPr>
            <p:spPr>
              <a:xfrm>
                <a:off x="-15446224" y="3406131"/>
                <a:ext cx="540060" cy="490065"/>
              </a:xfrm>
              <a:prstGeom prst="rect">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4" name="Rektangel 203"/>
              <p:cNvSpPr/>
              <p:nvPr/>
            </p:nvSpPr>
            <p:spPr>
              <a:xfrm>
                <a:off x="-18290540" y="3406131"/>
                <a:ext cx="536502" cy="490065"/>
              </a:xfrm>
              <a:prstGeom prst="rect">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5" name="Ellips 204"/>
              <p:cNvSpPr/>
              <p:nvPr/>
            </p:nvSpPr>
            <p:spPr>
              <a:xfrm>
                <a:off x="-15576671" y="3679191"/>
                <a:ext cx="270030" cy="216024"/>
              </a:xfrm>
              <a:prstGeom prst="ellipse">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6" name="Ellips 205"/>
              <p:cNvSpPr/>
              <p:nvPr/>
            </p:nvSpPr>
            <p:spPr>
              <a:xfrm>
                <a:off x="-17889053" y="3679191"/>
                <a:ext cx="270030" cy="216024"/>
              </a:xfrm>
              <a:prstGeom prst="ellipse">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7" name="Rektangel 206"/>
              <p:cNvSpPr/>
              <p:nvPr/>
            </p:nvSpPr>
            <p:spPr>
              <a:xfrm>
                <a:off x="-17161144" y="1231900"/>
                <a:ext cx="1224136" cy="757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8" name="Rektangel med rundade hörn 207"/>
              <p:cNvSpPr/>
              <p:nvPr/>
            </p:nvSpPr>
            <p:spPr>
              <a:xfrm>
                <a:off x="-17169082" y="1344596"/>
                <a:ext cx="1232074" cy="7901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9" name="Rektangel 208"/>
              <p:cNvSpPr/>
              <p:nvPr/>
            </p:nvSpPr>
            <p:spPr>
              <a:xfrm>
                <a:off x="-18290540" y="2134772"/>
                <a:ext cx="540060" cy="1343229"/>
              </a:xfrm>
              <a:prstGeom prst="rect">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0" name="Rektangel med rundade hörn 209"/>
              <p:cNvSpPr/>
              <p:nvPr/>
            </p:nvSpPr>
            <p:spPr>
              <a:xfrm>
                <a:off x="-18290540" y="1231900"/>
                <a:ext cx="540060" cy="11608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1" name="Rektangel 210"/>
              <p:cNvSpPr/>
              <p:nvPr/>
            </p:nvSpPr>
            <p:spPr>
              <a:xfrm>
                <a:off x="-15446224" y="2183052"/>
                <a:ext cx="540060" cy="1343229"/>
              </a:xfrm>
              <a:prstGeom prst="rect">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2" name="Rektangel med rundade hörn 211"/>
              <p:cNvSpPr/>
              <p:nvPr/>
            </p:nvSpPr>
            <p:spPr>
              <a:xfrm>
                <a:off x="-15441656" y="1231900"/>
                <a:ext cx="535492" cy="11651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3" name="Ellips 212"/>
              <p:cNvSpPr/>
              <p:nvPr/>
            </p:nvSpPr>
            <p:spPr>
              <a:xfrm>
                <a:off x="-17521184" y="1841769"/>
                <a:ext cx="144016" cy="147829"/>
              </a:xfrm>
              <a:prstGeom prst="ellipse">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4" name="Ellips 213"/>
              <p:cNvSpPr/>
              <p:nvPr/>
            </p:nvSpPr>
            <p:spPr>
              <a:xfrm>
                <a:off x="-15750516" y="1841769"/>
                <a:ext cx="144016" cy="147829"/>
              </a:xfrm>
              <a:prstGeom prst="ellipse">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5" name="Rektangel 214"/>
              <p:cNvSpPr/>
              <p:nvPr/>
            </p:nvSpPr>
            <p:spPr>
              <a:xfrm>
                <a:off x="-17809216" y="1538617"/>
                <a:ext cx="640134" cy="19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6" name="Rektangel 215"/>
              <p:cNvSpPr/>
              <p:nvPr/>
            </p:nvSpPr>
            <p:spPr>
              <a:xfrm>
                <a:off x="-15973012" y="1538617"/>
                <a:ext cx="640134" cy="19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7" name="Rektangel med rundade hörn 216"/>
              <p:cNvSpPr/>
              <p:nvPr/>
            </p:nvSpPr>
            <p:spPr>
              <a:xfrm>
                <a:off x="-17196897" y="2863051"/>
                <a:ext cx="1260140" cy="795806"/>
              </a:xfrm>
              <a:prstGeom prst="roundRect">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8" name="Ellips 217"/>
              <p:cNvSpPr/>
              <p:nvPr/>
            </p:nvSpPr>
            <p:spPr>
              <a:xfrm>
                <a:off x="-15648976" y="281806"/>
                <a:ext cx="288032" cy="432048"/>
              </a:xfrm>
              <a:prstGeom prst="ellipse">
                <a:avLst/>
              </a:pr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9" name="Frihandsfigur 218"/>
              <p:cNvSpPr/>
              <p:nvPr/>
            </p:nvSpPr>
            <p:spPr>
              <a:xfrm>
                <a:off x="-17696527" y="-1328768"/>
                <a:ext cx="1943737" cy="1250534"/>
              </a:xfrm>
              <a:custGeom>
                <a:avLst/>
                <a:gdLst>
                  <a:gd name="connsiteX0" fmla="*/ 1933819 w 1943737"/>
                  <a:gd name="connsiteY0" fmla="*/ 392272 h 1250534"/>
                  <a:gd name="connsiteX1" fmla="*/ 1540913 w 1943737"/>
                  <a:gd name="connsiteY1" fmla="*/ 766128 h 1250534"/>
                  <a:gd name="connsiteX2" fmla="*/ 964650 w 1943737"/>
                  <a:gd name="connsiteY2" fmla="*/ 1042353 h 1250534"/>
                  <a:gd name="connsiteX3" fmla="*/ 319332 w 1943737"/>
                  <a:gd name="connsiteY3" fmla="*/ 1204278 h 1250534"/>
                  <a:gd name="connsiteX4" fmla="*/ 24057 w 1943737"/>
                  <a:gd name="connsiteY4" fmla="*/ 1247141 h 1250534"/>
                  <a:gd name="connsiteX5" fmla="*/ 26438 w 1943737"/>
                  <a:gd name="connsiteY5" fmla="*/ 1132841 h 1250534"/>
                  <a:gd name="connsiteX6" fmla="*/ 100257 w 1943737"/>
                  <a:gd name="connsiteY6" fmla="*/ 763747 h 1250534"/>
                  <a:gd name="connsiteX7" fmla="*/ 245513 w 1943737"/>
                  <a:gd name="connsiteY7" fmla="*/ 492285 h 1250534"/>
                  <a:gd name="connsiteX8" fmla="*/ 402675 w 1943737"/>
                  <a:gd name="connsiteY8" fmla="*/ 306547 h 1250534"/>
                  <a:gd name="connsiteX9" fmla="*/ 564600 w 1943737"/>
                  <a:gd name="connsiteY9" fmla="*/ 182722 h 1250534"/>
                  <a:gd name="connsiteX10" fmla="*/ 740813 w 1943737"/>
                  <a:gd name="connsiteY10" fmla="*/ 80328 h 1250534"/>
                  <a:gd name="connsiteX11" fmla="*/ 1069425 w 1943737"/>
                  <a:gd name="connsiteY11" fmla="*/ 1747 h 1250534"/>
                  <a:gd name="connsiteX12" fmla="*/ 1378988 w 1943737"/>
                  <a:gd name="connsiteY12" fmla="*/ 32703 h 1250534"/>
                  <a:gd name="connsiteX13" fmla="*/ 1590919 w 1943737"/>
                  <a:gd name="connsiteY13" fmla="*/ 111285 h 1250534"/>
                  <a:gd name="connsiteX14" fmla="*/ 1805232 w 1943737"/>
                  <a:gd name="connsiteY14" fmla="*/ 247016 h 1250534"/>
                  <a:gd name="connsiteX15" fmla="*/ 1933819 w 1943737"/>
                  <a:gd name="connsiteY15" fmla="*/ 392272 h 125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737" h="1250534">
                    <a:moveTo>
                      <a:pt x="1933819" y="392272"/>
                    </a:moveTo>
                    <a:cubicBezTo>
                      <a:pt x="1889766" y="478791"/>
                      <a:pt x="1702441" y="657781"/>
                      <a:pt x="1540913" y="766128"/>
                    </a:cubicBezTo>
                    <a:cubicBezTo>
                      <a:pt x="1379385" y="874475"/>
                      <a:pt x="1168247" y="969328"/>
                      <a:pt x="964650" y="1042353"/>
                    </a:cubicBezTo>
                    <a:cubicBezTo>
                      <a:pt x="761053" y="1115378"/>
                      <a:pt x="476097" y="1170147"/>
                      <a:pt x="319332" y="1204278"/>
                    </a:cubicBezTo>
                    <a:cubicBezTo>
                      <a:pt x="162567" y="1238409"/>
                      <a:pt x="72873" y="1259047"/>
                      <a:pt x="24057" y="1247141"/>
                    </a:cubicBezTo>
                    <a:cubicBezTo>
                      <a:pt x="-24759" y="1235235"/>
                      <a:pt x="13738" y="1213407"/>
                      <a:pt x="26438" y="1132841"/>
                    </a:cubicBezTo>
                    <a:cubicBezTo>
                      <a:pt x="39138" y="1052275"/>
                      <a:pt x="63744" y="870506"/>
                      <a:pt x="100257" y="763747"/>
                    </a:cubicBezTo>
                    <a:cubicBezTo>
                      <a:pt x="136770" y="656988"/>
                      <a:pt x="195110" y="568485"/>
                      <a:pt x="245513" y="492285"/>
                    </a:cubicBezTo>
                    <a:cubicBezTo>
                      <a:pt x="295916" y="416085"/>
                      <a:pt x="349494" y="358141"/>
                      <a:pt x="402675" y="306547"/>
                    </a:cubicBezTo>
                    <a:cubicBezTo>
                      <a:pt x="455856" y="254953"/>
                      <a:pt x="508244" y="220425"/>
                      <a:pt x="564600" y="182722"/>
                    </a:cubicBezTo>
                    <a:cubicBezTo>
                      <a:pt x="620956" y="145019"/>
                      <a:pt x="656676" y="110490"/>
                      <a:pt x="740813" y="80328"/>
                    </a:cubicBezTo>
                    <a:cubicBezTo>
                      <a:pt x="824950" y="50166"/>
                      <a:pt x="963063" y="9684"/>
                      <a:pt x="1069425" y="1747"/>
                    </a:cubicBezTo>
                    <a:cubicBezTo>
                      <a:pt x="1175787" y="-6190"/>
                      <a:pt x="1292072" y="14447"/>
                      <a:pt x="1378988" y="32703"/>
                    </a:cubicBezTo>
                    <a:cubicBezTo>
                      <a:pt x="1465904" y="50959"/>
                      <a:pt x="1519878" y="75566"/>
                      <a:pt x="1590919" y="111285"/>
                    </a:cubicBezTo>
                    <a:cubicBezTo>
                      <a:pt x="1661960" y="147004"/>
                      <a:pt x="1746098" y="202169"/>
                      <a:pt x="1805232" y="247016"/>
                    </a:cubicBezTo>
                    <a:cubicBezTo>
                      <a:pt x="1864366" y="291863"/>
                      <a:pt x="1977872" y="305753"/>
                      <a:pt x="1933819" y="392272"/>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0" name="Frihandsfigur 219"/>
              <p:cNvSpPr/>
              <p:nvPr/>
            </p:nvSpPr>
            <p:spPr>
              <a:xfrm>
                <a:off x="-15777100" y="-947860"/>
                <a:ext cx="341200" cy="748067"/>
              </a:xfrm>
              <a:custGeom>
                <a:avLst/>
                <a:gdLst>
                  <a:gd name="connsiteX0" fmla="*/ 603 w 341200"/>
                  <a:gd name="connsiteY0" fmla="*/ 24165 h 748067"/>
                  <a:gd name="connsiteX1" fmla="*/ 155384 w 341200"/>
                  <a:gd name="connsiteY1" fmla="*/ 378972 h 748067"/>
                  <a:gd name="connsiteX2" fmla="*/ 272066 w 341200"/>
                  <a:gd name="connsiteY2" fmla="*/ 633765 h 748067"/>
                  <a:gd name="connsiteX3" fmla="*/ 338741 w 341200"/>
                  <a:gd name="connsiteY3" fmla="*/ 748065 h 748067"/>
                  <a:gd name="connsiteX4" fmla="*/ 322072 w 341200"/>
                  <a:gd name="connsiteY4" fmla="*/ 631384 h 748067"/>
                  <a:gd name="connsiteX5" fmla="*/ 276828 w 341200"/>
                  <a:gd name="connsiteY5" fmla="*/ 398022 h 748067"/>
                  <a:gd name="connsiteX6" fmla="*/ 107759 w 341200"/>
                  <a:gd name="connsiteY6" fmla="*/ 76553 h 748067"/>
                  <a:gd name="connsiteX7" fmla="*/ 603 w 341200"/>
                  <a:gd name="connsiteY7" fmla="*/ 24165 h 74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200" h="748067">
                    <a:moveTo>
                      <a:pt x="603" y="24165"/>
                    </a:moveTo>
                    <a:cubicBezTo>
                      <a:pt x="8541" y="74568"/>
                      <a:pt x="110140" y="277372"/>
                      <a:pt x="155384" y="378972"/>
                    </a:cubicBezTo>
                    <a:cubicBezTo>
                      <a:pt x="200628" y="480572"/>
                      <a:pt x="241507" y="572250"/>
                      <a:pt x="272066" y="633765"/>
                    </a:cubicBezTo>
                    <a:cubicBezTo>
                      <a:pt x="302626" y="695281"/>
                      <a:pt x="330407" y="748462"/>
                      <a:pt x="338741" y="748065"/>
                    </a:cubicBezTo>
                    <a:cubicBezTo>
                      <a:pt x="347075" y="747668"/>
                      <a:pt x="332391" y="689724"/>
                      <a:pt x="322072" y="631384"/>
                    </a:cubicBezTo>
                    <a:cubicBezTo>
                      <a:pt x="311753" y="573044"/>
                      <a:pt x="312547" y="490494"/>
                      <a:pt x="276828" y="398022"/>
                    </a:cubicBezTo>
                    <a:cubicBezTo>
                      <a:pt x="241109" y="305550"/>
                      <a:pt x="150622" y="145609"/>
                      <a:pt x="107759" y="76553"/>
                    </a:cubicBezTo>
                    <a:cubicBezTo>
                      <a:pt x="64897" y="7497"/>
                      <a:pt x="-7335" y="-26238"/>
                      <a:pt x="603" y="24165"/>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nvGrpSpPr>
            <p:cNvPr id="10" name="Grupp 9"/>
            <p:cNvGrpSpPr>
              <a:grpSpLocks noChangeAspect="1"/>
            </p:cNvGrpSpPr>
            <p:nvPr/>
          </p:nvGrpSpPr>
          <p:grpSpPr>
            <a:xfrm>
              <a:off x="3487484" y="2596541"/>
              <a:ext cx="677587" cy="1529876"/>
              <a:chOff x="-5338666" y="-5193263"/>
              <a:chExt cx="3387934" cy="7649379"/>
            </a:xfrm>
          </p:grpSpPr>
          <p:sp>
            <p:nvSpPr>
              <p:cNvPr id="153" name="Ellips 152"/>
              <p:cNvSpPr/>
              <p:nvPr/>
            </p:nvSpPr>
            <p:spPr>
              <a:xfrm>
                <a:off x="-4853784" y="-3670170"/>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4" name="Ellips 153"/>
              <p:cNvSpPr/>
              <p:nvPr/>
            </p:nvSpPr>
            <p:spPr>
              <a:xfrm>
                <a:off x="-2693544" y="-3606546"/>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5" name="Ellips 154"/>
              <p:cNvSpPr/>
              <p:nvPr/>
            </p:nvSpPr>
            <p:spPr>
              <a:xfrm>
                <a:off x="-4709768" y="-5190722"/>
                <a:ext cx="2232248" cy="2448272"/>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6" name="Frihandsfigur 155"/>
              <p:cNvSpPr/>
              <p:nvPr/>
            </p:nvSpPr>
            <p:spPr>
              <a:xfrm>
                <a:off x="-4728318" y="-5193263"/>
                <a:ext cx="1943737" cy="1250534"/>
              </a:xfrm>
              <a:custGeom>
                <a:avLst/>
                <a:gdLst>
                  <a:gd name="connsiteX0" fmla="*/ 1933819 w 1943737"/>
                  <a:gd name="connsiteY0" fmla="*/ 392272 h 1250534"/>
                  <a:gd name="connsiteX1" fmla="*/ 1540913 w 1943737"/>
                  <a:gd name="connsiteY1" fmla="*/ 766128 h 1250534"/>
                  <a:gd name="connsiteX2" fmla="*/ 964650 w 1943737"/>
                  <a:gd name="connsiteY2" fmla="*/ 1042353 h 1250534"/>
                  <a:gd name="connsiteX3" fmla="*/ 319332 w 1943737"/>
                  <a:gd name="connsiteY3" fmla="*/ 1204278 h 1250534"/>
                  <a:gd name="connsiteX4" fmla="*/ 24057 w 1943737"/>
                  <a:gd name="connsiteY4" fmla="*/ 1247141 h 1250534"/>
                  <a:gd name="connsiteX5" fmla="*/ 26438 w 1943737"/>
                  <a:gd name="connsiteY5" fmla="*/ 1132841 h 1250534"/>
                  <a:gd name="connsiteX6" fmla="*/ 100257 w 1943737"/>
                  <a:gd name="connsiteY6" fmla="*/ 763747 h 1250534"/>
                  <a:gd name="connsiteX7" fmla="*/ 245513 w 1943737"/>
                  <a:gd name="connsiteY7" fmla="*/ 492285 h 1250534"/>
                  <a:gd name="connsiteX8" fmla="*/ 402675 w 1943737"/>
                  <a:gd name="connsiteY8" fmla="*/ 306547 h 1250534"/>
                  <a:gd name="connsiteX9" fmla="*/ 564600 w 1943737"/>
                  <a:gd name="connsiteY9" fmla="*/ 182722 h 1250534"/>
                  <a:gd name="connsiteX10" fmla="*/ 740813 w 1943737"/>
                  <a:gd name="connsiteY10" fmla="*/ 80328 h 1250534"/>
                  <a:gd name="connsiteX11" fmla="*/ 1069425 w 1943737"/>
                  <a:gd name="connsiteY11" fmla="*/ 1747 h 1250534"/>
                  <a:gd name="connsiteX12" fmla="*/ 1378988 w 1943737"/>
                  <a:gd name="connsiteY12" fmla="*/ 32703 h 1250534"/>
                  <a:gd name="connsiteX13" fmla="*/ 1590919 w 1943737"/>
                  <a:gd name="connsiteY13" fmla="*/ 111285 h 1250534"/>
                  <a:gd name="connsiteX14" fmla="*/ 1805232 w 1943737"/>
                  <a:gd name="connsiteY14" fmla="*/ 247016 h 1250534"/>
                  <a:gd name="connsiteX15" fmla="*/ 1933819 w 1943737"/>
                  <a:gd name="connsiteY15" fmla="*/ 392272 h 125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737" h="1250534">
                    <a:moveTo>
                      <a:pt x="1933819" y="392272"/>
                    </a:moveTo>
                    <a:cubicBezTo>
                      <a:pt x="1889766" y="478791"/>
                      <a:pt x="1702441" y="657781"/>
                      <a:pt x="1540913" y="766128"/>
                    </a:cubicBezTo>
                    <a:cubicBezTo>
                      <a:pt x="1379385" y="874475"/>
                      <a:pt x="1168247" y="969328"/>
                      <a:pt x="964650" y="1042353"/>
                    </a:cubicBezTo>
                    <a:cubicBezTo>
                      <a:pt x="761053" y="1115378"/>
                      <a:pt x="476097" y="1170147"/>
                      <a:pt x="319332" y="1204278"/>
                    </a:cubicBezTo>
                    <a:cubicBezTo>
                      <a:pt x="162567" y="1238409"/>
                      <a:pt x="72873" y="1259047"/>
                      <a:pt x="24057" y="1247141"/>
                    </a:cubicBezTo>
                    <a:cubicBezTo>
                      <a:pt x="-24759" y="1235235"/>
                      <a:pt x="13738" y="1213407"/>
                      <a:pt x="26438" y="1132841"/>
                    </a:cubicBezTo>
                    <a:cubicBezTo>
                      <a:pt x="39138" y="1052275"/>
                      <a:pt x="63744" y="870506"/>
                      <a:pt x="100257" y="763747"/>
                    </a:cubicBezTo>
                    <a:cubicBezTo>
                      <a:pt x="136770" y="656988"/>
                      <a:pt x="195110" y="568485"/>
                      <a:pt x="245513" y="492285"/>
                    </a:cubicBezTo>
                    <a:cubicBezTo>
                      <a:pt x="295916" y="416085"/>
                      <a:pt x="349494" y="358141"/>
                      <a:pt x="402675" y="306547"/>
                    </a:cubicBezTo>
                    <a:cubicBezTo>
                      <a:pt x="455856" y="254953"/>
                      <a:pt x="508244" y="220425"/>
                      <a:pt x="564600" y="182722"/>
                    </a:cubicBezTo>
                    <a:cubicBezTo>
                      <a:pt x="620956" y="145019"/>
                      <a:pt x="656676" y="110490"/>
                      <a:pt x="740813" y="80328"/>
                    </a:cubicBezTo>
                    <a:cubicBezTo>
                      <a:pt x="824950" y="50166"/>
                      <a:pt x="963063" y="9684"/>
                      <a:pt x="1069425" y="1747"/>
                    </a:cubicBezTo>
                    <a:cubicBezTo>
                      <a:pt x="1175787" y="-6190"/>
                      <a:pt x="1292072" y="14447"/>
                      <a:pt x="1378988" y="32703"/>
                    </a:cubicBezTo>
                    <a:cubicBezTo>
                      <a:pt x="1465904" y="50959"/>
                      <a:pt x="1519878" y="75566"/>
                      <a:pt x="1590919" y="111285"/>
                    </a:cubicBezTo>
                    <a:cubicBezTo>
                      <a:pt x="1661960" y="147004"/>
                      <a:pt x="1746098" y="202169"/>
                      <a:pt x="1805232" y="247016"/>
                    </a:cubicBezTo>
                    <a:cubicBezTo>
                      <a:pt x="1864366" y="291863"/>
                      <a:pt x="1977872" y="305753"/>
                      <a:pt x="1933819" y="392272"/>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7" name="Frihandsfigur 156"/>
              <p:cNvSpPr/>
              <p:nvPr/>
            </p:nvSpPr>
            <p:spPr>
              <a:xfrm>
                <a:off x="-2814152" y="-4794200"/>
                <a:ext cx="341200" cy="748067"/>
              </a:xfrm>
              <a:custGeom>
                <a:avLst/>
                <a:gdLst>
                  <a:gd name="connsiteX0" fmla="*/ 603 w 341200"/>
                  <a:gd name="connsiteY0" fmla="*/ 24165 h 748067"/>
                  <a:gd name="connsiteX1" fmla="*/ 155384 w 341200"/>
                  <a:gd name="connsiteY1" fmla="*/ 378972 h 748067"/>
                  <a:gd name="connsiteX2" fmla="*/ 272066 w 341200"/>
                  <a:gd name="connsiteY2" fmla="*/ 633765 h 748067"/>
                  <a:gd name="connsiteX3" fmla="*/ 338741 w 341200"/>
                  <a:gd name="connsiteY3" fmla="*/ 748065 h 748067"/>
                  <a:gd name="connsiteX4" fmla="*/ 322072 w 341200"/>
                  <a:gd name="connsiteY4" fmla="*/ 631384 h 748067"/>
                  <a:gd name="connsiteX5" fmla="*/ 276828 w 341200"/>
                  <a:gd name="connsiteY5" fmla="*/ 398022 h 748067"/>
                  <a:gd name="connsiteX6" fmla="*/ 107759 w 341200"/>
                  <a:gd name="connsiteY6" fmla="*/ 76553 h 748067"/>
                  <a:gd name="connsiteX7" fmla="*/ 603 w 341200"/>
                  <a:gd name="connsiteY7" fmla="*/ 24165 h 74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200" h="748067">
                    <a:moveTo>
                      <a:pt x="603" y="24165"/>
                    </a:moveTo>
                    <a:cubicBezTo>
                      <a:pt x="8541" y="74568"/>
                      <a:pt x="110140" y="277372"/>
                      <a:pt x="155384" y="378972"/>
                    </a:cubicBezTo>
                    <a:cubicBezTo>
                      <a:pt x="200628" y="480572"/>
                      <a:pt x="241507" y="572250"/>
                      <a:pt x="272066" y="633765"/>
                    </a:cubicBezTo>
                    <a:cubicBezTo>
                      <a:pt x="302626" y="695281"/>
                      <a:pt x="330407" y="748462"/>
                      <a:pt x="338741" y="748065"/>
                    </a:cubicBezTo>
                    <a:cubicBezTo>
                      <a:pt x="347075" y="747668"/>
                      <a:pt x="332391" y="689724"/>
                      <a:pt x="322072" y="631384"/>
                    </a:cubicBezTo>
                    <a:cubicBezTo>
                      <a:pt x="311753" y="573044"/>
                      <a:pt x="312547" y="490494"/>
                      <a:pt x="276828" y="398022"/>
                    </a:cubicBezTo>
                    <a:cubicBezTo>
                      <a:pt x="241109" y="305550"/>
                      <a:pt x="150622" y="145609"/>
                      <a:pt x="107759" y="76553"/>
                    </a:cubicBezTo>
                    <a:cubicBezTo>
                      <a:pt x="64897" y="7497"/>
                      <a:pt x="-7335" y="-26238"/>
                      <a:pt x="603" y="24165"/>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8" name="Ellips 157"/>
              <p:cNvSpPr/>
              <p:nvPr/>
            </p:nvSpPr>
            <p:spPr>
              <a:xfrm>
                <a:off x="-4277720" y="-388619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9" name="Ellips 158"/>
              <p:cNvSpPr/>
              <p:nvPr/>
            </p:nvSpPr>
            <p:spPr>
              <a:xfrm>
                <a:off x="-3125592" y="-389457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0" name="Frihandsfigur 159"/>
              <p:cNvSpPr/>
              <p:nvPr/>
            </p:nvSpPr>
            <p:spPr>
              <a:xfrm>
                <a:off x="-4023548" y="-3193214"/>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1" name="Rektangel 160"/>
              <p:cNvSpPr/>
              <p:nvPr/>
            </p:nvSpPr>
            <p:spPr>
              <a:xfrm>
                <a:off x="-4795048" y="-2656452"/>
                <a:ext cx="2304256" cy="360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2" name="Rektangel 161"/>
              <p:cNvSpPr/>
              <p:nvPr/>
            </p:nvSpPr>
            <p:spPr>
              <a:xfrm>
                <a:off x="-4795048" y="943948"/>
                <a:ext cx="864096" cy="10801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3" name="Rektangel 162"/>
              <p:cNvSpPr/>
              <p:nvPr/>
            </p:nvSpPr>
            <p:spPr>
              <a:xfrm>
                <a:off x="-3354888" y="929065"/>
                <a:ext cx="864096" cy="10801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4" name="Ellips 163"/>
              <p:cNvSpPr/>
              <p:nvPr/>
            </p:nvSpPr>
            <p:spPr>
              <a:xfrm>
                <a:off x="-4795048" y="1664028"/>
                <a:ext cx="864096" cy="7920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5" name="Ellips 164"/>
              <p:cNvSpPr/>
              <p:nvPr/>
            </p:nvSpPr>
            <p:spPr>
              <a:xfrm>
                <a:off x="-3354888" y="1664028"/>
                <a:ext cx="864096" cy="7920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6" name="Rektangel med rundade hörn 165"/>
              <p:cNvSpPr/>
              <p:nvPr/>
            </p:nvSpPr>
            <p:spPr>
              <a:xfrm>
                <a:off x="-5335108" y="-2654940"/>
                <a:ext cx="612068" cy="273479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7" name="Rektangel med rundade hörn 166"/>
              <p:cNvSpPr/>
              <p:nvPr/>
            </p:nvSpPr>
            <p:spPr>
              <a:xfrm>
                <a:off x="-2562800" y="-2656452"/>
                <a:ext cx="612068" cy="273479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8" name="Ellips 167"/>
              <p:cNvSpPr/>
              <p:nvPr/>
            </p:nvSpPr>
            <p:spPr>
              <a:xfrm>
                <a:off x="-5338165" y="-20818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9" name="Ellips 168"/>
              <p:cNvSpPr/>
              <p:nvPr/>
            </p:nvSpPr>
            <p:spPr>
              <a:xfrm>
                <a:off x="-2490792" y="-20818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0" name="Rektangel 169"/>
              <p:cNvSpPr/>
              <p:nvPr/>
            </p:nvSpPr>
            <p:spPr>
              <a:xfrm>
                <a:off x="-4803174" y="1183349"/>
                <a:ext cx="87222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1" name="Rektangel 170"/>
              <p:cNvSpPr/>
              <p:nvPr/>
            </p:nvSpPr>
            <p:spPr>
              <a:xfrm>
                <a:off x="-3354888" y="1196049"/>
                <a:ext cx="8686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2" name="Ellips 171"/>
              <p:cNvSpPr/>
              <p:nvPr/>
            </p:nvSpPr>
            <p:spPr>
              <a:xfrm>
                <a:off x="-3714928" y="-770253"/>
                <a:ext cx="144016" cy="14401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3" name="Ellips 172"/>
              <p:cNvSpPr/>
              <p:nvPr/>
            </p:nvSpPr>
            <p:spPr>
              <a:xfrm>
                <a:off x="-3714928" y="-1289812"/>
                <a:ext cx="144016" cy="14401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4" name="Ellips 173"/>
              <p:cNvSpPr/>
              <p:nvPr/>
            </p:nvSpPr>
            <p:spPr>
              <a:xfrm>
                <a:off x="-3714928" y="-1778365"/>
                <a:ext cx="144016" cy="14401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5" name="Likbent triangel 174"/>
              <p:cNvSpPr/>
              <p:nvPr/>
            </p:nvSpPr>
            <p:spPr>
              <a:xfrm flipV="1">
                <a:off x="-4306719" y="-2656452"/>
                <a:ext cx="1327597" cy="64922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6" name="Frihandsfigur 175"/>
              <p:cNvSpPr/>
              <p:nvPr/>
            </p:nvSpPr>
            <p:spPr>
              <a:xfrm>
                <a:off x="-4074968" y="-2656453"/>
                <a:ext cx="837553" cy="217501"/>
              </a:xfrm>
              <a:custGeom>
                <a:avLst/>
                <a:gdLst>
                  <a:gd name="connsiteX0" fmla="*/ 181 w 837553"/>
                  <a:gd name="connsiteY0" fmla="*/ 2229 h 217501"/>
                  <a:gd name="connsiteX1" fmla="*/ 23993 w 837553"/>
                  <a:gd name="connsiteY1" fmla="*/ 92717 h 217501"/>
                  <a:gd name="connsiteX2" fmla="*/ 150200 w 837553"/>
                  <a:gd name="connsiteY2" fmla="*/ 173679 h 217501"/>
                  <a:gd name="connsiteX3" fmla="*/ 288312 w 837553"/>
                  <a:gd name="connsiteY3" fmla="*/ 207017 h 217501"/>
                  <a:gd name="connsiteX4" fmla="*/ 347843 w 837553"/>
                  <a:gd name="connsiteY4" fmla="*/ 209398 h 217501"/>
                  <a:gd name="connsiteX5" fmla="*/ 495481 w 837553"/>
                  <a:gd name="connsiteY5" fmla="*/ 216542 h 217501"/>
                  <a:gd name="connsiteX6" fmla="*/ 640737 w 837553"/>
                  <a:gd name="connsiteY6" fmla="*/ 185585 h 217501"/>
                  <a:gd name="connsiteX7" fmla="*/ 745512 w 837553"/>
                  <a:gd name="connsiteY7" fmla="*/ 135579 h 217501"/>
                  <a:gd name="connsiteX8" fmla="*/ 824093 w 837553"/>
                  <a:gd name="connsiteY8" fmla="*/ 54617 h 217501"/>
                  <a:gd name="connsiteX9" fmla="*/ 824093 w 837553"/>
                  <a:gd name="connsiteY9" fmla="*/ 4610 h 217501"/>
                  <a:gd name="connsiteX10" fmla="*/ 690743 w 837553"/>
                  <a:gd name="connsiteY10" fmla="*/ 2229 h 217501"/>
                  <a:gd name="connsiteX11" fmla="*/ 297837 w 837553"/>
                  <a:gd name="connsiteY11" fmla="*/ 4610 h 217501"/>
                  <a:gd name="connsiteX12" fmla="*/ 181 w 837553"/>
                  <a:gd name="connsiteY12" fmla="*/ 2229 h 2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553" h="217501">
                    <a:moveTo>
                      <a:pt x="181" y="2229"/>
                    </a:moveTo>
                    <a:cubicBezTo>
                      <a:pt x="-415" y="33185"/>
                      <a:pt x="-1010" y="64142"/>
                      <a:pt x="23993" y="92717"/>
                    </a:cubicBezTo>
                    <a:cubicBezTo>
                      <a:pt x="48996" y="121292"/>
                      <a:pt x="106147" y="154629"/>
                      <a:pt x="150200" y="173679"/>
                    </a:cubicBezTo>
                    <a:cubicBezTo>
                      <a:pt x="194253" y="192729"/>
                      <a:pt x="255372" y="201064"/>
                      <a:pt x="288312" y="207017"/>
                    </a:cubicBezTo>
                    <a:cubicBezTo>
                      <a:pt x="321253" y="212970"/>
                      <a:pt x="347843" y="209398"/>
                      <a:pt x="347843" y="209398"/>
                    </a:cubicBezTo>
                    <a:cubicBezTo>
                      <a:pt x="382371" y="210985"/>
                      <a:pt x="446665" y="220511"/>
                      <a:pt x="495481" y="216542"/>
                    </a:cubicBezTo>
                    <a:cubicBezTo>
                      <a:pt x="544297" y="212573"/>
                      <a:pt x="599065" y="199079"/>
                      <a:pt x="640737" y="185585"/>
                    </a:cubicBezTo>
                    <a:cubicBezTo>
                      <a:pt x="682409" y="172091"/>
                      <a:pt x="714953" y="157407"/>
                      <a:pt x="745512" y="135579"/>
                    </a:cubicBezTo>
                    <a:cubicBezTo>
                      <a:pt x="776071" y="113751"/>
                      <a:pt x="810996" y="76445"/>
                      <a:pt x="824093" y="54617"/>
                    </a:cubicBezTo>
                    <a:cubicBezTo>
                      <a:pt x="837190" y="32789"/>
                      <a:pt x="846318" y="13341"/>
                      <a:pt x="824093" y="4610"/>
                    </a:cubicBezTo>
                    <a:cubicBezTo>
                      <a:pt x="801868" y="-4121"/>
                      <a:pt x="690743" y="2229"/>
                      <a:pt x="690743" y="2229"/>
                    </a:cubicBezTo>
                    <a:lnTo>
                      <a:pt x="297837" y="4610"/>
                    </a:lnTo>
                    <a:lnTo>
                      <a:pt x="181" y="2229"/>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7" name="Rektangel 176"/>
              <p:cNvSpPr/>
              <p:nvPr/>
            </p:nvSpPr>
            <p:spPr>
              <a:xfrm>
                <a:off x="-2490792" y="-48222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8" name="Rektangel 177"/>
              <p:cNvSpPr/>
              <p:nvPr/>
            </p:nvSpPr>
            <p:spPr>
              <a:xfrm>
                <a:off x="-5338666" y="-48222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9" name="Ellips 178"/>
              <p:cNvSpPr/>
              <p:nvPr/>
            </p:nvSpPr>
            <p:spPr>
              <a:xfrm>
                <a:off x="-2621239" y="-20916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0" name="Ellips 179"/>
              <p:cNvSpPr/>
              <p:nvPr/>
            </p:nvSpPr>
            <p:spPr>
              <a:xfrm>
                <a:off x="-4933621" y="-20916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1" name="Rektangel 180"/>
              <p:cNvSpPr/>
              <p:nvPr/>
            </p:nvSpPr>
            <p:spPr>
              <a:xfrm>
                <a:off x="-2490792" y="-1247191"/>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2" name="Rektangel 181"/>
              <p:cNvSpPr/>
              <p:nvPr/>
            </p:nvSpPr>
            <p:spPr>
              <a:xfrm>
                <a:off x="-2490792" y="-871648"/>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3" name="Rektangel 182"/>
              <p:cNvSpPr/>
              <p:nvPr/>
            </p:nvSpPr>
            <p:spPr>
              <a:xfrm>
                <a:off x="-5338666" y="-1247191"/>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4" name="Rektangel 183"/>
              <p:cNvSpPr/>
              <p:nvPr/>
            </p:nvSpPr>
            <p:spPr>
              <a:xfrm>
                <a:off x="-5338666" y="-871648"/>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5" name="Rektangel 184"/>
              <p:cNvSpPr/>
              <p:nvPr/>
            </p:nvSpPr>
            <p:spPr>
              <a:xfrm>
                <a:off x="-2130752" y="-35317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6" name="Rektangel 185"/>
              <p:cNvSpPr/>
              <p:nvPr/>
            </p:nvSpPr>
            <p:spPr>
              <a:xfrm>
                <a:off x="-2218713" y="-35317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7" name="Rektangel 186"/>
              <p:cNvSpPr/>
              <p:nvPr/>
            </p:nvSpPr>
            <p:spPr>
              <a:xfrm>
                <a:off x="-2300436" y="-35317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8" name="Rektangel 187"/>
              <p:cNvSpPr/>
              <p:nvPr/>
            </p:nvSpPr>
            <p:spPr>
              <a:xfrm>
                <a:off x="-5028678" y="-35317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9" name="Rektangel 188"/>
              <p:cNvSpPr/>
              <p:nvPr/>
            </p:nvSpPr>
            <p:spPr>
              <a:xfrm>
                <a:off x="-5116639" y="-35317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0" name="Rektangel 189"/>
              <p:cNvSpPr/>
              <p:nvPr/>
            </p:nvSpPr>
            <p:spPr>
              <a:xfrm>
                <a:off x="-5198362" y="-35317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nvGrpSpPr>
            <p:cNvPr id="11" name="Grupp 10"/>
            <p:cNvGrpSpPr>
              <a:grpSpLocks noChangeAspect="1"/>
            </p:cNvGrpSpPr>
            <p:nvPr/>
          </p:nvGrpSpPr>
          <p:grpSpPr>
            <a:xfrm>
              <a:off x="4057336" y="2582088"/>
              <a:ext cx="677587" cy="1529368"/>
              <a:chOff x="-4803174" y="3056858"/>
              <a:chExt cx="3387934" cy="7646838"/>
            </a:xfrm>
          </p:grpSpPr>
          <p:sp>
            <p:nvSpPr>
              <p:cNvPr id="118" name="Ellips 117"/>
              <p:cNvSpPr/>
              <p:nvPr/>
            </p:nvSpPr>
            <p:spPr>
              <a:xfrm>
                <a:off x="-2158052" y="4641034"/>
                <a:ext cx="288032" cy="432048"/>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9" name="Ellips 118"/>
              <p:cNvSpPr/>
              <p:nvPr/>
            </p:nvSpPr>
            <p:spPr>
              <a:xfrm>
                <a:off x="-4318292" y="4577410"/>
                <a:ext cx="288032" cy="432048"/>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0" name="Ellips 119"/>
              <p:cNvSpPr/>
              <p:nvPr/>
            </p:nvSpPr>
            <p:spPr>
              <a:xfrm>
                <a:off x="-4174276" y="3056858"/>
                <a:ext cx="2232248" cy="2448272"/>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1" name="Ellips 120"/>
              <p:cNvSpPr/>
              <p:nvPr/>
            </p:nvSpPr>
            <p:spPr>
              <a:xfrm>
                <a:off x="-3742228" y="4361386"/>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2" name="Ellips 121"/>
              <p:cNvSpPr/>
              <p:nvPr/>
            </p:nvSpPr>
            <p:spPr>
              <a:xfrm>
                <a:off x="-2590100" y="4353002"/>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3" name="Frihandsfigur 122"/>
              <p:cNvSpPr/>
              <p:nvPr/>
            </p:nvSpPr>
            <p:spPr>
              <a:xfrm>
                <a:off x="-3488056" y="5054366"/>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4" name="Rektangel 123"/>
              <p:cNvSpPr/>
              <p:nvPr/>
            </p:nvSpPr>
            <p:spPr>
              <a:xfrm>
                <a:off x="-4259556" y="5591128"/>
                <a:ext cx="2304256" cy="288032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5" name="Rektangel 124"/>
              <p:cNvSpPr/>
              <p:nvPr/>
            </p:nvSpPr>
            <p:spPr>
              <a:xfrm>
                <a:off x="-4259556" y="9176000"/>
                <a:ext cx="864096" cy="1080120"/>
              </a:xfrm>
              <a:prstGeom prst="rect">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6" name="Rektangel 125"/>
              <p:cNvSpPr/>
              <p:nvPr/>
            </p:nvSpPr>
            <p:spPr>
              <a:xfrm>
                <a:off x="-2819396" y="9176645"/>
                <a:ext cx="864096" cy="1080120"/>
              </a:xfrm>
              <a:prstGeom prst="rect">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7" name="Ellips 126"/>
              <p:cNvSpPr/>
              <p:nvPr/>
            </p:nvSpPr>
            <p:spPr>
              <a:xfrm>
                <a:off x="-4259556" y="9911608"/>
                <a:ext cx="864096" cy="792088"/>
              </a:xfrm>
              <a:prstGeom prst="ellipse">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8" name="Ellips 127"/>
              <p:cNvSpPr/>
              <p:nvPr/>
            </p:nvSpPr>
            <p:spPr>
              <a:xfrm>
                <a:off x="-2819396" y="9911608"/>
                <a:ext cx="864096" cy="792088"/>
              </a:xfrm>
              <a:prstGeom prst="ellipse">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9" name="Rektangel med rundade hörn 128"/>
              <p:cNvSpPr/>
              <p:nvPr/>
            </p:nvSpPr>
            <p:spPr>
              <a:xfrm>
                <a:off x="-4799616" y="5592640"/>
                <a:ext cx="612068" cy="2734792"/>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0" name="Rektangel med rundade hörn 129"/>
              <p:cNvSpPr/>
              <p:nvPr/>
            </p:nvSpPr>
            <p:spPr>
              <a:xfrm>
                <a:off x="-2027308" y="5591128"/>
                <a:ext cx="612068" cy="2734792"/>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1" name="Ellips 130"/>
              <p:cNvSpPr/>
              <p:nvPr/>
            </p:nvSpPr>
            <p:spPr>
              <a:xfrm>
                <a:off x="-4802673" y="803940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2" name="Ellips 131"/>
              <p:cNvSpPr/>
              <p:nvPr/>
            </p:nvSpPr>
            <p:spPr>
              <a:xfrm>
                <a:off x="-1955300" y="803940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3" name="Likbent triangel 132"/>
              <p:cNvSpPr/>
              <p:nvPr/>
            </p:nvSpPr>
            <p:spPr>
              <a:xfrm flipV="1">
                <a:off x="-3771227" y="5591128"/>
                <a:ext cx="1327597" cy="64922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4" name="Frihandsfigur 133"/>
              <p:cNvSpPr/>
              <p:nvPr/>
            </p:nvSpPr>
            <p:spPr>
              <a:xfrm>
                <a:off x="-3539476" y="5591127"/>
                <a:ext cx="837553" cy="217501"/>
              </a:xfrm>
              <a:custGeom>
                <a:avLst/>
                <a:gdLst>
                  <a:gd name="connsiteX0" fmla="*/ 181 w 837553"/>
                  <a:gd name="connsiteY0" fmla="*/ 2229 h 217501"/>
                  <a:gd name="connsiteX1" fmla="*/ 23993 w 837553"/>
                  <a:gd name="connsiteY1" fmla="*/ 92717 h 217501"/>
                  <a:gd name="connsiteX2" fmla="*/ 150200 w 837553"/>
                  <a:gd name="connsiteY2" fmla="*/ 173679 h 217501"/>
                  <a:gd name="connsiteX3" fmla="*/ 288312 w 837553"/>
                  <a:gd name="connsiteY3" fmla="*/ 207017 h 217501"/>
                  <a:gd name="connsiteX4" fmla="*/ 347843 w 837553"/>
                  <a:gd name="connsiteY4" fmla="*/ 209398 h 217501"/>
                  <a:gd name="connsiteX5" fmla="*/ 495481 w 837553"/>
                  <a:gd name="connsiteY5" fmla="*/ 216542 h 217501"/>
                  <a:gd name="connsiteX6" fmla="*/ 640737 w 837553"/>
                  <a:gd name="connsiteY6" fmla="*/ 185585 h 217501"/>
                  <a:gd name="connsiteX7" fmla="*/ 745512 w 837553"/>
                  <a:gd name="connsiteY7" fmla="*/ 135579 h 217501"/>
                  <a:gd name="connsiteX8" fmla="*/ 824093 w 837553"/>
                  <a:gd name="connsiteY8" fmla="*/ 54617 h 217501"/>
                  <a:gd name="connsiteX9" fmla="*/ 824093 w 837553"/>
                  <a:gd name="connsiteY9" fmla="*/ 4610 h 217501"/>
                  <a:gd name="connsiteX10" fmla="*/ 690743 w 837553"/>
                  <a:gd name="connsiteY10" fmla="*/ 2229 h 217501"/>
                  <a:gd name="connsiteX11" fmla="*/ 297837 w 837553"/>
                  <a:gd name="connsiteY11" fmla="*/ 4610 h 217501"/>
                  <a:gd name="connsiteX12" fmla="*/ 181 w 837553"/>
                  <a:gd name="connsiteY12" fmla="*/ 2229 h 2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553" h="217501">
                    <a:moveTo>
                      <a:pt x="181" y="2229"/>
                    </a:moveTo>
                    <a:cubicBezTo>
                      <a:pt x="-415" y="33185"/>
                      <a:pt x="-1010" y="64142"/>
                      <a:pt x="23993" y="92717"/>
                    </a:cubicBezTo>
                    <a:cubicBezTo>
                      <a:pt x="48996" y="121292"/>
                      <a:pt x="106147" y="154629"/>
                      <a:pt x="150200" y="173679"/>
                    </a:cubicBezTo>
                    <a:cubicBezTo>
                      <a:pt x="194253" y="192729"/>
                      <a:pt x="255372" y="201064"/>
                      <a:pt x="288312" y="207017"/>
                    </a:cubicBezTo>
                    <a:cubicBezTo>
                      <a:pt x="321253" y="212970"/>
                      <a:pt x="347843" y="209398"/>
                      <a:pt x="347843" y="209398"/>
                    </a:cubicBezTo>
                    <a:cubicBezTo>
                      <a:pt x="382371" y="210985"/>
                      <a:pt x="446665" y="220511"/>
                      <a:pt x="495481" y="216542"/>
                    </a:cubicBezTo>
                    <a:cubicBezTo>
                      <a:pt x="544297" y="212573"/>
                      <a:pt x="599065" y="199079"/>
                      <a:pt x="640737" y="185585"/>
                    </a:cubicBezTo>
                    <a:cubicBezTo>
                      <a:pt x="682409" y="172091"/>
                      <a:pt x="714953" y="157407"/>
                      <a:pt x="745512" y="135579"/>
                    </a:cubicBezTo>
                    <a:cubicBezTo>
                      <a:pt x="776071" y="113751"/>
                      <a:pt x="810996" y="76445"/>
                      <a:pt x="824093" y="54617"/>
                    </a:cubicBezTo>
                    <a:cubicBezTo>
                      <a:pt x="837190" y="32789"/>
                      <a:pt x="846318" y="13341"/>
                      <a:pt x="824093" y="4610"/>
                    </a:cubicBezTo>
                    <a:cubicBezTo>
                      <a:pt x="801868" y="-4121"/>
                      <a:pt x="690743" y="2229"/>
                      <a:pt x="690743" y="2229"/>
                    </a:cubicBezTo>
                    <a:lnTo>
                      <a:pt x="297837" y="4610"/>
                    </a:lnTo>
                    <a:lnTo>
                      <a:pt x="181" y="2229"/>
                    </a:ln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5" name="Rektangel 134"/>
              <p:cNvSpPr/>
              <p:nvPr/>
            </p:nvSpPr>
            <p:spPr>
              <a:xfrm>
                <a:off x="-1955300" y="7765359"/>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6" name="Rektangel 135"/>
              <p:cNvSpPr/>
              <p:nvPr/>
            </p:nvSpPr>
            <p:spPr>
              <a:xfrm>
                <a:off x="-4803174" y="7765359"/>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7" name="Rektangel 136"/>
              <p:cNvSpPr/>
              <p:nvPr/>
            </p:nvSpPr>
            <p:spPr>
              <a:xfrm>
                <a:off x="-1955300" y="7000389"/>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8" name="Rektangel 137"/>
              <p:cNvSpPr/>
              <p:nvPr/>
            </p:nvSpPr>
            <p:spPr>
              <a:xfrm>
                <a:off x="-1955300" y="7375932"/>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9" name="Rektangel 138"/>
              <p:cNvSpPr/>
              <p:nvPr/>
            </p:nvSpPr>
            <p:spPr>
              <a:xfrm>
                <a:off x="-4803174" y="7000389"/>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0" name="Rektangel 139"/>
              <p:cNvSpPr/>
              <p:nvPr/>
            </p:nvSpPr>
            <p:spPr>
              <a:xfrm>
                <a:off x="-4803174" y="7375932"/>
                <a:ext cx="545076"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1" name="Rektangel 140"/>
              <p:cNvSpPr/>
              <p:nvPr/>
            </p:nvSpPr>
            <p:spPr>
              <a:xfrm>
                <a:off x="-1595260" y="7894403"/>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2" name="Rektangel 141"/>
              <p:cNvSpPr/>
              <p:nvPr/>
            </p:nvSpPr>
            <p:spPr>
              <a:xfrm>
                <a:off x="-1683221" y="7894403"/>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3" name="Rektangel 142"/>
              <p:cNvSpPr/>
              <p:nvPr/>
            </p:nvSpPr>
            <p:spPr>
              <a:xfrm>
                <a:off x="-1764944" y="7894403"/>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4" name="Rektangel 143"/>
              <p:cNvSpPr/>
              <p:nvPr/>
            </p:nvSpPr>
            <p:spPr>
              <a:xfrm>
                <a:off x="-4493186" y="7894403"/>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5" name="Rektangel 144"/>
              <p:cNvSpPr/>
              <p:nvPr/>
            </p:nvSpPr>
            <p:spPr>
              <a:xfrm>
                <a:off x="-4581147" y="7894403"/>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6" name="Rektangel 145"/>
              <p:cNvSpPr/>
              <p:nvPr/>
            </p:nvSpPr>
            <p:spPr>
              <a:xfrm>
                <a:off x="-4662870" y="7894403"/>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7" name="Rektangel 146"/>
              <p:cNvSpPr/>
              <p:nvPr/>
            </p:nvSpPr>
            <p:spPr>
              <a:xfrm>
                <a:off x="-4258098" y="7787864"/>
                <a:ext cx="2302798" cy="43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8" name="Ellips 147"/>
              <p:cNvSpPr/>
              <p:nvPr/>
            </p:nvSpPr>
            <p:spPr>
              <a:xfrm>
                <a:off x="-4398129" y="8038419"/>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9" name="Ellips 148"/>
              <p:cNvSpPr/>
              <p:nvPr/>
            </p:nvSpPr>
            <p:spPr>
              <a:xfrm>
                <a:off x="-2085747" y="8038419"/>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0" name="Rektangel 149"/>
              <p:cNvSpPr/>
              <p:nvPr/>
            </p:nvSpPr>
            <p:spPr>
              <a:xfrm>
                <a:off x="-4258098" y="7160097"/>
                <a:ext cx="2302798" cy="43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1" name="Rektangel 150"/>
              <p:cNvSpPr/>
              <p:nvPr/>
            </p:nvSpPr>
            <p:spPr>
              <a:xfrm>
                <a:off x="-4258098" y="8471448"/>
                <a:ext cx="2302798" cy="705197"/>
              </a:xfrm>
              <a:prstGeom prst="rect">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2" name="Frihandsfigur 151"/>
              <p:cNvSpPr/>
              <p:nvPr/>
            </p:nvSpPr>
            <p:spPr>
              <a:xfrm>
                <a:off x="-4187548" y="3067339"/>
                <a:ext cx="2245520" cy="1052494"/>
              </a:xfrm>
              <a:custGeom>
                <a:avLst/>
                <a:gdLst>
                  <a:gd name="connsiteX0" fmla="*/ 2828 w 2023692"/>
                  <a:gd name="connsiteY0" fmla="*/ 1045331 h 1052494"/>
                  <a:gd name="connsiteX1" fmla="*/ 5209 w 2023692"/>
                  <a:gd name="connsiteY1" fmla="*/ 923887 h 1052494"/>
                  <a:gd name="connsiteX2" fmla="*/ 50453 w 2023692"/>
                  <a:gd name="connsiteY2" fmla="*/ 700050 h 1052494"/>
                  <a:gd name="connsiteX3" fmla="*/ 159990 w 2023692"/>
                  <a:gd name="connsiteY3" fmla="*/ 469068 h 1052494"/>
                  <a:gd name="connsiteX4" fmla="*/ 336203 w 2023692"/>
                  <a:gd name="connsiteY4" fmla="*/ 259518 h 1052494"/>
                  <a:gd name="connsiteX5" fmla="*/ 560040 w 2023692"/>
                  <a:gd name="connsiteY5" fmla="*/ 104737 h 1052494"/>
                  <a:gd name="connsiteX6" fmla="*/ 757684 w 2023692"/>
                  <a:gd name="connsiteY6" fmla="*/ 28537 h 1052494"/>
                  <a:gd name="connsiteX7" fmla="*/ 941040 w 2023692"/>
                  <a:gd name="connsiteY7" fmla="*/ 2343 h 1052494"/>
                  <a:gd name="connsiteX8" fmla="*/ 1045815 w 2023692"/>
                  <a:gd name="connsiteY8" fmla="*/ 2343 h 1052494"/>
                  <a:gd name="connsiteX9" fmla="*/ 1193453 w 2023692"/>
                  <a:gd name="connsiteY9" fmla="*/ 11868 h 1052494"/>
                  <a:gd name="connsiteX10" fmla="*/ 1419672 w 2023692"/>
                  <a:gd name="connsiteY10" fmla="*/ 90450 h 1052494"/>
                  <a:gd name="connsiteX11" fmla="*/ 1593503 w 2023692"/>
                  <a:gd name="connsiteY11" fmla="*/ 197606 h 1052494"/>
                  <a:gd name="connsiteX12" fmla="*/ 1748284 w 2023692"/>
                  <a:gd name="connsiteY12" fmla="*/ 335718 h 1052494"/>
                  <a:gd name="connsiteX13" fmla="*/ 1891159 w 2023692"/>
                  <a:gd name="connsiteY13" fmla="*/ 528600 h 1052494"/>
                  <a:gd name="connsiteX14" fmla="*/ 1979265 w 2023692"/>
                  <a:gd name="connsiteY14" fmla="*/ 742912 h 1052494"/>
                  <a:gd name="connsiteX15" fmla="*/ 2014984 w 2023692"/>
                  <a:gd name="connsiteY15" fmla="*/ 947700 h 1052494"/>
                  <a:gd name="connsiteX16" fmla="*/ 2017365 w 2023692"/>
                  <a:gd name="connsiteY16" fmla="*/ 1042950 h 1052494"/>
                  <a:gd name="connsiteX17" fmla="*/ 1941165 w 2023692"/>
                  <a:gd name="connsiteY17" fmla="*/ 1047712 h 1052494"/>
                  <a:gd name="connsiteX18" fmla="*/ 1648272 w 2023692"/>
                  <a:gd name="connsiteY18" fmla="*/ 1050093 h 1052494"/>
                  <a:gd name="connsiteX19" fmla="*/ 1272034 w 2023692"/>
                  <a:gd name="connsiteY19" fmla="*/ 1050093 h 1052494"/>
                  <a:gd name="connsiteX20" fmla="*/ 1210122 w 2023692"/>
                  <a:gd name="connsiteY20" fmla="*/ 1026281 h 1052494"/>
                  <a:gd name="connsiteX21" fmla="*/ 1074390 w 2023692"/>
                  <a:gd name="connsiteY21" fmla="*/ 888168 h 1052494"/>
                  <a:gd name="connsiteX22" fmla="*/ 1036290 w 2023692"/>
                  <a:gd name="connsiteY22" fmla="*/ 847687 h 1052494"/>
                  <a:gd name="connsiteX23" fmla="*/ 981522 w 2023692"/>
                  <a:gd name="connsiteY23" fmla="*/ 897693 h 1052494"/>
                  <a:gd name="connsiteX24" fmla="*/ 845790 w 2023692"/>
                  <a:gd name="connsiteY24" fmla="*/ 1035806 h 1052494"/>
                  <a:gd name="connsiteX25" fmla="*/ 791022 w 2023692"/>
                  <a:gd name="connsiteY25" fmla="*/ 1050093 h 1052494"/>
                  <a:gd name="connsiteX26" fmla="*/ 426690 w 2023692"/>
                  <a:gd name="connsiteY26" fmla="*/ 1052475 h 1052494"/>
                  <a:gd name="connsiteX27" fmla="*/ 2828 w 2023692"/>
                  <a:gd name="connsiteY27" fmla="*/ 1045331 h 105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23692" h="1052494">
                    <a:moveTo>
                      <a:pt x="2828" y="1045331"/>
                    </a:moveTo>
                    <a:cubicBezTo>
                      <a:pt x="50" y="1013382"/>
                      <a:pt x="-2728" y="981434"/>
                      <a:pt x="5209" y="923887"/>
                    </a:cubicBezTo>
                    <a:cubicBezTo>
                      <a:pt x="13146" y="866340"/>
                      <a:pt x="24656" y="775853"/>
                      <a:pt x="50453" y="700050"/>
                    </a:cubicBezTo>
                    <a:cubicBezTo>
                      <a:pt x="76250" y="624247"/>
                      <a:pt x="112365" y="542490"/>
                      <a:pt x="159990" y="469068"/>
                    </a:cubicBezTo>
                    <a:cubicBezTo>
                      <a:pt x="207615" y="395646"/>
                      <a:pt x="269528" y="320240"/>
                      <a:pt x="336203" y="259518"/>
                    </a:cubicBezTo>
                    <a:cubicBezTo>
                      <a:pt x="402878" y="198796"/>
                      <a:pt x="489793" y="143234"/>
                      <a:pt x="560040" y="104737"/>
                    </a:cubicBezTo>
                    <a:cubicBezTo>
                      <a:pt x="630287" y="66240"/>
                      <a:pt x="694184" y="45603"/>
                      <a:pt x="757684" y="28537"/>
                    </a:cubicBezTo>
                    <a:cubicBezTo>
                      <a:pt x="821184" y="11471"/>
                      <a:pt x="893018" y="6709"/>
                      <a:pt x="941040" y="2343"/>
                    </a:cubicBezTo>
                    <a:cubicBezTo>
                      <a:pt x="989062" y="-2023"/>
                      <a:pt x="1003746" y="756"/>
                      <a:pt x="1045815" y="2343"/>
                    </a:cubicBezTo>
                    <a:cubicBezTo>
                      <a:pt x="1087884" y="3930"/>
                      <a:pt x="1131144" y="-2816"/>
                      <a:pt x="1193453" y="11868"/>
                    </a:cubicBezTo>
                    <a:cubicBezTo>
                      <a:pt x="1255762" y="26552"/>
                      <a:pt x="1352997" y="59494"/>
                      <a:pt x="1419672" y="90450"/>
                    </a:cubicBezTo>
                    <a:cubicBezTo>
                      <a:pt x="1486347" y="121406"/>
                      <a:pt x="1538734" y="156728"/>
                      <a:pt x="1593503" y="197606"/>
                    </a:cubicBezTo>
                    <a:cubicBezTo>
                      <a:pt x="1648272" y="238484"/>
                      <a:pt x="1698675" y="280552"/>
                      <a:pt x="1748284" y="335718"/>
                    </a:cubicBezTo>
                    <a:cubicBezTo>
                      <a:pt x="1797893" y="390884"/>
                      <a:pt x="1852662" y="460734"/>
                      <a:pt x="1891159" y="528600"/>
                    </a:cubicBezTo>
                    <a:cubicBezTo>
                      <a:pt x="1929656" y="596466"/>
                      <a:pt x="1958628" y="673062"/>
                      <a:pt x="1979265" y="742912"/>
                    </a:cubicBezTo>
                    <a:cubicBezTo>
                      <a:pt x="1999902" y="812762"/>
                      <a:pt x="2008634" y="897694"/>
                      <a:pt x="2014984" y="947700"/>
                    </a:cubicBezTo>
                    <a:cubicBezTo>
                      <a:pt x="2021334" y="997706"/>
                      <a:pt x="2029668" y="1026282"/>
                      <a:pt x="2017365" y="1042950"/>
                    </a:cubicBezTo>
                    <a:cubicBezTo>
                      <a:pt x="2005062" y="1059618"/>
                      <a:pt x="2002680" y="1046522"/>
                      <a:pt x="1941165" y="1047712"/>
                    </a:cubicBezTo>
                    <a:cubicBezTo>
                      <a:pt x="1879650" y="1048902"/>
                      <a:pt x="1648272" y="1050093"/>
                      <a:pt x="1648272" y="1050093"/>
                    </a:cubicBezTo>
                    <a:cubicBezTo>
                      <a:pt x="1536750" y="1050490"/>
                      <a:pt x="1345059" y="1054062"/>
                      <a:pt x="1272034" y="1050093"/>
                    </a:cubicBezTo>
                    <a:cubicBezTo>
                      <a:pt x="1199009" y="1046124"/>
                      <a:pt x="1243063" y="1053268"/>
                      <a:pt x="1210122" y="1026281"/>
                    </a:cubicBezTo>
                    <a:cubicBezTo>
                      <a:pt x="1177181" y="999294"/>
                      <a:pt x="1103362" y="917934"/>
                      <a:pt x="1074390" y="888168"/>
                    </a:cubicBezTo>
                    <a:cubicBezTo>
                      <a:pt x="1045418" y="858402"/>
                      <a:pt x="1051768" y="846099"/>
                      <a:pt x="1036290" y="847687"/>
                    </a:cubicBezTo>
                    <a:cubicBezTo>
                      <a:pt x="1020812" y="849274"/>
                      <a:pt x="1013272" y="866340"/>
                      <a:pt x="981522" y="897693"/>
                    </a:cubicBezTo>
                    <a:cubicBezTo>
                      <a:pt x="949772" y="929046"/>
                      <a:pt x="877540" y="1010406"/>
                      <a:pt x="845790" y="1035806"/>
                    </a:cubicBezTo>
                    <a:cubicBezTo>
                      <a:pt x="814040" y="1061206"/>
                      <a:pt x="860872" y="1047315"/>
                      <a:pt x="791022" y="1050093"/>
                    </a:cubicBezTo>
                    <a:cubicBezTo>
                      <a:pt x="721172" y="1052871"/>
                      <a:pt x="426690" y="1052475"/>
                      <a:pt x="426690" y="1052475"/>
                    </a:cubicBezTo>
                    <a:lnTo>
                      <a:pt x="2828" y="104533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nvGrpSpPr>
            <p:cNvPr id="12" name="Grupp 11"/>
            <p:cNvGrpSpPr>
              <a:grpSpLocks noChangeAspect="1"/>
            </p:cNvGrpSpPr>
            <p:nvPr/>
          </p:nvGrpSpPr>
          <p:grpSpPr>
            <a:xfrm>
              <a:off x="5677500" y="2505793"/>
              <a:ext cx="677587" cy="1603770"/>
              <a:chOff x="-14333658" y="-5534244"/>
              <a:chExt cx="3387934" cy="8018850"/>
            </a:xfrm>
          </p:grpSpPr>
          <p:sp>
            <p:nvSpPr>
              <p:cNvPr id="82" name="Frihandsfigur 81"/>
              <p:cNvSpPr/>
              <p:nvPr/>
            </p:nvSpPr>
            <p:spPr>
              <a:xfrm>
                <a:off x="-14170495" y="-5534244"/>
                <a:ext cx="3220203" cy="2948754"/>
              </a:xfrm>
              <a:custGeom>
                <a:avLst/>
                <a:gdLst>
                  <a:gd name="connsiteX0" fmla="*/ 1080244 w 2678333"/>
                  <a:gd name="connsiteY0" fmla="*/ 166687 h 2561195"/>
                  <a:gd name="connsiteX1" fmla="*/ 994519 w 2678333"/>
                  <a:gd name="connsiteY1" fmla="*/ 142875 h 2561195"/>
                  <a:gd name="connsiteX2" fmla="*/ 861169 w 2678333"/>
                  <a:gd name="connsiteY2" fmla="*/ 161925 h 2561195"/>
                  <a:gd name="connsiteX3" fmla="*/ 718294 w 2678333"/>
                  <a:gd name="connsiteY3" fmla="*/ 242887 h 2561195"/>
                  <a:gd name="connsiteX4" fmla="*/ 603994 w 2678333"/>
                  <a:gd name="connsiteY4" fmla="*/ 381000 h 2561195"/>
                  <a:gd name="connsiteX5" fmla="*/ 565894 w 2678333"/>
                  <a:gd name="connsiteY5" fmla="*/ 476250 h 2561195"/>
                  <a:gd name="connsiteX6" fmla="*/ 475406 w 2678333"/>
                  <a:gd name="connsiteY6" fmla="*/ 500062 h 2561195"/>
                  <a:gd name="connsiteX7" fmla="*/ 318244 w 2678333"/>
                  <a:gd name="connsiteY7" fmla="*/ 614362 h 2561195"/>
                  <a:gd name="connsiteX8" fmla="*/ 218231 w 2678333"/>
                  <a:gd name="connsiteY8" fmla="*/ 800100 h 2561195"/>
                  <a:gd name="connsiteX9" fmla="*/ 203944 w 2678333"/>
                  <a:gd name="connsiteY9" fmla="*/ 900112 h 2561195"/>
                  <a:gd name="connsiteX10" fmla="*/ 203944 w 2678333"/>
                  <a:gd name="connsiteY10" fmla="*/ 962025 h 2561195"/>
                  <a:gd name="connsiteX11" fmla="*/ 146794 w 2678333"/>
                  <a:gd name="connsiteY11" fmla="*/ 1062037 h 2561195"/>
                  <a:gd name="connsiteX12" fmla="*/ 75356 w 2678333"/>
                  <a:gd name="connsiteY12" fmla="*/ 1162050 h 2561195"/>
                  <a:gd name="connsiteX13" fmla="*/ 27731 w 2678333"/>
                  <a:gd name="connsiteY13" fmla="*/ 1328737 h 2561195"/>
                  <a:gd name="connsiteX14" fmla="*/ 18206 w 2678333"/>
                  <a:gd name="connsiteY14" fmla="*/ 1490662 h 2561195"/>
                  <a:gd name="connsiteX15" fmla="*/ 46781 w 2678333"/>
                  <a:gd name="connsiteY15" fmla="*/ 1676400 h 2561195"/>
                  <a:gd name="connsiteX16" fmla="*/ 56306 w 2678333"/>
                  <a:gd name="connsiteY16" fmla="*/ 1738312 h 2561195"/>
                  <a:gd name="connsiteX17" fmla="*/ 27731 w 2678333"/>
                  <a:gd name="connsiteY17" fmla="*/ 1819275 h 2561195"/>
                  <a:gd name="connsiteX18" fmla="*/ 3919 w 2678333"/>
                  <a:gd name="connsiteY18" fmla="*/ 2005012 h 2561195"/>
                  <a:gd name="connsiteX19" fmla="*/ 3919 w 2678333"/>
                  <a:gd name="connsiteY19" fmla="*/ 2114550 h 2561195"/>
                  <a:gd name="connsiteX20" fmla="*/ 42019 w 2678333"/>
                  <a:gd name="connsiteY20" fmla="*/ 2214562 h 2561195"/>
                  <a:gd name="connsiteX21" fmla="*/ 132506 w 2678333"/>
                  <a:gd name="connsiteY21" fmla="*/ 2266950 h 2561195"/>
                  <a:gd name="connsiteX22" fmla="*/ 251569 w 2678333"/>
                  <a:gd name="connsiteY22" fmla="*/ 2271712 h 2561195"/>
                  <a:gd name="connsiteX23" fmla="*/ 303956 w 2678333"/>
                  <a:gd name="connsiteY23" fmla="*/ 2228850 h 2561195"/>
                  <a:gd name="connsiteX24" fmla="*/ 356344 w 2678333"/>
                  <a:gd name="connsiteY24" fmla="*/ 2319337 h 2561195"/>
                  <a:gd name="connsiteX25" fmla="*/ 527794 w 2678333"/>
                  <a:gd name="connsiteY25" fmla="*/ 2509837 h 2561195"/>
                  <a:gd name="connsiteX26" fmla="*/ 1761281 w 2678333"/>
                  <a:gd name="connsiteY26" fmla="*/ 2557462 h 2561195"/>
                  <a:gd name="connsiteX27" fmla="*/ 2199431 w 2678333"/>
                  <a:gd name="connsiteY27" fmla="*/ 2433637 h 2561195"/>
                  <a:gd name="connsiteX28" fmla="*/ 2294681 w 2678333"/>
                  <a:gd name="connsiteY28" fmla="*/ 2386012 h 2561195"/>
                  <a:gd name="connsiteX29" fmla="*/ 2456606 w 2678333"/>
                  <a:gd name="connsiteY29" fmla="*/ 2286000 h 2561195"/>
                  <a:gd name="connsiteX30" fmla="*/ 2475656 w 2678333"/>
                  <a:gd name="connsiteY30" fmla="*/ 2171700 h 2561195"/>
                  <a:gd name="connsiteX31" fmla="*/ 2413744 w 2678333"/>
                  <a:gd name="connsiteY31" fmla="*/ 2047875 h 2561195"/>
                  <a:gd name="connsiteX32" fmla="*/ 2432794 w 2678333"/>
                  <a:gd name="connsiteY32" fmla="*/ 1995487 h 2561195"/>
                  <a:gd name="connsiteX33" fmla="*/ 2504231 w 2678333"/>
                  <a:gd name="connsiteY33" fmla="*/ 1947862 h 2561195"/>
                  <a:gd name="connsiteX34" fmla="*/ 2570906 w 2678333"/>
                  <a:gd name="connsiteY34" fmla="*/ 1881187 h 2561195"/>
                  <a:gd name="connsiteX35" fmla="*/ 2623294 w 2678333"/>
                  <a:gd name="connsiteY35" fmla="*/ 1785937 h 2561195"/>
                  <a:gd name="connsiteX36" fmla="*/ 2628056 w 2678333"/>
                  <a:gd name="connsiteY36" fmla="*/ 1643062 h 2561195"/>
                  <a:gd name="connsiteX37" fmla="*/ 2585194 w 2678333"/>
                  <a:gd name="connsiteY37" fmla="*/ 1543050 h 2561195"/>
                  <a:gd name="connsiteX38" fmla="*/ 2637581 w 2678333"/>
                  <a:gd name="connsiteY38" fmla="*/ 1471612 h 2561195"/>
                  <a:gd name="connsiteX39" fmla="*/ 2675681 w 2678333"/>
                  <a:gd name="connsiteY39" fmla="*/ 1376362 h 2561195"/>
                  <a:gd name="connsiteX40" fmla="*/ 2666156 w 2678333"/>
                  <a:gd name="connsiteY40" fmla="*/ 1166812 h 2561195"/>
                  <a:gd name="connsiteX41" fmla="*/ 2594719 w 2678333"/>
                  <a:gd name="connsiteY41" fmla="*/ 914400 h 2561195"/>
                  <a:gd name="connsiteX42" fmla="*/ 2494706 w 2678333"/>
                  <a:gd name="connsiteY42" fmla="*/ 728662 h 2561195"/>
                  <a:gd name="connsiteX43" fmla="*/ 2294681 w 2678333"/>
                  <a:gd name="connsiteY43" fmla="*/ 600075 h 2561195"/>
                  <a:gd name="connsiteX44" fmla="*/ 2289919 w 2678333"/>
                  <a:gd name="connsiteY44" fmla="*/ 514350 h 2561195"/>
                  <a:gd name="connsiteX45" fmla="*/ 2185144 w 2678333"/>
                  <a:gd name="connsiteY45" fmla="*/ 342900 h 2561195"/>
                  <a:gd name="connsiteX46" fmla="*/ 2075606 w 2678333"/>
                  <a:gd name="connsiteY46" fmla="*/ 242887 h 2561195"/>
                  <a:gd name="connsiteX47" fmla="*/ 1913681 w 2678333"/>
                  <a:gd name="connsiteY47" fmla="*/ 180975 h 2561195"/>
                  <a:gd name="connsiteX48" fmla="*/ 1718419 w 2678333"/>
                  <a:gd name="connsiteY48" fmla="*/ 223837 h 2561195"/>
                  <a:gd name="connsiteX49" fmla="*/ 1651744 w 2678333"/>
                  <a:gd name="connsiteY49" fmla="*/ 133350 h 2561195"/>
                  <a:gd name="connsiteX50" fmla="*/ 1546969 w 2678333"/>
                  <a:gd name="connsiteY50" fmla="*/ 28575 h 2561195"/>
                  <a:gd name="connsiteX51" fmla="*/ 1427906 w 2678333"/>
                  <a:gd name="connsiteY51" fmla="*/ 0 h 2561195"/>
                  <a:gd name="connsiteX52" fmla="*/ 1304081 w 2678333"/>
                  <a:gd name="connsiteY52" fmla="*/ 19050 h 2561195"/>
                  <a:gd name="connsiteX53" fmla="*/ 1185019 w 2678333"/>
                  <a:gd name="connsiteY53" fmla="*/ 85725 h 2561195"/>
                  <a:gd name="connsiteX54" fmla="*/ 1080244 w 2678333"/>
                  <a:gd name="connsiteY54" fmla="*/ 166687 h 256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678333" h="2561195">
                    <a:moveTo>
                      <a:pt x="1080244" y="166687"/>
                    </a:moveTo>
                    <a:cubicBezTo>
                      <a:pt x="1048494" y="176212"/>
                      <a:pt x="1031031" y="143669"/>
                      <a:pt x="994519" y="142875"/>
                    </a:cubicBezTo>
                    <a:cubicBezTo>
                      <a:pt x="958006" y="142081"/>
                      <a:pt x="907206" y="145256"/>
                      <a:pt x="861169" y="161925"/>
                    </a:cubicBezTo>
                    <a:cubicBezTo>
                      <a:pt x="815131" y="178594"/>
                      <a:pt x="761156" y="206375"/>
                      <a:pt x="718294" y="242887"/>
                    </a:cubicBezTo>
                    <a:cubicBezTo>
                      <a:pt x="675431" y="279400"/>
                      <a:pt x="629394" y="342106"/>
                      <a:pt x="603994" y="381000"/>
                    </a:cubicBezTo>
                    <a:cubicBezTo>
                      <a:pt x="578594" y="419894"/>
                      <a:pt x="587325" y="456406"/>
                      <a:pt x="565894" y="476250"/>
                    </a:cubicBezTo>
                    <a:cubicBezTo>
                      <a:pt x="544463" y="496094"/>
                      <a:pt x="516681" y="477043"/>
                      <a:pt x="475406" y="500062"/>
                    </a:cubicBezTo>
                    <a:cubicBezTo>
                      <a:pt x="434131" y="523081"/>
                      <a:pt x="361106" y="564356"/>
                      <a:pt x="318244" y="614362"/>
                    </a:cubicBezTo>
                    <a:cubicBezTo>
                      <a:pt x="275382" y="664368"/>
                      <a:pt x="237281" y="752475"/>
                      <a:pt x="218231" y="800100"/>
                    </a:cubicBezTo>
                    <a:cubicBezTo>
                      <a:pt x="199181" y="847725"/>
                      <a:pt x="206325" y="873124"/>
                      <a:pt x="203944" y="900112"/>
                    </a:cubicBezTo>
                    <a:cubicBezTo>
                      <a:pt x="201563" y="927100"/>
                      <a:pt x="213469" y="935038"/>
                      <a:pt x="203944" y="962025"/>
                    </a:cubicBezTo>
                    <a:cubicBezTo>
                      <a:pt x="194419" y="989012"/>
                      <a:pt x="168225" y="1028700"/>
                      <a:pt x="146794" y="1062037"/>
                    </a:cubicBezTo>
                    <a:cubicBezTo>
                      <a:pt x="125363" y="1095375"/>
                      <a:pt x="95200" y="1117600"/>
                      <a:pt x="75356" y="1162050"/>
                    </a:cubicBezTo>
                    <a:cubicBezTo>
                      <a:pt x="55512" y="1206500"/>
                      <a:pt x="37256" y="1273968"/>
                      <a:pt x="27731" y="1328737"/>
                    </a:cubicBezTo>
                    <a:cubicBezTo>
                      <a:pt x="18206" y="1383506"/>
                      <a:pt x="15031" y="1432718"/>
                      <a:pt x="18206" y="1490662"/>
                    </a:cubicBezTo>
                    <a:cubicBezTo>
                      <a:pt x="21381" y="1548606"/>
                      <a:pt x="46781" y="1676400"/>
                      <a:pt x="46781" y="1676400"/>
                    </a:cubicBezTo>
                    <a:cubicBezTo>
                      <a:pt x="53131" y="1717675"/>
                      <a:pt x="59481" y="1714500"/>
                      <a:pt x="56306" y="1738312"/>
                    </a:cubicBezTo>
                    <a:cubicBezTo>
                      <a:pt x="53131" y="1762125"/>
                      <a:pt x="36462" y="1774825"/>
                      <a:pt x="27731" y="1819275"/>
                    </a:cubicBezTo>
                    <a:cubicBezTo>
                      <a:pt x="19000" y="1863725"/>
                      <a:pt x="7888" y="1955800"/>
                      <a:pt x="3919" y="2005012"/>
                    </a:cubicBezTo>
                    <a:cubicBezTo>
                      <a:pt x="-50" y="2054224"/>
                      <a:pt x="-2431" y="2079625"/>
                      <a:pt x="3919" y="2114550"/>
                    </a:cubicBezTo>
                    <a:cubicBezTo>
                      <a:pt x="10269" y="2149475"/>
                      <a:pt x="20588" y="2189162"/>
                      <a:pt x="42019" y="2214562"/>
                    </a:cubicBezTo>
                    <a:cubicBezTo>
                      <a:pt x="63450" y="2239962"/>
                      <a:pt x="97581" y="2257425"/>
                      <a:pt x="132506" y="2266950"/>
                    </a:cubicBezTo>
                    <a:cubicBezTo>
                      <a:pt x="167431" y="2276475"/>
                      <a:pt x="222994" y="2278062"/>
                      <a:pt x="251569" y="2271712"/>
                    </a:cubicBezTo>
                    <a:cubicBezTo>
                      <a:pt x="280144" y="2265362"/>
                      <a:pt x="286494" y="2220913"/>
                      <a:pt x="303956" y="2228850"/>
                    </a:cubicBezTo>
                    <a:cubicBezTo>
                      <a:pt x="321418" y="2236787"/>
                      <a:pt x="319038" y="2272506"/>
                      <a:pt x="356344" y="2319337"/>
                    </a:cubicBezTo>
                    <a:cubicBezTo>
                      <a:pt x="393650" y="2366168"/>
                      <a:pt x="293638" y="2470150"/>
                      <a:pt x="527794" y="2509837"/>
                    </a:cubicBezTo>
                    <a:cubicBezTo>
                      <a:pt x="761950" y="2549525"/>
                      <a:pt x="1482675" y="2570162"/>
                      <a:pt x="1761281" y="2557462"/>
                    </a:cubicBezTo>
                    <a:cubicBezTo>
                      <a:pt x="2039887" y="2544762"/>
                      <a:pt x="2110531" y="2462212"/>
                      <a:pt x="2199431" y="2433637"/>
                    </a:cubicBezTo>
                    <a:cubicBezTo>
                      <a:pt x="2288331" y="2405062"/>
                      <a:pt x="2251819" y="2410618"/>
                      <a:pt x="2294681" y="2386012"/>
                    </a:cubicBezTo>
                    <a:cubicBezTo>
                      <a:pt x="2337543" y="2361406"/>
                      <a:pt x="2426443" y="2321719"/>
                      <a:pt x="2456606" y="2286000"/>
                    </a:cubicBezTo>
                    <a:cubicBezTo>
                      <a:pt x="2486769" y="2250281"/>
                      <a:pt x="2482800" y="2211387"/>
                      <a:pt x="2475656" y="2171700"/>
                    </a:cubicBezTo>
                    <a:cubicBezTo>
                      <a:pt x="2468512" y="2132013"/>
                      <a:pt x="2420888" y="2077244"/>
                      <a:pt x="2413744" y="2047875"/>
                    </a:cubicBezTo>
                    <a:cubicBezTo>
                      <a:pt x="2406600" y="2018506"/>
                      <a:pt x="2417713" y="2012156"/>
                      <a:pt x="2432794" y="1995487"/>
                    </a:cubicBezTo>
                    <a:cubicBezTo>
                      <a:pt x="2447875" y="1978818"/>
                      <a:pt x="2481212" y="1966912"/>
                      <a:pt x="2504231" y="1947862"/>
                    </a:cubicBezTo>
                    <a:cubicBezTo>
                      <a:pt x="2527250" y="1928812"/>
                      <a:pt x="2551062" y="1908174"/>
                      <a:pt x="2570906" y="1881187"/>
                    </a:cubicBezTo>
                    <a:cubicBezTo>
                      <a:pt x="2590750" y="1854200"/>
                      <a:pt x="2613769" y="1825625"/>
                      <a:pt x="2623294" y="1785937"/>
                    </a:cubicBezTo>
                    <a:cubicBezTo>
                      <a:pt x="2632819" y="1746250"/>
                      <a:pt x="2634406" y="1683543"/>
                      <a:pt x="2628056" y="1643062"/>
                    </a:cubicBezTo>
                    <a:cubicBezTo>
                      <a:pt x="2621706" y="1602581"/>
                      <a:pt x="2583607" y="1571625"/>
                      <a:pt x="2585194" y="1543050"/>
                    </a:cubicBezTo>
                    <a:cubicBezTo>
                      <a:pt x="2586782" y="1514475"/>
                      <a:pt x="2622500" y="1499393"/>
                      <a:pt x="2637581" y="1471612"/>
                    </a:cubicBezTo>
                    <a:cubicBezTo>
                      <a:pt x="2652662" y="1443831"/>
                      <a:pt x="2670919" y="1427162"/>
                      <a:pt x="2675681" y="1376362"/>
                    </a:cubicBezTo>
                    <a:cubicBezTo>
                      <a:pt x="2680443" y="1325562"/>
                      <a:pt x="2679650" y="1243806"/>
                      <a:pt x="2666156" y="1166812"/>
                    </a:cubicBezTo>
                    <a:cubicBezTo>
                      <a:pt x="2652662" y="1089818"/>
                      <a:pt x="2623294" y="987425"/>
                      <a:pt x="2594719" y="914400"/>
                    </a:cubicBezTo>
                    <a:cubicBezTo>
                      <a:pt x="2566144" y="841375"/>
                      <a:pt x="2544712" y="781049"/>
                      <a:pt x="2494706" y="728662"/>
                    </a:cubicBezTo>
                    <a:cubicBezTo>
                      <a:pt x="2444700" y="676275"/>
                      <a:pt x="2328812" y="635794"/>
                      <a:pt x="2294681" y="600075"/>
                    </a:cubicBezTo>
                    <a:cubicBezTo>
                      <a:pt x="2260550" y="564356"/>
                      <a:pt x="2308175" y="557212"/>
                      <a:pt x="2289919" y="514350"/>
                    </a:cubicBezTo>
                    <a:cubicBezTo>
                      <a:pt x="2271663" y="471488"/>
                      <a:pt x="2220863" y="388144"/>
                      <a:pt x="2185144" y="342900"/>
                    </a:cubicBezTo>
                    <a:cubicBezTo>
                      <a:pt x="2149425" y="297656"/>
                      <a:pt x="2120850" y="269874"/>
                      <a:pt x="2075606" y="242887"/>
                    </a:cubicBezTo>
                    <a:cubicBezTo>
                      <a:pt x="2030362" y="215900"/>
                      <a:pt x="1973212" y="184150"/>
                      <a:pt x="1913681" y="180975"/>
                    </a:cubicBezTo>
                    <a:cubicBezTo>
                      <a:pt x="1854150" y="177800"/>
                      <a:pt x="1762075" y="231774"/>
                      <a:pt x="1718419" y="223837"/>
                    </a:cubicBezTo>
                    <a:cubicBezTo>
                      <a:pt x="1674763" y="215900"/>
                      <a:pt x="1680319" y="165894"/>
                      <a:pt x="1651744" y="133350"/>
                    </a:cubicBezTo>
                    <a:cubicBezTo>
                      <a:pt x="1623169" y="100806"/>
                      <a:pt x="1584275" y="50800"/>
                      <a:pt x="1546969" y="28575"/>
                    </a:cubicBezTo>
                    <a:cubicBezTo>
                      <a:pt x="1509663" y="6350"/>
                      <a:pt x="1468387" y="1587"/>
                      <a:pt x="1427906" y="0"/>
                    </a:cubicBezTo>
                    <a:cubicBezTo>
                      <a:pt x="1387425" y="-1587"/>
                      <a:pt x="1344562" y="4763"/>
                      <a:pt x="1304081" y="19050"/>
                    </a:cubicBezTo>
                    <a:cubicBezTo>
                      <a:pt x="1263600" y="33337"/>
                      <a:pt x="1220738" y="61913"/>
                      <a:pt x="1185019" y="85725"/>
                    </a:cubicBezTo>
                    <a:cubicBezTo>
                      <a:pt x="1149300" y="109537"/>
                      <a:pt x="1111994" y="157162"/>
                      <a:pt x="1080244" y="16668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3" name="Ellips 82"/>
              <p:cNvSpPr/>
              <p:nvPr/>
            </p:nvSpPr>
            <p:spPr>
              <a:xfrm>
                <a:off x="-11688536" y="-3578056"/>
                <a:ext cx="288032" cy="43204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4" name="Ellips 83"/>
              <p:cNvSpPr/>
              <p:nvPr/>
            </p:nvSpPr>
            <p:spPr>
              <a:xfrm>
                <a:off x="-13848776" y="-3641680"/>
                <a:ext cx="288032" cy="43204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5" name="Ellips 84"/>
              <p:cNvSpPr/>
              <p:nvPr/>
            </p:nvSpPr>
            <p:spPr>
              <a:xfrm>
                <a:off x="-13704760" y="-5162232"/>
                <a:ext cx="2232248" cy="2448272"/>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6" name="Ellips 85"/>
              <p:cNvSpPr/>
              <p:nvPr/>
            </p:nvSpPr>
            <p:spPr>
              <a:xfrm>
                <a:off x="-13272712" y="-385770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7" name="Ellips 86"/>
              <p:cNvSpPr/>
              <p:nvPr/>
            </p:nvSpPr>
            <p:spPr>
              <a:xfrm>
                <a:off x="-12120584" y="-386608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8" name="Frihandsfigur 87"/>
              <p:cNvSpPr/>
              <p:nvPr/>
            </p:nvSpPr>
            <p:spPr>
              <a:xfrm>
                <a:off x="-13018540" y="-3164724"/>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9" name="Rektangel 88"/>
              <p:cNvSpPr/>
              <p:nvPr/>
            </p:nvSpPr>
            <p:spPr>
              <a:xfrm>
                <a:off x="-13790040" y="-2627962"/>
                <a:ext cx="2304256" cy="288032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0" name="Rektangel 89"/>
              <p:cNvSpPr/>
              <p:nvPr/>
            </p:nvSpPr>
            <p:spPr>
              <a:xfrm>
                <a:off x="-13790040" y="956910"/>
                <a:ext cx="864096" cy="1080120"/>
              </a:xfrm>
              <a:prstGeom prst="rect">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1" name="Rektangel 90"/>
              <p:cNvSpPr/>
              <p:nvPr/>
            </p:nvSpPr>
            <p:spPr>
              <a:xfrm>
                <a:off x="-12349880" y="957555"/>
                <a:ext cx="864096" cy="1080120"/>
              </a:xfrm>
              <a:prstGeom prst="rect">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2" name="Ellips 91"/>
              <p:cNvSpPr/>
              <p:nvPr/>
            </p:nvSpPr>
            <p:spPr>
              <a:xfrm>
                <a:off x="-13790040" y="1692518"/>
                <a:ext cx="864096" cy="792088"/>
              </a:xfrm>
              <a:prstGeom prst="ellipse">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3" name="Ellips 92"/>
              <p:cNvSpPr/>
              <p:nvPr/>
            </p:nvSpPr>
            <p:spPr>
              <a:xfrm>
                <a:off x="-12349880" y="1692518"/>
                <a:ext cx="864096" cy="792088"/>
              </a:xfrm>
              <a:prstGeom prst="ellipse">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4" name="Rektangel med rundade hörn 93"/>
              <p:cNvSpPr/>
              <p:nvPr/>
            </p:nvSpPr>
            <p:spPr>
              <a:xfrm>
                <a:off x="-14330100" y="-2626450"/>
                <a:ext cx="612068" cy="2734792"/>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5" name="Rektangel med rundade hörn 94"/>
              <p:cNvSpPr/>
              <p:nvPr/>
            </p:nvSpPr>
            <p:spPr>
              <a:xfrm>
                <a:off x="-11557792" y="-2627962"/>
                <a:ext cx="612068" cy="2734792"/>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6" name="Ellips 95"/>
              <p:cNvSpPr/>
              <p:nvPr/>
            </p:nvSpPr>
            <p:spPr>
              <a:xfrm>
                <a:off x="-14333157" y="-17969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7" name="Ellips 96"/>
              <p:cNvSpPr/>
              <p:nvPr/>
            </p:nvSpPr>
            <p:spPr>
              <a:xfrm>
                <a:off x="-11485784" y="-17969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8" name="Likbent triangel 97"/>
              <p:cNvSpPr/>
              <p:nvPr/>
            </p:nvSpPr>
            <p:spPr>
              <a:xfrm flipV="1">
                <a:off x="-13301711" y="-2627962"/>
                <a:ext cx="1327597" cy="64922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9" name="Frihandsfigur 98"/>
              <p:cNvSpPr/>
              <p:nvPr/>
            </p:nvSpPr>
            <p:spPr>
              <a:xfrm>
                <a:off x="-13069960" y="-2627963"/>
                <a:ext cx="837553" cy="217501"/>
              </a:xfrm>
              <a:custGeom>
                <a:avLst/>
                <a:gdLst>
                  <a:gd name="connsiteX0" fmla="*/ 181 w 837553"/>
                  <a:gd name="connsiteY0" fmla="*/ 2229 h 217501"/>
                  <a:gd name="connsiteX1" fmla="*/ 23993 w 837553"/>
                  <a:gd name="connsiteY1" fmla="*/ 92717 h 217501"/>
                  <a:gd name="connsiteX2" fmla="*/ 150200 w 837553"/>
                  <a:gd name="connsiteY2" fmla="*/ 173679 h 217501"/>
                  <a:gd name="connsiteX3" fmla="*/ 288312 w 837553"/>
                  <a:gd name="connsiteY3" fmla="*/ 207017 h 217501"/>
                  <a:gd name="connsiteX4" fmla="*/ 347843 w 837553"/>
                  <a:gd name="connsiteY4" fmla="*/ 209398 h 217501"/>
                  <a:gd name="connsiteX5" fmla="*/ 495481 w 837553"/>
                  <a:gd name="connsiteY5" fmla="*/ 216542 h 217501"/>
                  <a:gd name="connsiteX6" fmla="*/ 640737 w 837553"/>
                  <a:gd name="connsiteY6" fmla="*/ 185585 h 217501"/>
                  <a:gd name="connsiteX7" fmla="*/ 745512 w 837553"/>
                  <a:gd name="connsiteY7" fmla="*/ 135579 h 217501"/>
                  <a:gd name="connsiteX8" fmla="*/ 824093 w 837553"/>
                  <a:gd name="connsiteY8" fmla="*/ 54617 h 217501"/>
                  <a:gd name="connsiteX9" fmla="*/ 824093 w 837553"/>
                  <a:gd name="connsiteY9" fmla="*/ 4610 h 217501"/>
                  <a:gd name="connsiteX10" fmla="*/ 690743 w 837553"/>
                  <a:gd name="connsiteY10" fmla="*/ 2229 h 217501"/>
                  <a:gd name="connsiteX11" fmla="*/ 297837 w 837553"/>
                  <a:gd name="connsiteY11" fmla="*/ 4610 h 217501"/>
                  <a:gd name="connsiteX12" fmla="*/ 181 w 837553"/>
                  <a:gd name="connsiteY12" fmla="*/ 2229 h 2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553" h="217501">
                    <a:moveTo>
                      <a:pt x="181" y="2229"/>
                    </a:moveTo>
                    <a:cubicBezTo>
                      <a:pt x="-415" y="33185"/>
                      <a:pt x="-1010" y="64142"/>
                      <a:pt x="23993" y="92717"/>
                    </a:cubicBezTo>
                    <a:cubicBezTo>
                      <a:pt x="48996" y="121292"/>
                      <a:pt x="106147" y="154629"/>
                      <a:pt x="150200" y="173679"/>
                    </a:cubicBezTo>
                    <a:cubicBezTo>
                      <a:pt x="194253" y="192729"/>
                      <a:pt x="255372" y="201064"/>
                      <a:pt x="288312" y="207017"/>
                    </a:cubicBezTo>
                    <a:cubicBezTo>
                      <a:pt x="321253" y="212970"/>
                      <a:pt x="347843" y="209398"/>
                      <a:pt x="347843" y="209398"/>
                    </a:cubicBezTo>
                    <a:cubicBezTo>
                      <a:pt x="382371" y="210985"/>
                      <a:pt x="446665" y="220511"/>
                      <a:pt x="495481" y="216542"/>
                    </a:cubicBezTo>
                    <a:cubicBezTo>
                      <a:pt x="544297" y="212573"/>
                      <a:pt x="599065" y="199079"/>
                      <a:pt x="640737" y="185585"/>
                    </a:cubicBezTo>
                    <a:cubicBezTo>
                      <a:pt x="682409" y="172091"/>
                      <a:pt x="714953" y="157407"/>
                      <a:pt x="745512" y="135579"/>
                    </a:cubicBezTo>
                    <a:cubicBezTo>
                      <a:pt x="776071" y="113751"/>
                      <a:pt x="810996" y="76445"/>
                      <a:pt x="824093" y="54617"/>
                    </a:cubicBezTo>
                    <a:cubicBezTo>
                      <a:pt x="837190" y="32789"/>
                      <a:pt x="846318" y="13341"/>
                      <a:pt x="824093" y="4610"/>
                    </a:cubicBezTo>
                    <a:cubicBezTo>
                      <a:pt x="801868" y="-4121"/>
                      <a:pt x="690743" y="2229"/>
                      <a:pt x="690743" y="2229"/>
                    </a:cubicBezTo>
                    <a:lnTo>
                      <a:pt x="297837" y="4610"/>
                    </a:lnTo>
                    <a:lnTo>
                      <a:pt x="181" y="2229"/>
                    </a:ln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0" name="Rektangel 99"/>
              <p:cNvSpPr/>
              <p:nvPr/>
            </p:nvSpPr>
            <p:spPr>
              <a:xfrm>
                <a:off x="-11485784" y="-45373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1" name="Rektangel 100"/>
              <p:cNvSpPr/>
              <p:nvPr/>
            </p:nvSpPr>
            <p:spPr>
              <a:xfrm>
                <a:off x="-14333658" y="-45373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2" name="Rektangel 101"/>
              <p:cNvSpPr/>
              <p:nvPr/>
            </p:nvSpPr>
            <p:spPr>
              <a:xfrm>
                <a:off x="-11485784" y="-1218701"/>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3" name="Rektangel 102"/>
              <p:cNvSpPr/>
              <p:nvPr/>
            </p:nvSpPr>
            <p:spPr>
              <a:xfrm>
                <a:off x="-11485784" y="-843158"/>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4" name="Rektangel 103"/>
              <p:cNvSpPr/>
              <p:nvPr/>
            </p:nvSpPr>
            <p:spPr>
              <a:xfrm>
                <a:off x="-14333658" y="-1218701"/>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5" name="Rektangel 104"/>
              <p:cNvSpPr/>
              <p:nvPr/>
            </p:nvSpPr>
            <p:spPr>
              <a:xfrm>
                <a:off x="-14333658" y="-843158"/>
                <a:ext cx="545076"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6" name="Rektangel 105"/>
              <p:cNvSpPr/>
              <p:nvPr/>
            </p:nvSpPr>
            <p:spPr>
              <a:xfrm>
                <a:off x="-11125744" y="-32468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7" name="Rektangel 106"/>
              <p:cNvSpPr/>
              <p:nvPr/>
            </p:nvSpPr>
            <p:spPr>
              <a:xfrm>
                <a:off x="-11213705" y="-32468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8" name="Rektangel 107"/>
              <p:cNvSpPr/>
              <p:nvPr/>
            </p:nvSpPr>
            <p:spPr>
              <a:xfrm>
                <a:off x="-11295428" y="-32468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9" name="Rektangel 108"/>
              <p:cNvSpPr/>
              <p:nvPr/>
            </p:nvSpPr>
            <p:spPr>
              <a:xfrm>
                <a:off x="-14023670" y="-32468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0" name="Rektangel 109"/>
              <p:cNvSpPr/>
              <p:nvPr/>
            </p:nvSpPr>
            <p:spPr>
              <a:xfrm>
                <a:off x="-14111631" y="-32468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1" name="Rektangel 110"/>
              <p:cNvSpPr/>
              <p:nvPr/>
            </p:nvSpPr>
            <p:spPr>
              <a:xfrm>
                <a:off x="-14193354" y="-32468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3" name="Ellips 112"/>
              <p:cNvSpPr/>
              <p:nvPr/>
            </p:nvSpPr>
            <p:spPr>
              <a:xfrm>
                <a:off x="-13928613" y="-18067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4" name="Ellips 113"/>
              <p:cNvSpPr/>
              <p:nvPr/>
            </p:nvSpPr>
            <p:spPr>
              <a:xfrm>
                <a:off x="-11616231" y="-18067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5" name="Rektangel 114"/>
              <p:cNvSpPr/>
              <p:nvPr/>
            </p:nvSpPr>
            <p:spPr>
              <a:xfrm>
                <a:off x="-13788582" y="-1058993"/>
                <a:ext cx="2302798" cy="43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6" name="Rektangel 115"/>
              <p:cNvSpPr/>
              <p:nvPr/>
            </p:nvSpPr>
            <p:spPr>
              <a:xfrm>
                <a:off x="-13788582" y="252358"/>
                <a:ext cx="2302798" cy="705197"/>
              </a:xfrm>
              <a:prstGeom prst="rect">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7" name="Frihandsfigur 116"/>
              <p:cNvSpPr/>
              <p:nvPr/>
            </p:nvSpPr>
            <p:spPr>
              <a:xfrm>
                <a:off x="-13848776" y="-5180737"/>
                <a:ext cx="2362991" cy="1120869"/>
              </a:xfrm>
              <a:custGeom>
                <a:avLst/>
                <a:gdLst>
                  <a:gd name="connsiteX0" fmla="*/ 72390 w 1876655"/>
                  <a:gd name="connsiteY0" fmla="*/ 847328 h 899513"/>
                  <a:gd name="connsiteX1" fmla="*/ 141446 w 1876655"/>
                  <a:gd name="connsiteY1" fmla="*/ 885428 h 899513"/>
                  <a:gd name="connsiteX2" fmla="*/ 246221 w 1876655"/>
                  <a:gd name="connsiteY2" fmla="*/ 897334 h 899513"/>
                  <a:gd name="connsiteX3" fmla="*/ 355759 w 1876655"/>
                  <a:gd name="connsiteY3" fmla="*/ 844946 h 899513"/>
                  <a:gd name="connsiteX4" fmla="*/ 405765 w 1876655"/>
                  <a:gd name="connsiteY4" fmla="*/ 773509 h 899513"/>
                  <a:gd name="connsiteX5" fmla="*/ 417671 w 1876655"/>
                  <a:gd name="connsiteY5" fmla="*/ 761603 h 899513"/>
                  <a:gd name="connsiteX6" fmla="*/ 474821 w 1876655"/>
                  <a:gd name="connsiteY6" fmla="*/ 813990 h 899513"/>
                  <a:gd name="connsiteX7" fmla="*/ 524828 w 1876655"/>
                  <a:gd name="connsiteY7" fmla="*/ 847328 h 899513"/>
                  <a:gd name="connsiteX8" fmla="*/ 608171 w 1876655"/>
                  <a:gd name="connsiteY8" fmla="*/ 868759 h 899513"/>
                  <a:gd name="connsiteX9" fmla="*/ 708184 w 1876655"/>
                  <a:gd name="connsiteY9" fmla="*/ 856853 h 899513"/>
                  <a:gd name="connsiteX10" fmla="*/ 798671 w 1876655"/>
                  <a:gd name="connsiteY10" fmla="*/ 794940 h 899513"/>
                  <a:gd name="connsiteX11" fmla="*/ 820103 w 1876655"/>
                  <a:gd name="connsiteY11" fmla="*/ 766365 h 899513"/>
                  <a:gd name="connsiteX12" fmla="*/ 829628 w 1876655"/>
                  <a:gd name="connsiteY12" fmla="*/ 756840 h 899513"/>
                  <a:gd name="connsiteX13" fmla="*/ 851059 w 1876655"/>
                  <a:gd name="connsiteY13" fmla="*/ 790178 h 899513"/>
                  <a:gd name="connsiteX14" fmla="*/ 898684 w 1876655"/>
                  <a:gd name="connsiteY14" fmla="*/ 818753 h 899513"/>
                  <a:gd name="connsiteX15" fmla="*/ 982028 w 1876655"/>
                  <a:gd name="connsiteY15" fmla="*/ 859234 h 899513"/>
                  <a:gd name="connsiteX16" fmla="*/ 1086803 w 1876655"/>
                  <a:gd name="connsiteY16" fmla="*/ 849709 h 899513"/>
                  <a:gd name="connsiteX17" fmla="*/ 1160621 w 1876655"/>
                  <a:gd name="connsiteY17" fmla="*/ 818753 h 899513"/>
                  <a:gd name="connsiteX18" fmla="*/ 1222534 w 1876655"/>
                  <a:gd name="connsiteY18" fmla="*/ 763984 h 899513"/>
                  <a:gd name="connsiteX19" fmla="*/ 1241584 w 1876655"/>
                  <a:gd name="connsiteY19" fmla="*/ 785415 h 899513"/>
                  <a:gd name="connsiteX20" fmla="*/ 1310640 w 1876655"/>
                  <a:gd name="connsiteY20" fmla="*/ 825896 h 899513"/>
                  <a:gd name="connsiteX21" fmla="*/ 1391603 w 1876655"/>
                  <a:gd name="connsiteY21" fmla="*/ 825896 h 899513"/>
                  <a:gd name="connsiteX22" fmla="*/ 1458278 w 1876655"/>
                  <a:gd name="connsiteY22" fmla="*/ 797321 h 899513"/>
                  <a:gd name="connsiteX23" fmla="*/ 1536859 w 1876655"/>
                  <a:gd name="connsiteY23" fmla="*/ 740171 h 899513"/>
                  <a:gd name="connsiteX24" fmla="*/ 1584484 w 1876655"/>
                  <a:gd name="connsiteY24" fmla="*/ 752078 h 899513"/>
                  <a:gd name="connsiteX25" fmla="*/ 1634490 w 1876655"/>
                  <a:gd name="connsiteY25" fmla="*/ 778271 h 899513"/>
                  <a:gd name="connsiteX26" fmla="*/ 1729740 w 1876655"/>
                  <a:gd name="connsiteY26" fmla="*/ 780653 h 899513"/>
                  <a:gd name="connsiteX27" fmla="*/ 1789271 w 1876655"/>
                  <a:gd name="connsiteY27" fmla="*/ 766365 h 899513"/>
                  <a:gd name="connsiteX28" fmla="*/ 1855946 w 1876655"/>
                  <a:gd name="connsiteY28" fmla="*/ 709215 h 899513"/>
                  <a:gd name="connsiteX29" fmla="*/ 1858328 w 1876655"/>
                  <a:gd name="connsiteY29" fmla="*/ 621109 h 899513"/>
                  <a:gd name="connsiteX30" fmla="*/ 1636871 w 1876655"/>
                  <a:gd name="connsiteY30" fmla="*/ 135334 h 899513"/>
                  <a:gd name="connsiteX31" fmla="*/ 1098709 w 1876655"/>
                  <a:gd name="connsiteY31" fmla="*/ 1984 h 899513"/>
                  <a:gd name="connsiteX32" fmla="*/ 529590 w 1876655"/>
                  <a:gd name="connsiteY32" fmla="*/ 101996 h 899513"/>
                  <a:gd name="connsiteX33" fmla="*/ 27146 w 1876655"/>
                  <a:gd name="connsiteY33" fmla="*/ 642540 h 899513"/>
                  <a:gd name="connsiteX34" fmla="*/ 72390 w 1876655"/>
                  <a:gd name="connsiteY34" fmla="*/ 847328 h 89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76655" h="899513">
                    <a:moveTo>
                      <a:pt x="72390" y="847328"/>
                    </a:moveTo>
                    <a:cubicBezTo>
                      <a:pt x="91440" y="887809"/>
                      <a:pt x="112474" y="877094"/>
                      <a:pt x="141446" y="885428"/>
                    </a:cubicBezTo>
                    <a:cubicBezTo>
                      <a:pt x="170418" y="893762"/>
                      <a:pt x="210502" y="904081"/>
                      <a:pt x="246221" y="897334"/>
                    </a:cubicBezTo>
                    <a:cubicBezTo>
                      <a:pt x="281940" y="890587"/>
                      <a:pt x="329168" y="865583"/>
                      <a:pt x="355759" y="844946"/>
                    </a:cubicBezTo>
                    <a:cubicBezTo>
                      <a:pt x="382350" y="824309"/>
                      <a:pt x="395446" y="787399"/>
                      <a:pt x="405765" y="773509"/>
                    </a:cubicBezTo>
                    <a:cubicBezTo>
                      <a:pt x="416084" y="759619"/>
                      <a:pt x="406162" y="754856"/>
                      <a:pt x="417671" y="761603"/>
                    </a:cubicBezTo>
                    <a:cubicBezTo>
                      <a:pt x="429180" y="768350"/>
                      <a:pt x="456962" y="799702"/>
                      <a:pt x="474821" y="813990"/>
                    </a:cubicBezTo>
                    <a:cubicBezTo>
                      <a:pt x="492681" y="828277"/>
                      <a:pt x="502603" y="838200"/>
                      <a:pt x="524828" y="847328"/>
                    </a:cubicBezTo>
                    <a:cubicBezTo>
                      <a:pt x="547053" y="856456"/>
                      <a:pt x="577612" y="867172"/>
                      <a:pt x="608171" y="868759"/>
                    </a:cubicBezTo>
                    <a:cubicBezTo>
                      <a:pt x="638730" y="870346"/>
                      <a:pt x="676434" y="869156"/>
                      <a:pt x="708184" y="856853"/>
                    </a:cubicBezTo>
                    <a:cubicBezTo>
                      <a:pt x="739934" y="844550"/>
                      <a:pt x="780018" y="810021"/>
                      <a:pt x="798671" y="794940"/>
                    </a:cubicBezTo>
                    <a:cubicBezTo>
                      <a:pt x="817324" y="779859"/>
                      <a:pt x="814944" y="772715"/>
                      <a:pt x="820103" y="766365"/>
                    </a:cubicBezTo>
                    <a:cubicBezTo>
                      <a:pt x="825262" y="760015"/>
                      <a:pt x="824469" y="752871"/>
                      <a:pt x="829628" y="756840"/>
                    </a:cubicBezTo>
                    <a:cubicBezTo>
                      <a:pt x="834787" y="760809"/>
                      <a:pt x="839550" y="779859"/>
                      <a:pt x="851059" y="790178"/>
                    </a:cubicBezTo>
                    <a:cubicBezTo>
                      <a:pt x="862568" y="800497"/>
                      <a:pt x="876856" y="807244"/>
                      <a:pt x="898684" y="818753"/>
                    </a:cubicBezTo>
                    <a:cubicBezTo>
                      <a:pt x="920512" y="830262"/>
                      <a:pt x="950675" y="854075"/>
                      <a:pt x="982028" y="859234"/>
                    </a:cubicBezTo>
                    <a:cubicBezTo>
                      <a:pt x="1013381" y="864393"/>
                      <a:pt x="1057038" y="856456"/>
                      <a:pt x="1086803" y="849709"/>
                    </a:cubicBezTo>
                    <a:cubicBezTo>
                      <a:pt x="1116569" y="842962"/>
                      <a:pt x="1137999" y="833040"/>
                      <a:pt x="1160621" y="818753"/>
                    </a:cubicBezTo>
                    <a:cubicBezTo>
                      <a:pt x="1183243" y="804465"/>
                      <a:pt x="1209040" y="769540"/>
                      <a:pt x="1222534" y="763984"/>
                    </a:cubicBezTo>
                    <a:cubicBezTo>
                      <a:pt x="1236028" y="758428"/>
                      <a:pt x="1226900" y="775096"/>
                      <a:pt x="1241584" y="785415"/>
                    </a:cubicBezTo>
                    <a:cubicBezTo>
                      <a:pt x="1256268" y="795734"/>
                      <a:pt x="1285637" y="819149"/>
                      <a:pt x="1310640" y="825896"/>
                    </a:cubicBezTo>
                    <a:cubicBezTo>
                      <a:pt x="1335643" y="832643"/>
                      <a:pt x="1366997" y="830658"/>
                      <a:pt x="1391603" y="825896"/>
                    </a:cubicBezTo>
                    <a:cubicBezTo>
                      <a:pt x="1416209" y="821134"/>
                      <a:pt x="1434069" y="811608"/>
                      <a:pt x="1458278" y="797321"/>
                    </a:cubicBezTo>
                    <a:cubicBezTo>
                      <a:pt x="1482487" y="783033"/>
                      <a:pt x="1515825" y="747711"/>
                      <a:pt x="1536859" y="740171"/>
                    </a:cubicBezTo>
                    <a:cubicBezTo>
                      <a:pt x="1557893" y="732630"/>
                      <a:pt x="1568212" y="745728"/>
                      <a:pt x="1584484" y="752078"/>
                    </a:cubicBezTo>
                    <a:cubicBezTo>
                      <a:pt x="1600756" y="758428"/>
                      <a:pt x="1610281" y="773509"/>
                      <a:pt x="1634490" y="778271"/>
                    </a:cubicBezTo>
                    <a:cubicBezTo>
                      <a:pt x="1658699" y="783033"/>
                      <a:pt x="1703943" y="782637"/>
                      <a:pt x="1729740" y="780653"/>
                    </a:cubicBezTo>
                    <a:cubicBezTo>
                      <a:pt x="1755537" y="778669"/>
                      <a:pt x="1768237" y="778271"/>
                      <a:pt x="1789271" y="766365"/>
                    </a:cubicBezTo>
                    <a:cubicBezTo>
                      <a:pt x="1810305" y="754459"/>
                      <a:pt x="1844437" y="733424"/>
                      <a:pt x="1855946" y="709215"/>
                    </a:cubicBezTo>
                    <a:cubicBezTo>
                      <a:pt x="1867455" y="685006"/>
                      <a:pt x="1894840" y="716756"/>
                      <a:pt x="1858328" y="621109"/>
                    </a:cubicBezTo>
                    <a:cubicBezTo>
                      <a:pt x="1821816" y="525462"/>
                      <a:pt x="1763474" y="238521"/>
                      <a:pt x="1636871" y="135334"/>
                    </a:cubicBezTo>
                    <a:cubicBezTo>
                      <a:pt x="1510268" y="32147"/>
                      <a:pt x="1283256" y="7540"/>
                      <a:pt x="1098709" y="1984"/>
                    </a:cubicBezTo>
                    <a:cubicBezTo>
                      <a:pt x="914162" y="-3572"/>
                      <a:pt x="708184" y="-4763"/>
                      <a:pt x="529590" y="101996"/>
                    </a:cubicBezTo>
                    <a:cubicBezTo>
                      <a:pt x="350996" y="208755"/>
                      <a:pt x="101758" y="517128"/>
                      <a:pt x="27146" y="642540"/>
                    </a:cubicBezTo>
                    <a:cubicBezTo>
                      <a:pt x="-47466" y="767952"/>
                      <a:pt x="53340" y="806847"/>
                      <a:pt x="72390" y="84732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nvGrpSpPr>
            <p:cNvPr id="13" name="Grupp 12"/>
            <p:cNvGrpSpPr>
              <a:grpSpLocks noChangeAspect="1"/>
            </p:cNvGrpSpPr>
            <p:nvPr/>
          </p:nvGrpSpPr>
          <p:grpSpPr>
            <a:xfrm>
              <a:off x="6800769" y="2603964"/>
              <a:ext cx="677587" cy="1529876"/>
              <a:chOff x="-9456394" y="-5193263"/>
              <a:chExt cx="3387934" cy="7649379"/>
            </a:xfrm>
          </p:grpSpPr>
          <p:sp>
            <p:nvSpPr>
              <p:cNvPr id="44" name="Ellips 43"/>
              <p:cNvSpPr/>
              <p:nvPr/>
            </p:nvSpPr>
            <p:spPr>
              <a:xfrm>
                <a:off x="-8971512" y="-3670170"/>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5" name="Ellips 44"/>
              <p:cNvSpPr/>
              <p:nvPr/>
            </p:nvSpPr>
            <p:spPr>
              <a:xfrm>
                <a:off x="-6811272" y="-3606546"/>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6" name="Ellips 45"/>
              <p:cNvSpPr/>
              <p:nvPr/>
            </p:nvSpPr>
            <p:spPr>
              <a:xfrm>
                <a:off x="-8827496" y="-5190722"/>
                <a:ext cx="2232248" cy="2448272"/>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7" name="Frihandsfigur 46"/>
              <p:cNvSpPr/>
              <p:nvPr/>
            </p:nvSpPr>
            <p:spPr>
              <a:xfrm>
                <a:off x="-8846046" y="-5193263"/>
                <a:ext cx="1943737" cy="1250534"/>
              </a:xfrm>
              <a:custGeom>
                <a:avLst/>
                <a:gdLst>
                  <a:gd name="connsiteX0" fmla="*/ 1933819 w 1943737"/>
                  <a:gd name="connsiteY0" fmla="*/ 392272 h 1250534"/>
                  <a:gd name="connsiteX1" fmla="*/ 1540913 w 1943737"/>
                  <a:gd name="connsiteY1" fmla="*/ 766128 h 1250534"/>
                  <a:gd name="connsiteX2" fmla="*/ 964650 w 1943737"/>
                  <a:gd name="connsiteY2" fmla="*/ 1042353 h 1250534"/>
                  <a:gd name="connsiteX3" fmla="*/ 319332 w 1943737"/>
                  <a:gd name="connsiteY3" fmla="*/ 1204278 h 1250534"/>
                  <a:gd name="connsiteX4" fmla="*/ 24057 w 1943737"/>
                  <a:gd name="connsiteY4" fmla="*/ 1247141 h 1250534"/>
                  <a:gd name="connsiteX5" fmla="*/ 26438 w 1943737"/>
                  <a:gd name="connsiteY5" fmla="*/ 1132841 h 1250534"/>
                  <a:gd name="connsiteX6" fmla="*/ 100257 w 1943737"/>
                  <a:gd name="connsiteY6" fmla="*/ 763747 h 1250534"/>
                  <a:gd name="connsiteX7" fmla="*/ 245513 w 1943737"/>
                  <a:gd name="connsiteY7" fmla="*/ 492285 h 1250534"/>
                  <a:gd name="connsiteX8" fmla="*/ 402675 w 1943737"/>
                  <a:gd name="connsiteY8" fmla="*/ 306547 h 1250534"/>
                  <a:gd name="connsiteX9" fmla="*/ 564600 w 1943737"/>
                  <a:gd name="connsiteY9" fmla="*/ 182722 h 1250534"/>
                  <a:gd name="connsiteX10" fmla="*/ 740813 w 1943737"/>
                  <a:gd name="connsiteY10" fmla="*/ 80328 h 1250534"/>
                  <a:gd name="connsiteX11" fmla="*/ 1069425 w 1943737"/>
                  <a:gd name="connsiteY11" fmla="*/ 1747 h 1250534"/>
                  <a:gd name="connsiteX12" fmla="*/ 1378988 w 1943737"/>
                  <a:gd name="connsiteY12" fmla="*/ 32703 h 1250534"/>
                  <a:gd name="connsiteX13" fmla="*/ 1590919 w 1943737"/>
                  <a:gd name="connsiteY13" fmla="*/ 111285 h 1250534"/>
                  <a:gd name="connsiteX14" fmla="*/ 1805232 w 1943737"/>
                  <a:gd name="connsiteY14" fmla="*/ 247016 h 1250534"/>
                  <a:gd name="connsiteX15" fmla="*/ 1933819 w 1943737"/>
                  <a:gd name="connsiteY15" fmla="*/ 392272 h 125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737" h="1250534">
                    <a:moveTo>
                      <a:pt x="1933819" y="392272"/>
                    </a:moveTo>
                    <a:cubicBezTo>
                      <a:pt x="1889766" y="478791"/>
                      <a:pt x="1702441" y="657781"/>
                      <a:pt x="1540913" y="766128"/>
                    </a:cubicBezTo>
                    <a:cubicBezTo>
                      <a:pt x="1379385" y="874475"/>
                      <a:pt x="1168247" y="969328"/>
                      <a:pt x="964650" y="1042353"/>
                    </a:cubicBezTo>
                    <a:cubicBezTo>
                      <a:pt x="761053" y="1115378"/>
                      <a:pt x="476097" y="1170147"/>
                      <a:pt x="319332" y="1204278"/>
                    </a:cubicBezTo>
                    <a:cubicBezTo>
                      <a:pt x="162567" y="1238409"/>
                      <a:pt x="72873" y="1259047"/>
                      <a:pt x="24057" y="1247141"/>
                    </a:cubicBezTo>
                    <a:cubicBezTo>
                      <a:pt x="-24759" y="1235235"/>
                      <a:pt x="13738" y="1213407"/>
                      <a:pt x="26438" y="1132841"/>
                    </a:cubicBezTo>
                    <a:cubicBezTo>
                      <a:pt x="39138" y="1052275"/>
                      <a:pt x="63744" y="870506"/>
                      <a:pt x="100257" y="763747"/>
                    </a:cubicBezTo>
                    <a:cubicBezTo>
                      <a:pt x="136770" y="656988"/>
                      <a:pt x="195110" y="568485"/>
                      <a:pt x="245513" y="492285"/>
                    </a:cubicBezTo>
                    <a:cubicBezTo>
                      <a:pt x="295916" y="416085"/>
                      <a:pt x="349494" y="358141"/>
                      <a:pt x="402675" y="306547"/>
                    </a:cubicBezTo>
                    <a:cubicBezTo>
                      <a:pt x="455856" y="254953"/>
                      <a:pt x="508244" y="220425"/>
                      <a:pt x="564600" y="182722"/>
                    </a:cubicBezTo>
                    <a:cubicBezTo>
                      <a:pt x="620956" y="145019"/>
                      <a:pt x="656676" y="110490"/>
                      <a:pt x="740813" y="80328"/>
                    </a:cubicBezTo>
                    <a:cubicBezTo>
                      <a:pt x="824950" y="50166"/>
                      <a:pt x="963063" y="9684"/>
                      <a:pt x="1069425" y="1747"/>
                    </a:cubicBezTo>
                    <a:cubicBezTo>
                      <a:pt x="1175787" y="-6190"/>
                      <a:pt x="1292072" y="14447"/>
                      <a:pt x="1378988" y="32703"/>
                    </a:cubicBezTo>
                    <a:cubicBezTo>
                      <a:pt x="1465904" y="50959"/>
                      <a:pt x="1519878" y="75566"/>
                      <a:pt x="1590919" y="111285"/>
                    </a:cubicBezTo>
                    <a:cubicBezTo>
                      <a:pt x="1661960" y="147004"/>
                      <a:pt x="1746098" y="202169"/>
                      <a:pt x="1805232" y="247016"/>
                    </a:cubicBezTo>
                    <a:cubicBezTo>
                      <a:pt x="1864366" y="291863"/>
                      <a:pt x="1977872" y="305753"/>
                      <a:pt x="1933819" y="392272"/>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8" name="Frihandsfigur 47"/>
              <p:cNvSpPr/>
              <p:nvPr/>
            </p:nvSpPr>
            <p:spPr>
              <a:xfrm>
                <a:off x="-6931880" y="-4794200"/>
                <a:ext cx="341200" cy="748067"/>
              </a:xfrm>
              <a:custGeom>
                <a:avLst/>
                <a:gdLst>
                  <a:gd name="connsiteX0" fmla="*/ 603 w 341200"/>
                  <a:gd name="connsiteY0" fmla="*/ 24165 h 748067"/>
                  <a:gd name="connsiteX1" fmla="*/ 155384 w 341200"/>
                  <a:gd name="connsiteY1" fmla="*/ 378972 h 748067"/>
                  <a:gd name="connsiteX2" fmla="*/ 272066 w 341200"/>
                  <a:gd name="connsiteY2" fmla="*/ 633765 h 748067"/>
                  <a:gd name="connsiteX3" fmla="*/ 338741 w 341200"/>
                  <a:gd name="connsiteY3" fmla="*/ 748065 h 748067"/>
                  <a:gd name="connsiteX4" fmla="*/ 322072 w 341200"/>
                  <a:gd name="connsiteY4" fmla="*/ 631384 h 748067"/>
                  <a:gd name="connsiteX5" fmla="*/ 276828 w 341200"/>
                  <a:gd name="connsiteY5" fmla="*/ 398022 h 748067"/>
                  <a:gd name="connsiteX6" fmla="*/ 107759 w 341200"/>
                  <a:gd name="connsiteY6" fmla="*/ 76553 h 748067"/>
                  <a:gd name="connsiteX7" fmla="*/ 603 w 341200"/>
                  <a:gd name="connsiteY7" fmla="*/ 24165 h 74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200" h="748067">
                    <a:moveTo>
                      <a:pt x="603" y="24165"/>
                    </a:moveTo>
                    <a:cubicBezTo>
                      <a:pt x="8541" y="74568"/>
                      <a:pt x="110140" y="277372"/>
                      <a:pt x="155384" y="378972"/>
                    </a:cubicBezTo>
                    <a:cubicBezTo>
                      <a:pt x="200628" y="480572"/>
                      <a:pt x="241507" y="572250"/>
                      <a:pt x="272066" y="633765"/>
                    </a:cubicBezTo>
                    <a:cubicBezTo>
                      <a:pt x="302626" y="695281"/>
                      <a:pt x="330407" y="748462"/>
                      <a:pt x="338741" y="748065"/>
                    </a:cubicBezTo>
                    <a:cubicBezTo>
                      <a:pt x="347075" y="747668"/>
                      <a:pt x="332391" y="689724"/>
                      <a:pt x="322072" y="631384"/>
                    </a:cubicBezTo>
                    <a:cubicBezTo>
                      <a:pt x="311753" y="573044"/>
                      <a:pt x="312547" y="490494"/>
                      <a:pt x="276828" y="398022"/>
                    </a:cubicBezTo>
                    <a:cubicBezTo>
                      <a:pt x="241109" y="305550"/>
                      <a:pt x="150622" y="145609"/>
                      <a:pt x="107759" y="76553"/>
                    </a:cubicBezTo>
                    <a:cubicBezTo>
                      <a:pt x="64897" y="7497"/>
                      <a:pt x="-7335" y="-26238"/>
                      <a:pt x="603" y="24165"/>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9" name="Ellips 48"/>
              <p:cNvSpPr/>
              <p:nvPr/>
            </p:nvSpPr>
            <p:spPr>
              <a:xfrm>
                <a:off x="-8395448" y="-388619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0" name="Ellips 49"/>
              <p:cNvSpPr/>
              <p:nvPr/>
            </p:nvSpPr>
            <p:spPr>
              <a:xfrm>
                <a:off x="-7243320" y="-389457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1" name="Frihandsfigur 50"/>
              <p:cNvSpPr/>
              <p:nvPr/>
            </p:nvSpPr>
            <p:spPr>
              <a:xfrm>
                <a:off x="-8141276" y="-3193214"/>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2" name="Rektangel 51"/>
              <p:cNvSpPr/>
              <p:nvPr/>
            </p:nvSpPr>
            <p:spPr>
              <a:xfrm>
                <a:off x="-8912776" y="-2656452"/>
                <a:ext cx="2304256" cy="3600400"/>
              </a:xfrm>
              <a:prstGeom prst="rect">
                <a:avLst/>
              </a:prstGeom>
              <a:solidFill>
                <a:srgbClr val="6A8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3" name="Rektangel 52"/>
              <p:cNvSpPr/>
              <p:nvPr/>
            </p:nvSpPr>
            <p:spPr>
              <a:xfrm>
                <a:off x="-8912776" y="943948"/>
                <a:ext cx="864096" cy="1080120"/>
              </a:xfrm>
              <a:prstGeom prst="rect">
                <a:avLst/>
              </a:prstGeom>
              <a:solidFill>
                <a:srgbClr val="6A8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4" name="Rektangel 53"/>
              <p:cNvSpPr/>
              <p:nvPr/>
            </p:nvSpPr>
            <p:spPr>
              <a:xfrm>
                <a:off x="-7472616" y="929065"/>
                <a:ext cx="864096" cy="1080120"/>
              </a:xfrm>
              <a:prstGeom prst="rect">
                <a:avLst/>
              </a:prstGeom>
              <a:solidFill>
                <a:srgbClr val="6A8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5" name="Ellips 54"/>
              <p:cNvSpPr/>
              <p:nvPr/>
            </p:nvSpPr>
            <p:spPr>
              <a:xfrm>
                <a:off x="-8912776" y="1664028"/>
                <a:ext cx="864096" cy="792088"/>
              </a:xfrm>
              <a:prstGeom prst="ellipse">
                <a:avLst/>
              </a:prstGeom>
              <a:solidFill>
                <a:srgbClr val="6A8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6" name="Ellips 55"/>
              <p:cNvSpPr/>
              <p:nvPr/>
            </p:nvSpPr>
            <p:spPr>
              <a:xfrm>
                <a:off x="-7472616" y="1664028"/>
                <a:ext cx="864096" cy="792088"/>
              </a:xfrm>
              <a:prstGeom prst="ellipse">
                <a:avLst/>
              </a:prstGeom>
              <a:solidFill>
                <a:srgbClr val="6A8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7" name="Rektangel med rundade hörn 56"/>
              <p:cNvSpPr/>
              <p:nvPr/>
            </p:nvSpPr>
            <p:spPr>
              <a:xfrm>
                <a:off x="-9452836" y="-2654940"/>
                <a:ext cx="612068" cy="2734792"/>
              </a:xfrm>
              <a:prstGeom prst="roundRect">
                <a:avLst/>
              </a:prstGeom>
              <a:solidFill>
                <a:srgbClr val="6A8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8" name="Rektangel med rundade hörn 57"/>
              <p:cNvSpPr/>
              <p:nvPr/>
            </p:nvSpPr>
            <p:spPr>
              <a:xfrm>
                <a:off x="-6680528" y="-2656452"/>
                <a:ext cx="612068" cy="2734792"/>
              </a:xfrm>
              <a:prstGeom prst="roundRect">
                <a:avLst/>
              </a:prstGeom>
              <a:solidFill>
                <a:srgbClr val="6A8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9" name="Ellips 58"/>
              <p:cNvSpPr/>
              <p:nvPr/>
            </p:nvSpPr>
            <p:spPr>
              <a:xfrm>
                <a:off x="-9455893" y="-20818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0" name="Ellips 59"/>
              <p:cNvSpPr/>
              <p:nvPr/>
            </p:nvSpPr>
            <p:spPr>
              <a:xfrm>
                <a:off x="-6608520" y="-20818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1" name="Rektangel 60"/>
              <p:cNvSpPr/>
              <p:nvPr/>
            </p:nvSpPr>
            <p:spPr>
              <a:xfrm>
                <a:off x="-8920902" y="1183349"/>
                <a:ext cx="87222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2" name="Rektangel 61"/>
              <p:cNvSpPr/>
              <p:nvPr/>
            </p:nvSpPr>
            <p:spPr>
              <a:xfrm>
                <a:off x="-7472616" y="1196049"/>
                <a:ext cx="8686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3" name="Ellips 62"/>
              <p:cNvSpPr/>
              <p:nvPr/>
            </p:nvSpPr>
            <p:spPr>
              <a:xfrm>
                <a:off x="-7832656" y="-770253"/>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4" name="Ellips 63"/>
              <p:cNvSpPr/>
              <p:nvPr/>
            </p:nvSpPr>
            <p:spPr>
              <a:xfrm>
                <a:off x="-7832656" y="-1289812"/>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5" name="Ellips 64"/>
              <p:cNvSpPr/>
              <p:nvPr/>
            </p:nvSpPr>
            <p:spPr>
              <a:xfrm>
                <a:off x="-7832656" y="-1778365"/>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6" name="Likbent triangel 65"/>
              <p:cNvSpPr/>
              <p:nvPr/>
            </p:nvSpPr>
            <p:spPr>
              <a:xfrm flipV="1">
                <a:off x="-8424447" y="-2656452"/>
                <a:ext cx="1327597" cy="649227"/>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7" name="Frihandsfigur 66"/>
              <p:cNvSpPr/>
              <p:nvPr/>
            </p:nvSpPr>
            <p:spPr>
              <a:xfrm>
                <a:off x="-8192696" y="-2656453"/>
                <a:ext cx="837553" cy="217501"/>
              </a:xfrm>
              <a:custGeom>
                <a:avLst/>
                <a:gdLst>
                  <a:gd name="connsiteX0" fmla="*/ 181 w 837553"/>
                  <a:gd name="connsiteY0" fmla="*/ 2229 h 217501"/>
                  <a:gd name="connsiteX1" fmla="*/ 23993 w 837553"/>
                  <a:gd name="connsiteY1" fmla="*/ 92717 h 217501"/>
                  <a:gd name="connsiteX2" fmla="*/ 150200 w 837553"/>
                  <a:gd name="connsiteY2" fmla="*/ 173679 h 217501"/>
                  <a:gd name="connsiteX3" fmla="*/ 288312 w 837553"/>
                  <a:gd name="connsiteY3" fmla="*/ 207017 h 217501"/>
                  <a:gd name="connsiteX4" fmla="*/ 347843 w 837553"/>
                  <a:gd name="connsiteY4" fmla="*/ 209398 h 217501"/>
                  <a:gd name="connsiteX5" fmla="*/ 495481 w 837553"/>
                  <a:gd name="connsiteY5" fmla="*/ 216542 h 217501"/>
                  <a:gd name="connsiteX6" fmla="*/ 640737 w 837553"/>
                  <a:gd name="connsiteY6" fmla="*/ 185585 h 217501"/>
                  <a:gd name="connsiteX7" fmla="*/ 745512 w 837553"/>
                  <a:gd name="connsiteY7" fmla="*/ 135579 h 217501"/>
                  <a:gd name="connsiteX8" fmla="*/ 824093 w 837553"/>
                  <a:gd name="connsiteY8" fmla="*/ 54617 h 217501"/>
                  <a:gd name="connsiteX9" fmla="*/ 824093 w 837553"/>
                  <a:gd name="connsiteY9" fmla="*/ 4610 h 217501"/>
                  <a:gd name="connsiteX10" fmla="*/ 690743 w 837553"/>
                  <a:gd name="connsiteY10" fmla="*/ 2229 h 217501"/>
                  <a:gd name="connsiteX11" fmla="*/ 297837 w 837553"/>
                  <a:gd name="connsiteY11" fmla="*/ 4610 h 217501"/>
                  <a:gd name="connsiteX12" fmla="*/ 181 w 837553"/>
                  <a:gd name="connsiteY12" fmla="*/ 2229 h 2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553" h="217501">
                    <a:moveTo>
                      <a:pt x="181" y="2229"/>
                    </a:moveTo>
                    <a:cubicBezTo>
                      <a:pt x="-415" y="33185"/>
                      <a:pt x="-1010" y="64142"/>
                      <a:pt x="23993" y="92717"/>
                    </a:cubicBezTo>
                    <a:cubicBezTo>
                      <a:pt x="48996" y="121292"/>
                      <a:pt x="106147" y="154629"/>
                      <a:pt x="150200" y="173679"/>
                    </a:cubicBezTo>
                    <a:cubicBezTo>
                      <a:pt x="194253" y="192729"/>
                      <a:pt x="255372" y="201064"/>
                      <a:pt x="288312" y="207017"/>
                    </a:cubicBezTo>
                    <a:cubicBezTo>
                      <a:pt x="321253" y="212970"/>
                      <a:pt x="347843" y="209398"/>
                      <a:pt x="347843" y="209398"/>
                    </a:cubicBezTo>
                    <a:cubicBezTo>
                      <a:pt x="382371" y="210985"/>
                      <a:pt x="446665" y="220511"/>
                      <a:pt x="495481" y="216542"/>
                    </a:cubicBezTo>
                    <a:cubicBezTo>
                      <a:pt x="544297" y="212573"/>
                      <a:pt x="599065" y="199079"/>
                      <a:pt x="640737" y="185585"/>
                    </a:cubicBezTo>
                    <a:cubicBezTo>
                      <a:pt x="682409" y="172091"/>
                      <a:pt x="714953" y="157407"/>
                      <a:pt x="745512" y="135579"/>
                    </a:cubicBezTo>
                    <a:cubicBezTo>
                      <a:pt x="776071" y="113751"/>
                      <a:pt x="810996" y="76445"/>
                      <a:pt x="824093" y="54617"/>
                    </a:cubicBezTo>
                    <a:cubicBezTo>
                      <a:pt x="837190" y="32789"/>
                      <a:pt x="846318" y="13341"/>
                      <a:pt x="824093" y="4610"/>
                    </a:cubicBezTo>
                    <a:cubicBezTo>
                      <a:pt x="801868" y="-4121"/>
                      <a:pt x="690743" y="2229"/>
                      <a:pt x="690743" y="2229"/>
                    </a:cubicBezTo>
                    <a:lnTo>
                      <a:pt x="297837" y="4610"/>
                    </a:lnTo>
                    <a:lnTo>
                      <a:pt x="181" y="2229"/>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8" name="Rektangel 67"/>
              <p:cNvSpPr/>
              <p:nvPr/>
            </p:nvSpPr>
            <p:spPr>
              <a:xfrm>
                <a:off x="-6608520" y="-48222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9" name="Rektangel 68"/>
              <p:cNvSpPr/>
              <p:nvPr/>
            </p:nvSpPr>
            <p:spPr>
              <a:xfrm>
                <a:off x="-9456394" y="-48222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0" name="Ellips 69"/>
              <p:cNvSpPr/>
              <p:nvPr/>
            </p:nvSpPr>
            <p:spPr>
              <a:xfrm>
                <a:off x="-6738967" y="-20916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1" name="Ellips 70"/>
              <p:cNvSpPr/>
              <p:nvPr/>
            </p:nvSpPr>
            <p:spPr>
              <a:xfrm>
                <a:off x="-9051349" y="-20916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2" name="Rektangel 71"/>
              <p:cNvSpPr/>
              <p:nvPr/>
            </p:nvSpPr>
            <p:spPr>
              <a:xfrm>
                <a:off x="-6608520" y="-1247191"/>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3" name="Rektangel 72"/>
              <p:cNvSpPr/>
              <p:nvPr/>
            </p:nvSpPr>
            <p:spPr>
              <a:xfrm>
                <a:off x="-6608520" y="-871648"/>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4" name="Rektangel 73"/>
              <p:cNvSpPr/>
              <p:nvPr/>
            </p:nvSpPr>
            <p:spPr>
              <a:xfrm>
                <a:off x="-9456394" y="-1247191"/>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5" name="Rektangel 74"/>
              <p:cNvSpPr/>
              <p:nvPr/>
            </p:nvSpPr>
            <p:spPr>
              <a:xfrm>
                <a:off x="-9456394" y="-871648"/>
                <a:ext cx="535492" cy="202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6" name="Rektangel 75"/>
              <p:cNvSpPr/>
              <p:nvPr/>
            </p:nvSpPr>
            <p:spPr>
              <a:xfrm>
                <a:off x="-6248480" y="-35317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7" name="Rektangel 76"/>
              <p:cNvSpPr/>
              <p:nvPr/>
            </p:nvSpPr>
            <p:spPr>
              <a:xfrm>
                <a:off x="-6336441" y="-35317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8" name="Rektangel 77"/>
              <p:cNvSpPr/>
              <p:nvPr/>
            </p:nvSpPr>
            <p:spPr>
              <a:xfrm>
                <a:off x="-6418164" y="-35317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9" name="Rektangel 78"/>
              <p:cNvSpPr/>
              <p:nvPr/>
            </p:nvSpPr>
            <p:spPr>
              <a:xfrm>
                <a:off x="-9146406" y="-35317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0" name="Rektangel 79"/>
              <p:cNvSpPr/>
              <p:nvPr/>
            </p:nvSpPr>
            <p:spPr>
              <a:xfrm>
                <a:off x="-9234367" y="-35317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1" name="Rektangel 80"/>
              <p:cNvSpPr/>
              <p:nvPr/>
            </p:nvSpPr>
            <p:spPr>
              <a:xfrm>
                <a:off x="-9316090" y="-353177"/>
                <a:ext cx="45719"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nvGrpSpPr>
            <p:cNvPr id="14" name="Grupp 13"/>
            <p:cNvGrpSpPr>
              <a:grpSpLocks noChangeAspect="1"/>
            </p:cNvGrpSpPr>
            <p:nvPr/>
          </p:nvGrpSpPr>
          <p:grpSpPr>
            <a:xfrm>
              <a:off x="4564284" y="2566098"/>
              <a:ext cx="724903" cy="1583519"/>
              <a:chOff x="-14606244" y="4987084"/>
              <a:chExt cx="3624516" cy="7917595"/>
            </a:xfrm>
          </p:grpSpPr>
          <p:sp>
            <p:nvSpPr>
              <p:cNvPr id="15" name="Ellips 14"/>
              <p:cNvSpPr/>
              <p:nvPr/>
            </p:nvSpPr>
            <p:spPr>
              <a:xfrm>
                <a:off x="-13977847" y="5257841"/>
                <a:ext cx="2232248" cy="2448272"/>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Frihandsfigur 15"/>
              <p:cNvSpPr/>
              <p:nvPr/>
            </p:nvSpPr>
            <p:spPr>
              <a:xfrm>
                <a:off x="-14063628" y="4987084"/>
                <a:ext cx="3081900" cy="2865748"/>
              </a:xfrm>
              <a:custGeom>
                <a:avLst/>
                <a:gdLst>
                  <a:gd name="connsiteX0" fmla="*/ 17568 w 2850302"/>
                  <a:gd name="connsiteY0" fmla="*/ 1149735 h 2336327"/>
                  <a:gd name="connsiteX1" fmla="*/ 1693 w 2850302"/>
                  <a:gd name="connsiteY1" fmla="*/ 1029085 h 2336327"/>
                  <a:gd name="connsiteX2" fmla="*/ 11218 w 2850302"/>
                  <a:gd name="connsiteY2" fmla="*/ 781435 h 2336327"/>
                  <a:gd name="connsiteX3" fmla="*/ 96943 w 2850302"/>
                  <a:gd name="connsiteY3" fmla="*/ 486160 h 2336327"/>
                  <a:gd name="connsiteX4" fmla="*/ 220768 w 2850302"/>
                  <a:gd name="connsiteY4" fmla="*/ 267085 h 2336327"/>
                  <a:gd name="connsiteX5" fmla="*/ 423968 w 2850302"/>
                  <a:gd name="connsiteY5" fmla="*/ 121035 h 2336327"/>
                  <a:gd name="connsiteX6" fmla="*/ 693843 w 2850302"/>
                  <a:gd name="connsiteY6" fmla="*/ 28960 h 2336327"/>
                  <a:gd name="connsiteX7" fmla="*/ 912918 w 2850302"/>
                  <a:gd name="connsiteY7" fmla="*/ 385 h 2336327"/>
                  <a:gd name="connsiteX8" fmla="*/ 1258993 w 2850302"/>
                  <a:gd name="connsiteY8" fmla="*/ 44835 h 2336327"/>
                  <a:gd name="connsiteX9" fmla="*/ 1589193 w 2850302"/>
                  <a:gd name="connsiteY9" fmla="*/ 175010 h 2336327"/>
                  <a:gd name="connsiteX10" fmla="*/ 1757468 w 2850302"/>
                  <a:gd name="connsiteY10" fmla="*/ 302010 h 2336327"/>
                  <a:gd name="connsiteX11" fmla="*/ 1859068 w 2850302"/>
                  <a:gd name="connsiteY11" fmla="*/ 406785 h 2336327"/>
                  <a:gd name="connsiteX12" fmla="*/ 1897168 w 2850302"/>
                  <a:gd name="connsiteY12" fmla="*/ 460760 h 2336327"/>
                  <a:gd name="connsiteX13" fmla="*/ 2027343 w 2850302"/>
                  <a:gd name="connsiteY13" fmla="*/ 460760 h 2336327"/>
                  <a:gd name="connsiteX14" fmla="*/ 2259118 w 2850302"/>
                  <a:gd name="connsiteY14" fmla="*/ 524260 h 2336327"/>
                  <a:gd name="connsiteX15" fmla="*/ 2544868 w 2850302"/>
                  <a:gd name="connsiteY15" fmla="*/ 676660 h 2336327"/>
                  <a:gd name="connsiteX16" fmla="*/ 2773468 w 2850302"/>
                  <a:gd name="connsiteY16" fmla="*/ 917960 h 2336327"/>
                  <a:gd name="connsiteX17" fmla="*/ 2849668 w 2850302"/>
                  <a:gd name="connsiteY17" fmla="*/ 1267210 h 2336327"/>
                  <a:gd name="connsiteX18" fmla="*/ 2798868 w 2850302"/>
                  <a:gd name="connsiteY18" fmla="*/ 1562485 h 2336327"/>
                  <a:gd name="connsiteX19" fmla="*/ 2621068 w 2850302"/>
                  <a:gd name="connsiteY19" fmla="*/ 1899035 h 2336327"/>
                  <a:gd name="connsiteX20" fmla="*/ 2494068 w 2850302"/>
                  <a:gd name="connsiteY20" fmla="*/ 2207010 h 2336327"/>
                  <a:gd name="connsiteX21" fmla="*/ 2449618 w 2850302"/>
                  <a:gd name="connsiteY21" fmla="*/ 2330835 h 2336327"/>
                  <a:gd name="connsiteX22" fmla="*/ 2040043 w 2850302"/>
                  <a:gd name="connsiteY22" fmla="*/ 2311785 h 2336327"/>
                  <a:gd name="connsiteX23" fmla="*/ 2043218 w 2850302"/>
                  <a:gd name="connsiteY23" fmla="*/ 2286385 h 2336327"/>
                  <a:gd name="connsiteX24" fmla="*/ 2065443 w 2850302"/>
                  <a:gd name="connsiteY24" fmla="*/ 2168910 h 2336327"/>
                  <a:gd name="connsiteX25" fmla="*/ 2055918 w 2850302"/>
                  <a:gd name="connsiteY25" fmla="*/ 1956185 h 2336327"/>
                  <a:gd name="connsiteX26" fmla="*/ 2027343 w 2850302"/>
                  <a:gd name="connsiteY26" fmla="*/ 1826010 h 2336327"/>
                  <a:gd name="connsiteX27" fmla="*/ 1995593 w 2850302"/>
                  <a:gd name="connsiteY27" fmla="*/ 1746635 h 2336327"/>
                  <a:gd name="connsiteX28" fmla="*/ 2084493 w 2850302"/>
                  <a:gd name="connsiteY28" fmla="*/ 1606935 h 2336327"/>
                  <a:gd name="connsiteX29" fmla="*/ 2109893 w 2850302"/>
                  <a:gd name="connsiteY29" fmla="*/ 1337060 h 2336327"/>
                  <a:gd name="connsiteX30" fmla="*/ 2119418 w 2850302"/>
                  <a:gd name="connsiteY30" fmla="*/ 1076710 h 2336327"/>
                  <a:gd name="connsiteX31" fmla="*/ 2113068 w 2850302"/>
                  <a:gd name="connsiteY31" fmla="*/ 1041785 h 2336327"/>
                  <a:gd name="connsiteX32" fmla="*/ 2043218 w 2850302"/>
                  <a:gd name="connsiteY32" fmla="*/ 1054485 h 2336327"/>
                  <a:gd name="connsiteX33" fmla="*/ 1786043 w 2850302"/>
                  <a:gd name="connsiteY33" fmla="*/ 1003685 h 2336327"/>
                  <a:gd name="connsiteX34" fmla="*/ 1595543 w 2850302"/>
                  <a:gd name="connsiteY34" fmla="*/ 940185 h 2336327"/>
                  <a:gd name="connsiteX35" fmla="*/ 1414568 w 2850302"/>
                  <a:gd name="connsiteY35" fmla="*/ 911610 h 2336327"/>
                  <a:gd name="connsiteX36" fmla="*/ 1290743 w 2850302"/>
                  <a:gd name="connsiteY36" fmla="*/ 911610 h 2336327"/>
                  <a:gd name="connsiteX37" fmla="*/ 1243118 w 2850302"/>
                  <a:gd name="connsiteY37" fmla="*/ 949710 h 2336327"/>
                  <a:gd name="connsiteX38" fmla="*/ 1243118 w 2850302"/>
                  <a:gd name="connsiteY38" fmla="*/ 1003685 h 2336327"/>
                  <a:gd name="connsiteX39" fmla="*/ 1271693 w 2850302"/>
                  <a:gd name="connsiteY39" fmla="*/ 1108460 h 2336327"/>
                  <a:gd name="connsiteX40" fmla="*/ 1287568 w 2850302"/>
                  <a:gd name="connsiteY40" fmla="*/ 1143385 h 2336327"/>
                  <a:gd name="connsiteX41" fmla="*/ 1192318 w 2850302"/>
                  <a:gd name="connsiteY41" fmla="*/ 1092585 h 2336327"/>
                  <a:gd name="connsiteX42" fmla="*/ 963718 w 2850302"/>
                  <a:gd name="connsiteY42" fmla="*/ 968760 h 2336327"/>
                  <a:gd name="connsiteX43" fmla="*/ 757343 w 2850302"/>
                  <a:gd name="connsiteY43" fmla="*/ 870335 h 2336327"/>
                  <a:gd name="connsiteX44" fmla="*/ 703368 w 2850302"/>
                  <a:gd name="connsiteY44" fmla="*/ 860810 h 2336327"/>
                  <a:gd name="connsiteX45" fmla="*/ 674793 w 2850302"/>
                  <a:gd name="connsiteY45" fmla="*/ 854460 h 2336327"/>
                  <a:gd name="connsiteX46" fmla="*/ 652568 w 2850302"/>
                  <a:gd name="connsiteY46" fmla="*/ 867160 h 2336327"/>
                  <a:gd name="connsiteX47" fmla="*/ 658918 w 2850302"/>
                  <a:gd name="connsiteY47" fmla="*/ 924310 h 2336327"/>
                  <a:gd name="connsiteX48" fmla="*/ 677968 w 2850302"/>
                  <a:gd name="connsiteY48" fmla="*/ 1041785 h 2336327"/>
                  <a:gd name="connsiteX49" fmla="*/ 709718 w 2850302"/>
                  <a:gd name="connsiteY49" fmla="*/ 1127510 h 2336327"/>
                  <a:gd name="connsiteX50" fmla="*/ 719243 w 2850302"/>
                  <a:gd name="connsiteY50" fmla="*/ 1152910 h 2336327"/>
                  <a:gd name="connsiteX51" fmla="*/ 652568 w 2850302"/>
                  <a:gd name="connsiteY51" fmla="*/ 1127510 h 2336327"/>
                  <a:gd name="connsiteX52" fmla="*/ 474768 w 2850302"/>
                  <a:gd name="connsiteY52" fmla="*/ 1073535 h 2336327"/>
                  <a:gd name="connsiteX53" fmla="*/ 322368 w 2850302"/>
                  <a:gd name="connsiteY53" fmla="*/ 1038610 h 2336327"/>
                  <a:gd name="connsiteX54" fmla="*/ 227118 w 2850302"/>
                  <a:gd name="connsiteY54" fmla="*/ 1048135 h 2336327"/>
                  <a:gd name="connsiteX55" fmla="*/ 189018 w 2850302"/>
                  <a:gd name="connsiteY55" fmla="*/ 1117985 h 2336327"/>
                  <a:gd name="connsiteX56" fmla="*/ 223943 w 2850302"/>
                  <a:gd name="connsiteY56" fmla="*/ 1283085 h 2336327"/>
                  <a:gd name="connsiteX57" fmla="*/ 290618 w 2850302"/>
                  <a:gd name="connsiteY57" fmla="*/ 1391035 h 2336327"/>
                  <a:gd name="connsiteX58" fmla="*/ 300143 w 2850302"/>
                  <a:gd name="connsiteY58" fmla="*/ 1419610 h 2336327"/>
                  <a:gd name="connsiteX59" fmla="*/ 192193 w 2850302"/>
                  <a:gd name="connsiteY59" fmla="*/ 1381510 h 2336327"/>
                  <a:gd name="connsiteX60" fmla="*/ 77893 w 2850302"/>
                  <a:gd name="connsiteY60" fmla="*/ 1286260 h 2336327"/>
                  <a:gd name="connsiteX61" fmla="*/ 17568 w 2850302"/>
                  <a:gd name="connsiteY61" fmla="*/ 1149735 h 233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0302" h="2336327">
                    <a:moveTo>
                      <a:pt x="17568" y="1149735"/>
                    </a:moveTo>
                    <a:cubicBezTo>
                      <a:pt x="4868" y="1106872"/>
                      <a:pt x="2751" y="1090468"/>
                      <a:pt x="1693" y="1029085"/>
                    </a:cubicBezTo>
                    <a:cubicBezTo>
                      <a:pt x="635" y="967702"/>
                      <a:pt x="-4657" y="871922"/>
                      <a:pt x="11218" y="781435"/>
                    </a:cubicBezTo>
                    <a:cubicBezTo>
                      <a:pt x="27093" y="690948"/>
                      <a:pt x="62018" y="571885"/>
                      <a:pt x="96943" y="486160"/>
                    </a:cubicBezTo>
                    <a:cubicBezTo>
                      <a:pt x="131868" y="400435"/>
                      <a:pt x="166264" y="327939"/>
                      <a:pt x="220768" y="267085"/>
                    </a:cubicBezTo>
                    <a:cubicBezTo>
                      <a:pt x="275272" y="206231"/>
                      <a:pt x="345122" y="160722"/>
                      <a:pt x="423968" y="121035"/>
                    </a:cubicBezTo>
                    <a:cubicBezTo>
                      <a:pt x="502814" y="81348"/>
                      <a:pt x="612351" y="49068"/>
                      <a:pt x="693843" y="28960"/>
                    </a:cubicBezTo>
                    <a:cubicBezTo>
                      <a:pt x="775335" y="8852"/>
                      <a:pt x="818726" y="-2261"/>
                      <a:pt x="912918" y="385"/>
                    </a:cubicBezTo>
                    <a:cubicBezTo>
                      <a:pt x="1007110" y="3031"/>
                      <a:pt x="1146281" y="15731"/>
                      <a:pt x="1258993" y="44835"/>
                    </a:cubicBezTo>
                    <a:cubicBezTo>
                      <a:pt x="1371705" y="73939"/>
                      <a:pt x="1506114" y="132148"/>
                      <a:pt x="1589193" y="175010"/>
                    </a:cubicBezTo>
                    <a:cubicBezTo>
                      <a:pt x="1672272" y="217872"/>
                      <a:pt x="1712489" y="263381"/>
                      <a:pt x="1757468" y="302010"/>
                    </a:cubicBezTo>
                    <a:cubicBezTo>
                      <a:pt x="1802447" y="340639"/>
                      <a:pt x="1835785" y="380327"/>
                      <a:pt x="1859068" y="406785"/>
                    </a:cubicBezTo>
                    <a:cubicBezTo>
                      <a:pt x="1882351" y="433243"/>
                      <a:pt x="1869122" y="451764"/>
                      <a:pt x="1897168" y="460760"/>
                    </a:cubicBezTo>
                    <a:cubicBezTo>
                      <a:pt x="1925214" y="469756"/>
                      <a:pt x="1967018" y="450177"/>
                      <a:pt x="2027343" y="460760"/>
                    </a:cubicBezTo>
                    <a:cubicBezTo>
                      <a:pt x="2087668" y="471343"/>
                      <a:pt x="2172864" y="488277"/>
                      <a:pt x="2259118" y="524260"/>
                    </a:cubicBezTo>
                    <a:cubicBezTo>
                      <a:pt x="2345372" y="560243"/>
                      <a:pt x="2459143" y="611043"/>
                      <a:pt x="2544868" y="676660"/>
                    </a:cubicBezTo>
                    <a:cubicBezTo>
                      <a:pt x="2630593" y="742277"/>
                      <a:pt x="2722668" y="819535"/>
                      <a:pt x="2773468" y="917960"/>
                    </a:cubicBezTo>
                    <a:cubicBezTo>
                      <a:pt x="2824268" y="1016385"/>
                      <a:pt x="2845435" y="1159789"/>
                      <a:pt x="2849668" y="1267210"/>
                    </a:cubicBezTo>
                    <a:cubicBezTo>
                      <a:pt x="2853901" y="1374631"/>
                      <a:pt x="2836968" y="1457181"/>
                      <a:pt x="2798868" y="1562485"/>
                    </a:cubicBezTo>
                    <a:cubicBezTo>
                      <a:pt x="2760768" y="1667789"/>
                      <a:pt x="2671868" y="1791614"/>
                      <a:pt x="2621068" y="1899035"/>
                    </a:cubicBezTo>
                    <a:cubicBezTo>
                      <a:pt x="2570268" y="2006456"/>
                      <a:pt x="2522643" y="2135043"/>
                      <a:pt x="2494068" y="2207010"/>
                    </a:cubicBezTo>
                    <a:cubicBezTo>
                      <a:pt x="2465493" y="2278977"/>
                      <a:pt x="2525289" y="2313373"/>
                      <a:pt x="2449618" y="2330835"/>
                    </a:cubicBezTo>
                    <a:cubicBezTo>
                      <a:pt x="2373947" y="2348298"/>
                      <a:pt x="2107776" y="2319193"/>
                      <a:pt x="2040043" y="2311785"/>
                    </a:cubicBezTo>
                    <a:cubicBezTo>
                      <a:pt x="1972310" y="2304377"/>
                      <a:pt x="2038985" y="2310197"/>
                      <a:pt x="2043218" y="2286385"/>
                    </a:cubicBezTo>
                    <a:cubicBezTo>
                      <a:pt x="2047451" y="2262573"/>
                      <a:pt x="2063326" y="2223943"/>
                      <a:pt x="2065443" y="2168910"/>
                    </a:cubicBezTo>
                    <a:cubicBezTo>
                      <a:pt x="2067560" y="2113877"/>
                      <a:pt x="2062268" y="2013335"/>
                      <a:pt x="2055918" y="1956185"/>
                    </a:cubicBezTo>
                    <a:cubicBezTo>
                      <a:pt x="2049568" y="1899035"/>
                      <a:pt x="2037397" y="1860935"/>
                      <a:pt x="2027343" y="1826010"/>
                    </a:cubicBezTo>
                    <a:cubicBezTo>
                      <a:pt x="2017289" y="1791085"/>
                      <a:pt x="1986068" y="1783147"/>
                      <a:pt x="1995593" y="1746635"/>
                    </a:cubicBezTo>
                    <a:cubicBezTo>
                      <a:pt x="2005118" y="1710123"/>
                      <a:pt x="2065443" y="1675197"/>
                      <a:pt x="2084493" y="1606935"/>
                    </a:cubicBezTo>
                    <a:cubicBezTo>
                      <a:pt x="2103543" y="1538673"/>
                      <a:pt x="2104072" y="1425431"/>
                      <a:pt x="2109893" y="1337060"/>
                    </a:cubicBezTo>
                    <a:cubicBezTo>
                      <a:pt x="2115714" y="1248689"/>
                      <a:pt x="2118889" y="1125922"/>
                      <a:pt x="2119418" y="1076710"/>
                    </a:cubicBezTo>
                    <a:cubicBezTo>
                      <a:pt x="2119947" y="1027498"/>
                      <a:pt x="2125768" y="1045489"/>
                      <a:pt x="2113068" y="1041785"/>
                    </a:cubicBezTo>
                    <a:cubicBezTo>
                      <a:pt x="2100368" y="1038081"/>
                      <a:pt x="2097722" y="1060835"/>
                      <a:pt x="2043218" y="1054485"/>
                    </a:cubicBezTo>
                    <a:cubicBezTo>
                      <a:pt x="1988714" y="1048135"/>
                      <a:pt x="1860655" y="1022735"/>
                      <a:pt x="1786043" y="1003685"/>
                    </a:cubicBezTo>
                    <a:cubicBezTo>
                      <a:pt x="1711431" y="984635"/>
                      <a:pt x="1657455" y="955531"/>
                      <a:pt x="1595543" y="940185"/>
                    </a:cubicBezTo>
                    <a:cubicBezTo>
                      <a:pt x="1533631" y="924839"/>
                      <a:pt x="1465368" y="916372"/>
                      <a:pt x="1414568" y="911610"/>
                    </a:cubicBezTo>
                    <a:cubicBezTo>
                      <a:pt x="1363768" y="906848"/>
                      <a:pt x="1319318" y="905260"/>
                      <a:pt x="1290743" y="911610"/>
                    </a:cubicBezTo>
                    <a:cubicBezTo>
                      <a:pt x="1262168" y="917960"/>
                      <a:pt x="1251055" y="934364"/>
                      <a:pt x="1243118" y="949710"/>
                    </a:cubicBezTo>
                    <a:cubicBezTo>
                      <a:pt x="1235181" y="965056"/>
                      <a:pt x="1238356" y="977227"/>
                      <a:pt x="1243118" y="1003685"/>
                    </a:cubicBezTo>
                    <a:cubicBezTo>
                      <a:pt x="1247880" y="1030143"/>
                      <a:pt x="1264285" y="1085177"/>
                      <a:pt x="1271693" y="1108460"/>
                    </a:cubicBezTo>
                    <a:cubicBezTo>
                      <a:pt x="1279101" y="1131743"/>
                      <a:pt x="1300797" y="1146031"/>
                      <a:pt x="1287568" y="1143385"/>
                    </a:cubicBezTo>
                    <a:cubicBezTo>
                      <a:pt x="1274339" y="1140739"/>
                      <a:pt x="1192318" y="1092585"/>
                      <a:pt x="1192318" y="1092585"/>
                    </a:cubicBezTo>
                    <a:cubicBezTo>
                      <a:pt x="1138343" y="1063481"/>
                      <a:pt x="1036214" y="1005802"/>
                      <a:pt x="963718" y="968760"/>
                    </a:cubicBezTo>
                    <a:cubicBezTo>
                      <a:pt x="891222" y="931718"/>
                      <a:pt x="800735" y="888327"/>
                      <a:pt x="757343" y="870335"/>
                    </a:cubicBezTo>
                    <a:cubicBezTo>
                      <a:pt x="713951" y="852343"/>
                      <a:pt x="717126" y="863456"/>
                      <a:pt x="703368" y="860810"/>
                    </a:cubicBezTo>
                    <a:cubicBezTo>
                      <a:pt x="689610" y="858164"/>
                      <a:pt x="683260" y="853402"/>
                      <a:pt x="674793" y="854460"/>
                    </a:cubicBezTo>
                    <a:cubicBezTo>
                      <a:pt x="666326" y="855518"/>
                      <a:pt x="655214" y="855518"/>
                      <a:pt x="652568" y="867160"/>
                    </a:cubicBezTo>
                    <a:cubicBezTo>
                      <a:pt x="649922" y="878802"/>
                      <a:pt x="654685" y="895206"/>
                      <a:pt x="658918" y="924310"/>
                    </a:cubicBezTo>
                    <a:cubicBezTo>
                      <a:pt x="663151" y="953414"/>
                      <a:pt x="669501" y="1007918"/>
                      <a:pt x="677968" y="1041785"/>
                    </a:cubicBezTo>
                    <a:cubicBezTo>
                      <a:pt x="686435" y="1075652"/>
                      <a:pt x="702839" y="1108989"/>
                      <a:pt x="709718" y="1127510"/>
                    </a:cubicBezTo>
                    <a:cubicBezTo>
                      <a:pt x="716597" y="1146031"/>
                      <a:pt x="728768" y="1152910"/>
                      <a:pt x="719243" y="1152910"/>
                    </a:cubicBezTo>
                    <a:cubicBezTo>
                      <a:pt x="709718" y="1152910"/>
                      <a:pt x="693314" y="1140739"/>
                      <a:pt x="652568" y="1127510"/>
                    </a:cubicBezTo>
                    <a:cubicBezTo>
                      <a:pt x="611822" y="1114281"/>
                      <a:pt x="529801" y="1088352"/>
                      <a:pt x="474768" y="1073535"/>
                    </a:cubicBezTo>
                    <a:cubicBezTo>
                      <a:pt x="419735" y="1058718"/>
                      <a:pt x="363643" y="1042843"/>
                      <a:pt x="322368" y="1038610"/>
                    </a:cubicBezTo>
                    <a:cubicBezTo>
                      <a:pt x="281093" y="1034377"/>
                      <a:pt x="249343" y="1034906"/>
                      <a:pt x="227118" y="1048135"/>
                    </a:cubicBezTo>
                    <a:cubicBezTo>
                      <a:pt x="204893" y="1061364"/>
                      <a:pt x="189547" y="1078827"/>
                      <a:pt x="189018" y="1117985"/>
                    </a:cubicBezTo>
                    <a:cubicBezTo>
                      <a:pt x="188489" y="1157143"/>
                      <a:pt x="207010" y="1237577"/>
                      <a:pt x="223943" y="1283085"/>
                    </a:cubicBezTo>
                    <a:cubicBezTo>
                      <a:pt x="240876" y="1328593"/>
                      <a:pt x="277918" y="1368281"/>
                      <a:pt x="290618" y="1391035"/>
                    </a:cubicBezTo>
                    <a:cubicBezTo>
                      <a:pt x="303318" y="1413789"/>
                      <a:pt x="316547" y="1421197"/>
                      <a:pt x="300143" y="1419610"/>
                    </a:cubicBezTo>
                    <a:cubicBezTo>
                      <a:pt x="283739" y="1418023"/>
                      <a:pt x="229234" y="1403735"/>
                      <a:pt x="192193" y="1381510"/>
                    </a:cubicBezTo>
                    <a:cubicBezTo>
                      <a:pt x="155152" y="1359285"/>
                      <a:pt x="106997" y="1324889"/>
                      <a:pt x="77893" y="1286260"/>
                    </a:cubicBezTo>
                    <a:cubicBezTo>
                      <a:pt x="48789" y="1247631"/>
                      <a:pt x="30268" y="1192598"/>
                      <a:pt x="17568" y="1149735"/>
                    </a:cubicBezTo>
                    <a:close/>
                  </a:path>
                </a:pathLst>
              </a:cu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14121863" y="6778393"/>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13545799" y="6562369"/>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12393671" y="6553985"/>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Frihandsfigur 19"/>
              <p:cNvSpPr/>
              <p:nvPr/>
            </p:nvSpPr>
            <p:spPr>
              <a:xfrm>
                <a:off x="-13291627" y="7255349"/>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Rektangel 20"/>
              <p:cNvSpPr/>
              <p:nvPr/>
            </p:nvSpPr>
            <p:spPr>
              <a:xfrm>
                <a:off x="-14063127" y="7792111"/>
                <a:ext cx="2304256" cy="3600400"/>
              </a:xfrm>
              <a:prstGeom prst="rect">
                <a:avLst/>
              </a:pr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Rektangel 21"/>
              <p:cNvSpPr/>
              <p:nvPr/>
            </p:nvSpPr>
            <p:spPr>
              <a:xfrm>
                <a:off x="-14063127" y="11392511"/>
                <a:ext cx="864096" cy="1080120"/>
              </a:xfrm>
              <a:prstGeom prst="rect">
                <a:avLst/>
              </a:pr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Rektangel 22"/>
              <p:cNvSpPr/>
              <p:nvPr/>
            </p:nvSpPr>
            <p:spPr>
              <a:xfrm>
                <a:off x="-12622967" y="11377628"/>
                <a:ext cx="864096" cy="1080120"/>
              </a:xfrm>
              <a:prstGeom prst="rect">
                <a:avLst/>
              </a:pr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14063127" y="12112591"/>
                <a:ext cx="864096" cy="792088"/>
              </a:xfrm>
              <a:prstGeom prst="ellipse">
                <a:avLst/>
              </a:pr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12622967" y="12112591"/>
                <a:ext cx="864096" cy="792088"/>
              </a:xfrm>
              <a:prstGeom prst="ellipse">
                <a:avLst/>
              </a:pr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Ellips 25"/>
              <p:cNvSpPr/>
              <p:nvPr/>
            </p:nvSpPr>
            <p:spPr>
              <a:xfrm>
                <a:off x="-14606244" y="10240383"/>
                <a:ext cx="540060"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 name="Ellips 26"/>
              <p:cNvSpPr/>
              <p:nvPr/>
            </p:nvSpPr>
            <p:spPr>
              <a:xfrm>
                <a:off x="-11758871" y="10240383"/>
                <a:ext cx="540060"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 name="Rektangel 27"/>
              <p:cNvSpPr/>
              <p:nvPr/>
            </p:nvSpPr>
            <p:spPr>
              <a:xfrm>
                <a:off x="-11758871" y="9966342"/>
                <a:ext cx="540060" cy="490065"/>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9" name="Rektangel 28"/>
              <p:cNvSpPr/>
              <p:nvPr/>
            </p:nvSpPr>
            <p:spPr>
              <a:xfrm>
                <a:off x="-14603187" y="9966342"/>
                <a:ext cx="536502" cy="490065"/>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 name="Ellips 29"/>
              <p:cNvSpPr/>
              <p:nvPr/>
            </p:nvSpPr>
            <p:spPr>
              <a:xfrm>
                <a:off x="-11889318" y="10239402"/>
                <a:ext cx="270030" cy="216024"/>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 name="Ellips 30"/>
              <p:cNvSpPr/>
              <p:nvPr/>
            </p:nvSpPr>
            <p:spPr>
              <a:xfrm>
                <a:off x="-14201700" y="10239402"/>
                <a:ext cx="270030" cy="216024"/>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 name="Rektangel 31"/>
              <p:cNvSpPr/>
              <p:nvPr/>
            </p:nvSpPr>
            <p:spPr>
              <a:xfrm>
                <a:off x="-13473791" y="7792111"/>
                <a:ext cx="1224136" cy="757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 name="Rektangel med rundade hörn 32"/>
              <p:cNvSpPr/>
              <p:nvPr/>
            </p:nvSpPr>
            <p:spPr>
              <a:xfrm>
                <a:off x="-13481729" y="7904807"/>
                <a:ext cx="1232074" cy="7901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 name="Rektangel 33"/>
              <p:cNvSpPr/>
              <p:nvPr/>
            </p:nvSpPr>
            <p:spPr>
              <a:xfrm>
                <a:off x="-14603187" y="8694983"/>
                <a:ext cx="540060" cy="1343229"/>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5" name="Rektangel med rundade hörn 34"/>
              <p:cNvSpPr/>
              <p:nvPr/>
            </p:nvSpPr>
            <p:spPr>
              <a:xfrm>
                <a:off x="-14603187" y="7792111"/>
                <a:ext cx="540060" cy="11608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6" name="Rektangel 35"/>
              <p:cNvSpPr/>
              <p:nvPr/>
            </p:nvSpPr>
            <p:spPr>
              <a:xfrm>
                <a:off x="-11758871" y="8743263"/>
                <a:ext cx="540060" cy="1343229"/>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7" name="Rektangel med rundade hörn 36"/>
              <p:cNvSpPr/>
              <p:nvPr/>
            </p:nvSpPr>
            <p:spPr>
              <a:xfrm>
                <a:off x="-11754303" y="7792111"/>
                <a:ext cx="535492" cy="11651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8" name="Ellips 37"/>
              <p:cNvSpPr/>
              <p:nvPr/>
            </p:nvSpPr>
            <p:spPr>
              <a:xfrm>
                <a:off x="-13833831" y="8401980"/>
                <a:ext cx="144016" cy="147829"/>
              </a:xfrm>
              <a:prstGeom prst="ellipse">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9" name="Ellips 38"/>
              <p:cNvSpPr/>
              <p:nvPr/>
            </p:nvSpPr>
            <p:spPr>
              <a:xfrm>
                <a:off x="-12063163" y="8401980"/>
                <a:ext cx="144016" cy="147829"/>
              </a:xfrm>
              <a:prstGeom prst="ellipse">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0" name="Rektangel 39"/>
              <p:cNvSpPr/>
              <p:nvPr/>
            </p:nvSpPr>
            <p:spPr>
              <a:xfrm>
                <a:off x="-14121863" y="8098828"/>
                <a:ext cx="640134" cy="19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1" name="Rektangel 40"/>
              <p:cNvSpPr/>
              <p:nvPr/>
            </p:nvSpPr>
            <p:spPr>
              <a:xfrm>
                <a:off x="-12285659" y="8098828"/>
                <a:ext cx="640134" cy="19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2" name="Rektangel med rundade hörn 41"/>
              <p:cNvSpPr/>
              <p:nvPr/>
            </p:nvSpPr>
            <p:spPr>
              <a:xfrm>
                <a:off x="-13509544" y="9423262"/>
                <a:ext cx="1260140" cy="795806"/>
              </a:xfrm>
              <a:prstGeom prst="roundRect">
                <a:avLst/>
              </a:prstGeom>
              <a:solidFill>
                <a:srgbClr val="0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3" name="Ellips 42"/>
              <p:cNvSpPr/>
              <p:nvPr/>
            </p:nvSpPr>
            <p:spPr>
              <a:xfrm>
                <a:off x="-11961623" y="6842017"/>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sp>
        <p:nvSpPr>
          <p:cNvPr id="257" name="Ned 256"/>
          <p:cNvSpPr/>
          <p:nvPr/>
        </p:nvSpPr>
        <p:spPr>
          <a:xfrm rot="3442856">
            <a:off x="6104703" y="3319848"/>
            <a:ext cx="420681" cy="637589"/>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sv-SE" dirty="0">
              <a:solidFill>
                <a:prstClr val="white"/>
              </a:solidFill>
            </a:endParaRPr>
          </a:p>
        </p:txBody>
      </p:sp>
      <p:grpSp>
        <p:nvGrpSpPr>
          <p:cNvPr id="258" name="Grupp 257"/>
          <p:cNvGrpSpPr/>
          <p:nvPr/>
        </p:nvGrpSpPr>
        <p:grpSpPr>
          <a:xfrm>
            <a:off x="6905963" y="4946889"/>
            <a:ext cx="2200387" cy="1027606"/>
            <a:chOff x="4818318" y="4171641"/>
            <a:chExt cx="3622483" cy="1578248"/>
          </a:xfrm>
        </p:grpSpPr>
        <p:grpSp>
          <p:nvGrpSpPr>
            <p:cNvPr id="259" name="Grupp 258"/>
            <p:cNvGrpSpPr>
              <a:grpSpLocks noChangeAspect="1"/>
            </p:cNvGrpSpPr>
            <p:nvPr/>
          </p:nvGrpSpPr>
          <p:grpSpPr>
            <a:xfrm>
              <a:off x="4818318" y="4213734"/>
              <a:ext cx="677587" cy="1529876"/>
              <a:chOff x="14829582" y="-5927333"/>
              <a:chExt cx="3387934" cy="7649379"/>
            </a:xfrm>
          </p:grpSpPr>
          <p:sp>
            <p:nvSpPr>
              <p:cNvPr id="393" name="Ellips 392"/>
              <p:cNvSpPr/>
              <p:nvPr/>
            </p:nvSpPr>
            <p:spPr>
              <a:xfrm>
                <a:off x="15314464" y="-4404240"/>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94" name="Ellips 393"/>
              <p:cNvSpPr/>
              <p:nvPr/>
            </p:nvSpPr>
            <p:spPr>
              <a:xfrm>
                <a:off x="17474704" y="-4340616"/>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95" name="Ellips 394"/>
              <p:cNvSpPr/>
              <p:nvPr/>
            </p:nvSpPr>
            <p:spPr>
              <a:xfrm>
                <a:off x="15458480" y="-5924792"/>
                <a:ext cx="2232248" cy="2448272"/>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96" name="Frihandsfigur 395"/>
              <p:cNvSpPr/>
              <p:nvPr/>
            </p:nvSpPr>
            <p:spPr>
              <a:xfrm>
                <a:off x="15439930" y="-5927333"/>
                <a:ext cx="1943737" cy="1250534"/>
              </a:xfrm>
              <a:custGeom>
                <a:avLst/>
                <a:gdLst>
                  <a:gd name="connsiteX0" fmla="*/ 1933819 w 1943737"/>
                  <a:gd name="connsiteY0" fmla="*/ 392272 h 1250534"/>
                  <a:gd name="connsiteX1" fmla="*/ 1540913 w 1943737"/>
                  <a:gd name="connsiteY1" fmla="*/ 766128 h 1250534"/>
                  <a:gd name="connsiteX2" fmla="*/ 964650 w 1943737"/>
                  <a:gd name="connsiteY2" fmla="*/ 1042353 h 1250534"/>
                  <a:gd name="connsiteX3" fmla="*/ 319332 w 1943737"/>
                  <a:gd name="connsiteY3" fmla="*/ 1204278 h 1250534"/>
                  <a:gd name="connsiteX4" fmla="*/ 24057 w 1943737"/>
                  <a:gd name="connsiteY4" fmla="*/ 1247141 h 1250534"/>
                  <a:gd name="connsiteX5" fmla="*/ 26438 w 1943737"/>
                  <a:gd name="connsiteY5" fmla="*/ 1132841 h 1250534"/>
                  <a:gd name="connsiteX6" fmla="*/ 100257 w 1943737"/>
                  <a:gd name="connsiteY6" fmla="*/ 763747 h 1250534"/>
                  <a:gd name="connsiteX7" fmla="*/ 245513 w 1943737"/>
                  <a:gd name="connsiteY7" fmla="*/ 492285 h 1250534"/>
                  <a:gd name="connsiteX8" fmla="*/ 402675 w 1943737"/>
                  <a:gd name="connsiteY8" fmla="*/ 306547 h 1250534"/>
                  <a:gd name="connsiteX9" fmla="*/ 564600 w 1943737"/>
                  <a:gd name="connsiteY9" fmla="*/ 182722 h 1250534"/>
                  <a:gd name="connsiteX10" fmla="*/ 740813 w 1943737"/>
                  <a:gd name="connsiteY10" fmla="*/ 80328 h 1250534"/>
                  <a:gd name="connsiteX11" fmla="*/ 1069425 w 1943737"/>
                  <a:gd name="connsiteY11" fmla="*/ 1747 h 1250534"/>
                  <a:gd name="connsiteX12" fmla="*/ 1378988 w 1943737"/>
                  <a:gd name="connsiteY12" fmla="*/ 32703 h 1250534"/>
                  <a:gd name="connsiteX13" fmla="*/ 1590919 w 1943737"/>
                  <a:gd name="connsiteY13" fmla="*/ 111285 h 1250534"/>
                  <a:gd name="connsiteX14" fmla="*/ 1805232 w 1943737"/>
                  <a:gd name="connsiteY14" fmla="*/ 247016 h 1250534"/>
                  <a:gd name="connsiteX15" fmla="*/ 1933819 w 1943737"/>
                  <a:gd name="connsiteY15" fmla="*/ 392272 h 125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737" h="1250534">
                    <a:moveTo>
                      <a:pt x="1933819" y="392272"/>
                    </a:moveTo>
                    <a:cubicBezTo>
                      <a:pt x="1889766" y="478791"/>
                      <a:pt x="1702441" y="657781"/>
                      <a:pt x="1540913" y="766128"/>
                    </a:cubicBezTo>
                    <a:cubicBezTo>
                      <a:pt x="1379385" y="874475"/>
                      <a:pt x="1168247" y="969328"/>
                      <a:pt x="964650" y="1042353"/>
                    </a:cubicBezTo>
                    <a:cubicBezTo>
                      <a:pt x="761053" y="1115378"/>
                      <a:pt x="476097" y="1170147"/>
                      <a:pt x="319332" y="1204278"/>
                    </a:cubicBezTo>
                    <a:cubicBezTo>
                      <a:pt x="162567" y="1238409"/>
                      <a:pt x="72873" y="1259047"/>
                      <a:pt x="24057" y="1247141"/>
                    </a:cubicBezTo>
                    <a:cubicBezTo>
                      <a:pt x="-24759" y="1235235"/>
                      <a:pt x="13738" y="1213407"/>
                      <a:pt x="26438" y="1132841"/>
                    </a:cubicBezTo>
                    <a:cubicBezTo>
                      <a:pt x="39138" y="1052275"/>
                      <a:pt x="63744" y="870506"/>
                      <a:pt x="100257" y="763747"/>
                    </a:cubicBezTo>
                    <a:cubicBezTo>
                      <a:pt x="136770" y="656988"/>
                      <a:pt x="195110" y="568485"/>
                      <a:pt x="245513" y="492285"/>
                    </a:cubicBezTo>
                    <a:cubicBezTo>
                      <a:pt x="295916" y="416085"/>
                      <a:pt x="349494" y="358141"/>
                      <a:pt x="402675" y="306547"/>
                    </a:cubicBezTo>
                    <a:cubicBezTo>
                      <a:pt x="455856" y="254953"/>
                      <a:pt x="508244" y="220425"/>
                      <a:pt x="564600" y="182722"/>
                    </a:cubicBezTo>
                    <a:cubicBezTo>
                      <a:pt x="620956" y="145019"/>
                      <a:pt x="656676" y="110490"/>
                      <a:pt x="740813" y="80328"/>
                    </a:cubicBezTo>
                    <a:cubicBezTo>
                      <a:pt x="824950" y="50166"/>
                      <a:pt x="963063" y="9684"/>
                      <a:pt x="1069425" y="1747"/>
                    </a:cubicBezTo>
                    <a:cubicBezTo>
                      <a:pt x="1175787" y="-6190"/>
                      <a:pt x="1292072" y="14447"/>
                      <a:pt x="1378988" y="32703"/>
                    </a:cubicBezTo>
                    <a:cubicBezTo>
                      <a:pt x="1465904" y="50959"/>
                      <a:pt x="1519878" y="75566"/>
                      <a:pt x="1590919" y="111285"/>
                    </a:cubicBezTo>
                    <a:cubicBezTo>
                      <a:pt x="1661960" y="147004"/>
                      <a:pt x="1746098" y="202169"/>
                      <a:pt x="1805232" y="247016"/>
                    </a:cubicBezTo>
                    <a:cubicBezTo>
                      <a:pt x="1864366" y="291863"/>
                      <a:pt x="1977872" y="305753"/>
                      <a:pt x="1933819" y="392272"/>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97" name="Frihandsfigur 396"/>
              <p:cNvSpPr/>
              <p:nvPr/>
            </p:nvSpPr>
            <p:spPr>
              <a:xfrm>
                <a:off x="17354096" y="-5528270"/>
                <a:ext cx="341200" cy="748067"/>
              </a:xfrm>
              <a:custGeom>
                <a:avLst/>
                <a:gdLst>
                  <a:gd name="connsiteX0" fmla="*/ 603 w 341200"/>
                  <a:gd name="connsiteY0" fmla="*/ 24165 h 748067"/>
                  <a:gd name="connsiteX1" fmla="*/ 155384 w 341200"/>
                  <a:gd name="connsiteY1" fmla="*/ 378972 h 748067"/>
                  <a:gd name="connsiteX2" fmla="*/ 272066 w 341200"/>
                  <a:gd name="connsiteY2" fmla="*/ 633765 h 748067"/>
                  <a:gd name="connsiteX3" fmla="*/ 338741 w 341200"/>
                  <a:gd name="connsiteY3" fmla="*/ 748065 h 748067"/>
                  <a:gd name="connsiteX4" fmla="*/ 322072 w 341200"/>
                  <a:gd name="connsiteY4" fmla="*/ 631384 h 748067"/>
                  <a:gd name="connsiteX5" fmla="*/ 276828 w 341200"/>
                  <a:gd name="connsiteY5" fmla="*/ 398022 h 748067"/>
                  <a:gd name="connsiteX6" fmla="*/ 107759 w 341200"/>
                  <a:gd name="connsiteY6" fmla="*/ 76553 h 748067"/>
                  <a:gd name="connsiteX7" fmla="*/ 603 w 341200"/>
                  <a:gd name="connsiteY7" fmla="*/ 24165 h 74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200" h="748067">
                    <a:moveTo>
                      <a:pt x="603" y="24165"/>
                    </a:moveTo>
                    <a:cubicBezTo>
                      <a:pt x="8541" y="74568"/>
                      <a:pt x="110140" y="277372"/>
                      <a:pt x="155384" y="378972"/>
                    </a:cubicBezTo>
                    <a:cubicBezTo>
                      <a:pt x="200628" y="480572"/>
                      <a:pt x="241507" y="572250"/>
                      <a:pt x="272066" y="633765"/>
                    </a:cubicBezTo>
                    <a:cubicBezTo>
                      <a:pt x="302626" y="695281"/>
                      <a:pt x="330407" y="748462"/>
                      <a:pt x="338741" y="748065"/>
                    </a:cubicBezTo>
                    <a:cubicBezTo>
                      <a:pt x="347075" y="747668"/>
                      <a:pt x="332391" y="689724"/>
                      <a:pt x="322072" y="631384"/>
                    </a:cubicBezTo>
                    <a:cubicBezTo>
                      <a:pt x="311753" y="573044"/>
                      <a:pt x="312547" y="490494"/>
                      <a:pt x="276828" y="398022"/>
                    </a:cubicBezTo>
                    <a:cubicBezTo>
                      <a:pt x="241109" y="305550"/>
                      <a:pt x="150622" y="145609"/>
                      <a:pt x="107759" y="76553"/>
                    </a:cubicBezTo>
                    <a:cubicBezTo>
                      <a:pt x="64897" y="7497"/>
                      <a:pt x="-7335" y="-26238"/>
                      <a:pt x="603" y="24165"/>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98" name="Ellips 397"/>
              <p:cNvSpPr/>
              <p:nvPr/>
            </p:nvSpPr>
            <p:spPr>
              <a:xfrm>
                <a:off x="15890528" y="-462026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99" name="Ellips 398"/>
              <p:cNvSpPr/>
              <p:nvPr/>
            </p:nvSpPr>
            <p:spPr>
              <a:xfrm>
                <a:off x="17042656" y="-46286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00" name="Frihandsfigur 399"/>
              <p:cNvSpPr/>
              <p:nvPr/>
            </p:nvSpPr>
            <p:spPr>
              <a:xfrm>
                <a:off x="16144700" y="-3927284"/>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01" name="Rektangel 400"/>
              <p:cNvSpPr/>
              <p:nvPr/>
            </p:nvSpPr>
            <p:spPr>
              <a:xfrm>
                <a:off x="15373200" y="-3390522"/>
                <a:ext cx="2304256" cy="36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02" name="Rektangel 401"/>
              <p:cNvSpPr/>
              <p:nvPr/>
            </p:nvSpPr>
            <p:spPr>
              <a:xfrm>
                <a:off x="15373200" y="209878"/>
                <a:ext cx="864096"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03" name="Rektangel 402"/>
              <p:cNvSpPr/>
              <p:nvPr/>
            </p:nvSpPr>
            <p:spPr>
              <a:xfrm>
                <a:off x="16813360" y="194995"/>
                <a:ext cx="864096"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04" name="Ellips 403"/>
              <p:cNvSpPr/>
              <p:nvPr/>
            </p:nvSpPr>
            <p:spPr>
              <a:xfrm>
                <a:off x="15373200" y="929958"/>
                <a:ext cx="864096"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05" name="Ellips 404"/>
              <p:cNvSpPr/>
              <p:nvPr/>
            </p:nvSpPr>
            <p:spPr>
              <a:xfrm>
                <a:off x="16813360" y="929958"/>
                <a:ext cx="864096"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06" name="Rektangel med rundade hörn 405"/>
              <p:cNvSpPr/>
              <p:nvPr/>
            </p:nvSpPr>
            <p:spPr>
              <a:xfrm>
                <a:off x="14833140" y="-3389010"/>
                <a:ext cx="612068" cy="27347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07" name="Rektangel med rundade hörn 406"/>
              <p:cNvSpPr/>
              <p:nvPr/>
            </p:nvSpPr>
            <p:spPr>
              <a:xfrm>
                <a:off x="17605448" y="-3390522"/>
                <a:ext cx="612068" cy="27347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08" name="Ellips 407"/>
              <p:cNvSpPr/>
              <p:nvPr/>
            </p:nvSpPr>
            <p:spPr>
              <a:xfrm>
                <a:off x="14830083" y="-94225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09" name="Ellips 408"/>
              <p:cNvSpPr/>
              <p:nvPr/>
            </p:nvSpPr>
            <p:spPr>
              <a:xfrm>
                <a:off x="17677456" y="-94225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10" name="Ellips 409"/>
              <p:cNvSpPr/>
              <p:nvPr/>
            </p:nvSpPr>
            <p:spPr>
              <a:xfrm>
                <a:off x="16453320" y="-1504323"/>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11" name="Ellips 410"/>
              <p:cNvSpPr/>
              <p:nvPr/>
            </p:nvSpPr>
            <p:spPr>
              <a:xfrm>
                <a:off x="16453320" y="-202388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12" name="Ellips 411"/>
              <p:cNvSpPr/>
              <p:nvPr/>
            </p:nvSpPr>
            <p:spPr>
              <a:xfrm>
                <a:off x="16453320" y="-2512435"/>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13" name="Likbent triangel 412"/>
              <p:cNvSpPr/>
              <p:nvPr/>
            </p:nvSpPr>
            <p:spPr>
              <a:xfrm flipV="1">
                <a:off x="15861529" y="-3390522"/>
                <a:ext cx="1327597" cy="64922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14" name="Frihandsfigur 413"/>
              <p:cNvSpPr/>
              <p:nvPr/>
            </p:nvSpPr>
            <p:spPr>
              <a:xfrm>
                <a:off x="16093280" y="-3390523"/>
                <a:ext cx="837553" cy="217501"/>
              </a:xfrm>
              <a:custGeom>
                <a:avLst/>
                <a:gdLst>
                  <a:gd name="connsiteX0" fmla="*/ 181 w 837553"/>
                  <a:gd name="connsiteY0" fmla="*/ 2229 h 217501"/>
                  <a:gd name="connsiteX1" fmla="*/ 23993 w 837553"/>
                  <a:gd name="connsiteY1" fmla="*/ 92717 h 217501"/>
                  <a:gd name="connsiteX2" fmla="*/ 150200 w 837553"/>
                  <a:gd name="connsiteY2" fmla="*/ 173679 h 217501"/>
                  <a:gd name="connsiteX3" fmla="*/ 288312 w 837553"/>
                  <a:gd name="connsiteY3" fmla="*/ 207017 h 217501"/>
                  <a:gd name="connsiteX4" fmla="*/ 347843 w 837553"/>
                  <a:gd name="connsiteY4" fmla="*/ 209398 h 217501"/>
                  <a:gd name="connsiteX5" fmla="*/ 495481 w 837553"/>
                  <a:gd name="connsiteY5" fmla="*/ 216542 h 217501"/>
                  <a:gd name="connsiteX6" fmla="*/ 640737 w 837553"/>
                  <a:gd name="connsiteY6" fmla="*/ 185585 h 217501"/>
                  <a:gd name="connsiteX7" fmla="*/ 745512 w 837553"/>
                  <a:gd name="connsiteY7" fmla="*/ 135579 h 217501"/>
                  <a:gd name="connsiteX8" fmla="*/ 824093 w 837553"/>
                  <a:gd name="connsiteY8" fmla="*/ 54617 h 217501"/>
                  <a:gd name="connsiteX9" fmla="*/ 824093 w 837553"/>
                  <a:gd name="connsiteY9" fmla="*/ 4610 h 217501"/>
                  <a:gd name="connsiteX10" fmla="*/ 690743 w 837553"/>
                  <a:gd name="connsiteY10" fmla="*/ 2229 h 217501"/>
                  <a:gd name="connsiteX11" fmla="*/ 297837 w 837553"/>
                  <a:gd name="connsiteY11" fmla="*/ 4610 h 217501"/>
                  <a:gd name="connsiteX12" fmla="*/ 181 w 837553"/>
                  <a:gd name="connsiteY12" fmla="*/ 2229 h 2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553" h="217501">
                    <a:moveTo>
                      <a:pt x="181" y="2229"/>
                    </a:moveTo>
                    <a:cubicBezTo>
                      <a:pt x="-415" y="33185"/>
                      <a:pt x="-1010" y="64142"/>
                      <a:pt x="23993" y="92717"/>
                    </a:cubicBezTo>
                    <a:cubicBezTo>
                      <a:pt x="48996" y="121292"/>
                      <a:pt x="106147" y="154629"/>
                      <a:pt x="150200" y="173679"/>
                    </a:cubicBezTo>
                    <a:cubicBezTo>
                      <a:pt x="194253" y="192729"/>
                      <a:pt x="255372" y="201064"/>
                      <a:pt x="288312" y="207017"/>
                    </a:cubicBezTo>
                    <a:cubicBezTo>
                      <a:pt x="321253" y="212970"/>
                      <a:pt x="347843" y="209398"/>
                      <a:pt x="347843" y="209398"/>
                    </a:cubicBezTo>
                    <a:cubicBezTo>
                      <a:pt x="382371" y="210985"/>
                      <a:pt x="446665" y="220511"/>
                      <a:pt x="495481" y="216542"/>
                    </a:cubicBezTo>
                    <a:cubicBezTo>
                      <a:pt x="544297" y="212573"/>
                      <a:pt x="599065" y="199079"/>
                      <a:pt x="640737" y="185585"/>
                    </a:cubicBezTo>
                    <a:cubicBezTo>
                      <a:pt x="682409" y="172091"/>
                      <a:pt x="714953" y="157407"/>
                      <a:pt x="745512" y="135579"/>
                    </a:cubicBezTo>
                    <a:cubicBezTo>
                      <a:pt x="776071" y="113751"/>
                      <a:pt x="810996" y="76445"/>
                      <a:pt x="824093" y="54617"/>
                    </a:cubicBezTo>
                    <a:cubicBezTo>
                      <a:pt x="837190" y="32789"/>
                      <a:pt x="846318" y="13341"/>
                      <a:pt x="824093" y="4610"/>
                    </a:cubicBezTo>
                    <a:cubicBezTo>
                      <a:pt x="801868" y="-4121"/>
                      <a:pt x="690743" y="2229"/>
                      <a:pt x="690743" y="2229"/>
                    </a:cubicBezTo>
                    <a:lnTo>
                      <a:pt x="297837" y="4610"/>
                    </a:lnTo>
                    <a:lnTo>
                      <a:pt x="181" y="2229"/>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15" name="Rektangel 414"/>
              <p:cNvSpPr/>
              <p:nvPr/>
            </p:nvSpPr>
            <p:spPr>
              <a:xfrm>
                <a:off x="17677456" y="-121629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16" name="Rektangel 415"/>
              <p:cNvSpPr/>
              <p:nvPr/>
            </p:nvSpPr>
            <p:spPr>
              <a:xfrm>
                <a:off x="14829582" y="-121629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17" name="Ellips 416"/>
              <p:cNvSpPr/>
              <p:nvPr/>
            </p:nvSpPr>
            <p:spPr>
              <a:xfrm>
                <a:off x="17547009" y="-94323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18" name="Ellips 417"/>
              <p:cNvSpPr/>
              <p:nvPr/>
            </p:nvSpPr>
            <p:spPr>
              <a:xfrm>
                <a:off x="15234627" y="-94323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nvGrpSpPr>
            <p:cNvPr id="260" name="Grupp 259"/>
            <p:cNvGrpSpPr>
              <a:grpSpLocks noChangeAspect="1"/>
            </p:cNvGrpSpPr>
            <p:nvPr/>
          </p:nvGrpSpPr>
          <p:grpSpPr>
            <a:xfrm>
              <a:off x="7152258" y="4220013"/>
              <a:ext cx="677587" cy="1529876"/>
              <a:chOff x="14829582" y="-5927333"/>
              <a:chExt cx="3387934" cy="7649379"/>
            </a:xfrm>
          </p:grpSpPr>
          <p:sp>
            <p:nvSpPr>
              <p:cNvPr id="367" name="Ellips 366"/>
              <p:cNvSpPr/>
              <p:nvPr/>
            </p:nvSpPr>
            <p:spPr>
              <a:xfrm>
                <a:off x="15314464" y="-4404240"/>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68" name="Ellips 367"/>
              <p:cNvSpPr/>
              <p:nvPr/>
            </p:nvSpPr>
            <p:spPr>
              <a:xfrm>
                <a:off x="17474704" y="-4340616"/>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69" name="Ellips 368"/>
              <p:cNvSpPr/>
              <p:nvPr/>
            </p:nvSpPr>
            <p:spPr>
              <a:xfrm>
                <a:off x="15458480" y="-5924792"/>
                <a:ext cx="2232248" cy="2448272"/>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70" name="Frihandsfigur 369"/>
              <p:cNvSpPr/>
              <p:nvPr/>
            </p:nvSpPr>
            <p:spPr>
              <a:xfrm>
                <a:off x="15439930" y="-5927333"/>
                <a:ext cx="1943737" cy="1250534"/>
              </a:xfrm>
              <a:custGeom>
                <a:avLst/>
                <a:gdLst>
                  <a:gd name="connsiteX0" fmla="*/ 1933819 w 1943737"/>
                  <a:gd name="connsiteY0" fmla="*/ 392272 h 1250534"/>
                  <a:gd name="connsiteX1" fmla="*/ 1540913 w 1943737"/>
                  <a:gd name="connsiteY1" fmla="*/ 766128 h 1250534"/>
                  <a:gd name="connsiteX2" fmla="*/ 964650 w 1943737"/>
                  <a:gd name="connsiteY2" fmla="*/ 1042353 h 1250534"/>
                  <a:gd name="connsiteX3" fmla="*/ 319332 w 1943737"/>
                  <a:gd name="connsiteY3" fmla="*/ 1204278 h 1250534"/>
                  <a:gd name="connsiteX4" fmla="*/ 24057 w 1943737"/>
                  <a:gd name="connsiteY4" fmla="*/ 1247141 h 1250534"/>
                  <a:gd name="connsiteX5" fmla="*/ 26438 w 1943737"/>
                  <a:gd name="connsiteY5" fmla="*/ 1132841 h 1250534"/>
                  <a:gd name="connsiteX6" fmla="*/ 100257 w 1943737"/>
                  <a:gd name="connsiteY6" fmla="*/ 763747 h 1250534"/>
                  <a:gd name="connsiteX7" fmla="*/ 245513 w 1943737"/>
                  <a:gd name="connsiteY7" fmla="*/ 492285 h 1250534"/>
                  <a:gd name="connsiteX8" fmla="*/ 402675 w 1943737"/>
                  <a:gd name="connsiteY8" fmla="*/ 306547 h 1250534"/>
                  <a:gd name="connsiteX9" fmla="*/ 564600 w 1943737"/>
                  <a:gd name="connsiteY9" fmla="*/ 182722 h 1250534"/>
                  <a:gd name="connsiteX10" fmla="*/ 740813 w 1943737"/>
                  <a:gd name="connsiteY10" fmla="*/ 80328 h 1250534"/>
                  <a:gd name="connsiteX11" fmla="*/ 1069425 w 1943737"/>
                  <a:gd name="connsiteY11" fmla="*/ 1747 h 1250534"/>
                  <a:gd name="connsiteX12" fmla="*/ 1378988 w 1943737"/>
                  <a:gd name="connsiteY12" fmla="*/ 32703 h 1250534"/>
                  <a:gd name="connsiteX13" fmla="*/ 1590919 w 1943737"/>
                  <a:gd name="connsiteY13" fmla="*/ 111285 h 1250534"/>
                  <a:gd name="connsiteX14" fmla="*/ 1805232 w 1943737"/>
                  <a:gd name="connsiteY14" fmla="*/ 247016 h 1250534"/>
                  <a:gd name="connsiteX15" fmla="*/ 1933819 w 1943737"/>
                  <a:gd name="connsiteY15" fmla="*/ 392272 h 125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737" h="1250534">
                    <a:moveTo>
                      <a:pt x="1933819" y="392272"/>
                    </a:moveTo>
                    <a:cubicBezTo>
                      <a:pt x="1889766" y="478791"/>
                      <a:pt x="1702441" y="657781"/>
                      <a:pt x="1540913" y="766128"/>
                    </a:cubicBezTo>
                    <a:cubicBezTo>
                      <a:pt x="1379385" y="874475"/>
                      <a:pt x="1168247" y="969328"/>
                      <a:pt x="964650" y="1042353"/>
                    </a:cubicBezTo>
                    <a:cubicBezTo>
                      <a:pt x="761053" y="1115378"/>
                      <a:pt x="476097" y="1170147"/>
                      <a:pt x="319332" y="1204278"/>
                    </a:cubicBezTo>
                    <a:cubicBezTo>
                      <a:pt x="162567" y="1238409"/>
                      <a:pt x="72873" y="1259047"/>
                      <a:pt x="24057" y="1247141"/>
                    </a:cubicBezTo>
                    <a:cubicBezTo>
                      <a:pt x="-24759" y="1235235"/>
                      <a:pt x="13738" y="1213407"/>
                      <a:pt x="26438" y="1132841"/>
                    </a:cubicBezTo>
                    <a:cubicBezTo>
                      <a:pt x="39138" y="1052275"/>
                      <a:pt x="63744" y="870506"/>
                      <a:pt x="100257" y="763747"/>
                    </a:cubicBezTo>
                    <a:cubicBezTo>
                      <a:pt x="136770" y="656988"/>
                      <a:pt x="195110" y="568485"/>
                      <a:pt x="245513" y="492285"/>
                    </a:cubicBezTo>
                    <a:cubicBezTo>
                      <a:pt x="295916" y="416085"/>
                      <a:pt x="349494" y="358141"/>
                      <a:pt x="402675" y="306547"/>
                    </a:cubicBezTo>
                    <a:cubicBezTo>
                      <a:pt x="455856" y="254953"/>
                      <a:pt x="508244" y="220425"/>
                      <a:pt x="564600" y="182722"/>
                    </a:cubicBezTo>
                    <a:cubicBezTo>
                      <a:pt x="620956" y="145019"/>
                      <a:pt x="656676" y="110490"/>
                      <a:pt x="740813" y="80328"/>
                    </a:cubicBezTo>
                    <a:cubicBezTo>
                      <a:pt x="824950" y="50166"/>
                      <a:pt x="963063" y="9684"/>
                      <a:pt x="1069425" y="1747"/>
                    </a:cubicBezTo>
                    <a:cubicBezTo>
                      <a:pt x="1175787" y="-6190"/>
                      <a:pt x="1292072" y="14447"/>
                      <a:pt x="1378988" y="32703"/>
                    </a:cubicBezTo>
                    <a:cubicBezTo>
                      <a:pt x="1465904" y="50959"/>
                      <a:pt x="1519878" y="75566"/>
                      <a:pt x="1590919" y="111285"/>
                    </a:cubicBezTo>
                    <a:cubicBezTo>
                      <a:pt x="1661960" y="147004"/>
                      <a:pt x="1746098" y="202169"/>
                      <a:pt x="1805232" y="247016"/>
                    </a:cubicBezTo>
                    <a:cubicBezTo>
                      <a:pt x="1864366" y="291863"/>
                      <a:pt x="1977872" y="305753"/>
                      <a:pt x="1933819" y="392272"/>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71" name="Frihandsfigur 370"/>
              <p:cNvSpPr/>
              <p:nvPr/>
            </p:nvSpPr>
            <p:spPr>
              <a:xfrm>
                <a:off x="17354096" y="-5528270"/>
                <a:ext cx="341200" cy="748067"/>
              </a:xfrm>
              <a:custGeom>
                <a:avLst/>
                <a:gdLst>
                  <a:gd name="connsiteX0" fmla="*/ 603 w 341200"/>
                  <a:gd name="connsiteY0" fmla="*/ 24165 h 748067"/>
                  <a:gd name="connsiteX1" fmla="*/ 155384 w 341200"/>
                  <a:gd name="connsiteY1" fmla="*/ 378972 h 748067"/>
                  <a:gd name="connsiteX2" fmla="*/ 272066 w 341200"/>
                  <a:gd name="connsiteY2" fmla="*/ 633765 h 748067"/>
                  <a:gd name="connsiteX3" fmla="*/ 338741 w 341200"/>
                  <a:gd name="connsiteY3" fmla="*/ 748065 h 748067"/>
                  <a:gd name="connsiteX4" fmla="*/ 322072 w 341200"/>
                  <a:gd name="connsiteY4" fmla="*/ 631384 h 748067"/>
                  <a:gd name="connsiteX5" fmla="*/ 276828 w 341200"/>
                  <a:gd name="connsiteY5" fmla="*/ 398022 h 748067"/>
                  <a:gd name="connsiteX6" fmla="*/ 107759 w 341200"/>
                  <a:gd name="connsiteY6" fmla="*/ 76553 h 748067"/>
                  <a:gd name="connsiteX7" fmla="*/ 603 w 341200"/>
                  <a:gd name="connsiteY7" fmla="*/ 24165 h 74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200" h="748067">
                    <a:moveTo>
                      <a:pt x="603" y="24165"/>
                    </a:moveTo>
                    <a:cubicBezTo>
                      <a:pt x="8541" y="74568"/>
                      <a:pt x="110140" y="277372"/>
                      <a:pt x="155384" y="378972"/>
                    </a:cubicBezTo>
                    <a:cubicBezTo>
                      <a:pt x="200628" y="480572"/>
                      <a:pt x="241507" y="572250"/>
                      <a:pt x="272066" y="633765"/>
                    </a:cubicBezTo>
                    <a:cubicBezTo>
                      <a:pt x="302626" y="695281"/>
                      <a:pt x="330407" y="748462"/>
                      <a:pt x="338741" y="748065"/>
                    </a:cubicBezTo>
                    <a:cubicBezTo>
                      <a:pt x="347075" y="747668"/>
                      <a:pt x="332391" y="689724"/>
                      <a:pt x="322072" y="631384"/>
                    </a:cubicBezTo>
                    <a:cubicBezTo>
                      <a:pt x="311753" y="573044"/>
                      <a:pt x="312547" y="490494"/>
                      <a:pt x="276828" y="398022"/>
                    </a:cubicBezTo>
                    <a:cubicBezTo>
                      <a:pt x="241109" y="305550"/>
                      <a:pt x="150622" y="145609"/>
                      <a:pt x="107759" y="76553"/>
                    </a:cubicBezTo>
                    <a:cubicBezTo>
                      <a:pt x="64897" y="7497"/>
                      <a:pt x="-7335" y="-26238"/>
                      <a:pt x="603" y="24165"/>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72" name="Ellips 371"/>
              <p:cNvSpPr/>
              <p:nvPr/>
            </p:nvSpPr>
            <p:spPr>
              <a:xfrm>
                <a:off x="15890528" y="-462026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73" name="Ellips 372"/>
              <p:cNvSpPr/>
              <p:nvPr/>
            </p:nvSpPr>
            <p:spPr>
              <a:xfrm>
                <a:off x="17042656" y="-46286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74" name="Frihandsfigur 373"/>
              <p:cNvSpPr/>
              <p:nvPr/>
            </p:nvSpPr>
            <p:spPr>
              <a:xfrm>
                <a:off x="16144700" y="-3927284"/>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75" name="Rektangel 374"/>
              <p:cNvSpPr/>
              <p:nvPr/>
            </p:nvSpPr>
            <p:spPr>
              <a:xfrm>
                <a:off x="15373200" y="-3390522"/>
                <a:ext cx="2304256" cy="36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76" name="Rektangel 375"/>
              <p:cNvSpPr/>
              <p:nvPr/>
            </p:nvSpPr>
            <p:spPr>
              <a:xfrm>
                <a:off x="15373200" y="209878"/>
                <a:ext cx="864096"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77" name="Rektangel 376"/>
              <p:cNvSpPr/>
              <p:nvPr/>
            </p:nvSpPr>
            <p:spPr>
              <a:xfrm>
                <a:off x="16813360" y="194995"/>
                <a:ext cx="864096"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78" name="Ellips 377"/>
              <p:cNvSpPr/>
              <p:nvPr/>
            </p:nvSpPr>
            <p:spPr>
              <a:xfrm>
                <a:off x="15373200" y="929958"/>
                <a:ext cx="864096"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79" name="Ellips 378"/>
              <p:cNvSpPr/>
              <p:nvPr/>
            </p:nvSpPr>
            <p:spPr>
              <a:xfrm>
                <a:off x="16813360" y="929958"/>
                <a:ext cx="864096"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80" name="Rektangel med rundade hörn 379"/>
              <p:cNvSpPr/>
              <p:nvPr/>
            </p:nvSpPr>
            <p:spPr>
              <a:xfrm>
                <a:off x="14833140" y="-3389010"/>
                <a:ext cx="612068" cy="27347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81" name="Rektangel med rundade hörn 380"/>
              <p:cNvSpPr/>
              <p:nvPr/>
            </p:nvSpPr>
            <p:spPr>
              <a:xfrm>
                <a:off x="17605448" y="-3390522"/>
                <a:ext cx="612068" cy="27347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82" name="Ellips 381"/>
              <p:cNvSpPr/>
              <p:nvPr/>
            </p:nvSpPr>
            <p:spPr>
              <a:xfrm>
                <a:off x="14830083" y="-94225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83" name="Ellips 382"/>
              <p:cNvSpPr/>
              <p:nvPr/>
            </p:nvSpPr>
            <p:spPr>
              <a:xfrm>
                <a:off x="17677456" y="-94225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84" name="Ellips 383"/>
              <p:cNvSpPr/>
              <p:nvPr/>
            </p:nvSpPr>
            <p:spPr>
              <a:xfrm>
                <a:off x="16453320" y="-1504323"/>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85" name="Ellips 384"/>
              <p:cNvSpPr/>
              <p:nvPr/>
            </p:nvSpPr>
            <p:spPr>
              <a:xfrm>
                <a:off x="16453320" y="-202388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86" name="Ellips 385"/>
              <p:cNvSpPr/>
              <p:nvPr/>
            </p:nvSpPr>
            <p:spPr>
              <a:xfrm>
                <a:off x="16453320" y="-2512435"/>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87" name="Likbent triangel 386"/>
              <p:cNvSpPr/>
              <p:nvPr/>
            </p:nvSpPr>
            <p:spPr>
              <a:xfrm flipV="1">
                <a:off x="15861529" y="-3390522"/>
                <a:ext cx="1327597" cy="64922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88" name="Frihandsfigur 387"/>
              <p:cNvSpPr/>
              <p:nvPr/>
            </p:nvSpPr>
            <p:spPr>
              <a:xfrm>
                <a:off x="16093280" y="-3390523"/>
                <a:ext cx="837553" cy="217501"/>
              </a:xfrm>
              <a:custGeom>
                <a:avLst/>
                <a:gdLst>
                  <a:gd name="connsiteX0" fmla="*/ 181 w 837553"/>
                  <a:gd name="connsiteY0" fmla="*/ 2229 h 217501"/>
                  <a:gd name="connsiteX1" fmla="*/ 23993 w 837553"/>
                  <a:gd name="connsiteY1" fmla="*/ 92717 h 217501"/>
                  <a:gd name="connsiteX2" fmla="*/ 150200 w 837553"/>
                  <a:gd name="connsiteY2" fmla="*/ 173679 h 217501"/>
                  <a:gd name="connsiteX3" fmla="*/ 288312 w 837553"/>
                  <a:gd name="connsiteY3" fmla="*/ 207017 h 217501"/>
                  <a:gd name="connsiteX4" fmla="*/ 347843 w 837553"/>
                  <a:gd name="connsiteY4" fmla="*/ 209398 h 217501"/>
                  <a:gd name="connsiteX5" fmla="*/ 495481 w 837553"/>
                  <a:gd name="connsiteY5" fmla="*/ 216542 h 217501"/>
                  <a:gd name="connsiteX6" fmla="*/ 640737 w 837553"/>
                  <a:gd name="connsiteY6" fmla="*/ 185585 h 217501"/>
                  <a:gd name="connsiteX7" fmla="*/ 745512 w 837553"/>
                  <a:gd name="connsiteY7" fmla="*/ 135579 h 217501"/>
                  <a:gd name="connsiteX8" fmla="*/ 824093 w 837553"/>
                  <a:gd name="connsiteY8" fmla="*/ 54617 h 217501"/>
                  <a:gd name="connsiteX9" fmla="*/ 824093 w 837553"/>
                  <a:gd name="connsiteY9" fmla="*/ 4610 h 217501"/>
                  <a:gd name="connsiteX10" fmla="*/ 690743 w 837553"/>
                  <a:gd name="connsiteY10" fmla="*/ 2229 h 217501"/>
                  <a:gd name="connsiteX11" fmla="*/ 297837 w 837553"/>
                  <a:gd name="connsiteY11" fmla="*/ 4610 h 217501"/>
                  <a:gd name="connsiteX12" fmla="*/ 181 w 837553"/>
                  <a:gd name="connsiteY12" fmla="*/ 2229 h 2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553" h="217501">
                    <a:moveTo>
                      <a:pt x="181" y="2229"/>
                    </a:moveTo>
                    <a:cubicBezTo>
                      <a:pt x="-415" y="33185"/>
                      <a:pt x="-1010" y="64142"/>
                      <a:pt x="23993" y="92717"/>
                    </a:cubicBezTo>
                    <a:cubicBezTo>
                      <a:pt x="48996" y="121292"/>
                      <a:pt x="106147" y="154629"/>
                      <a:pt x="150200" y="173679"/>
                    </a:cubicBezTo>
                    <a:cubicBezTo>
                      <a:pt x="194253" y="192729"/>
                      <a:pt x="255372" y="201064"/>
                      <a:pt x="288312" y="207017"/>
                    </a:cubicBezTo>
                    <a:cubicBezTo>
                      <a:pt x="321253" y="212970"/>
                      <a:pt x="347843" y="209398"/>
                      <a:pt x="347843" y="209398"/>
                    </a:cubicBezTo>
                    <a:cubicBezTo>
                      <a:pt x="382371" y="210985"/>
                      <a:pt x="446665" y="220511"/>
                      <a:pt x="495481" y="216542"/>
                    </a:cubicBezTo>
                    <a:cubicBezTo>
                      <a:pt x="544297" y="212573"/>
                      <a:pt x="599065" y="199079"/>
                      <a:pt x="640737" y="185585"/>
                    </a:cubicBezTo>
                    <a:cubicBezTo>
                      <a:pt x="682409" y="172091"/>
                      <a:pt x="714953" y="157407"/>
                      <a:pt x="745512" y="135579"/>
                    </a:cubicBezTo>
                    <a:cubicBezTo>
                      <a:pt x="776071" y="113751"/>
                      <a:pt x="810996" y="76445"/>
                      <a:pt x="824093" y="54617"/>
                    </a:cubicBezTo>
                    <a:cubicBezTo>
                      <a:pt x="837190" y="32789"/>
                      <a:pt x="846318" y="13341"/>
                      <a:pt x="824093" y="4610"/>
                    </a:cubicBezTo>
                    <a:cubicBezTo>
                      <a:pt x="801868" y="-4121"/>
                      <a:pt x="690743" y="2229"/>
                      <a:pt x="690743" y="2229"/>
                    </a:cubicBezTo>
                    <a:lnTo>
                      <a:pt x="297837" y="4610"/>
                    </a:lnTo>
                    <a:lnTo>
                      <a:pt x="181" y="2229"/>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89" name="Rektangel 388"/>
              <p:cNvSpPr/>
              <p:nvPr/>
            </p:nvSpPr>
            <p:spPr>
              <a:xfrm>
                <a:off x="17677456" y="-121629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90" name="Rektangel 389"/>
              <p:cNvSpPr/>
              <p:nvPr/>
            </p:nvSpPr>
            <p:spPr>
              <a:xfrm>
                <a:off x="14829582" y="-121629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91" name="Ellips 390"/>
              <p:cNvSpPr/>
              <p:nvPr/>
            </p:nvSpPr>
            <p:spPr>
              <a:xfrm>
                <a:off x="17547009" y="-94323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92" name="Ellips 391"/>
              <p:cNvSpPr/>
              <p:nvPr/>
            </p:nvSpPr>
            <p:spPr>
              <a:xfrm>
                <a:off x="15234627" y="-94323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nvGrpSpPr>
            <p:cNvPr id="261" name="Grupp 260"/>
            <p:cNvGrpSpPr>
              <a:grpSpLocks noChangeAspect="1"/>
            </p:cNvGrpSpPr>
            <p:nvPr/>
          </p:nvGrpSpPr>
          <p:grpSpPr>
            <a:xfrm>
              <a:off x="7715482" y="4175194"/>
              <a:ext cx="725319" cy="1574695"/>
              <a:chOff x="15031258" y="2658227"/>
              <a:chExt cx="3626596" cy="7873473"/>
            </a:xfrm>
          </p:grpSpPr>
          <p:sp>
            <p:nvSpPr>
              <p:cNvPr id="342" name="Ellips 341"/>
              <p:cNvSpPr/>
              <p:nvPr/>
            </p:nvSpPr>
            <p:spPr>
              <a:xfrm>
                <a:off x="15516140" y="4405414"/>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3" name="Ellips 342"/>
              <p:cNvSpPr/>
              <p:nvPr/>
            </p:nvSpPr>
            <p:spPr>
              <a:xfrm>
                <a:off x="15660156" y="2884862"/>
                <a:ext cx="2232248" cy="2448272"/>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4" name="Ellips 343"/>
              <p:cNvSpPr/>
              <p:nvPr/>
            </p:nvSpPr>
            <p:spPr>
              <a:xfrm>
                <a:off x="16092204" y="418939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5" name="Ellips 344"/>
              <p:cNvSpPr/>
              <p:nvPr/>
            </p:nvSpPr>
            <p:spPr>
              <a:xfrm>
                <a:off x="17244332" y="4181006"/>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6" name="Frihandsfigur 345"/>
              <p:cNvSpPr/>
              <p:nvPr/>
            </p:nvSpPr>
            <p:spPr>
              <a:xfrm>
                <a:off x="16346376" y="4882370"/>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7" name="Rektangel 346"/>
              <p:cNvSpPr/>
              <p:nvPr/>
            </p:nvSpPr>
            <p:spPr>
              <a:xfrm>
                <a:off x="15574876" y="5419132"/>
                <a:ext cx="2304256" cy="36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8" name="Rektangel 347"/>
              <p:cNvSpPr/>
              <p:nvPr/>
            </p:nvSpPr>
            <p:spPr>
              <a:xfrm>
                <a:off x="15574876" y="9019532"/>
                <a:ext cx="864096"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9" name="Rektangel 348"/>
              <p:cNvSpPr/>
              <p:nvPr/>
            </p:nvSpPr>
            <p:spPr>
              <a:xfrm>
                <a:off x="17015036" y="9004649"/>
                <a:ext cx="864096"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50" name="Ellips 349"/>
              <p:cNvSpPr/>
              <p:nvPr/>
            </p:nvSpPr>
            <p:spPr>
              <a:xfrm>
                <a:off x="15574876" y="9739612"/>
                <a:ext cx="864096"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51" name="Ellips 350"/>
              <p:cNvSpPr/>
              <p:nvPr/>
            </p:nvSpPr>
            <p:spPr>
              <a:xfrm>
                <a:off x="17015036" y="9739612"/>
                <a:ext cx="864096"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52" name="Rektangel med rundade hörn 351"/>
              <p:cNvSpPr/>
              <p:nvPr/>
            </p:nvSpPr>
            <p:spPr>
              <a:xfrm>
                <a:off x="15034816" y="5420644"/>
                <a:ext cx="612068" cy="27347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53" name="Ellips 352"/>
              <p:cNvSpPr/>
              <p:nvPr/>
            </p:nvSpPr>
            <p:spPr>
              <a:xfrm>
                <a:off x="15031759" y="7867404"/>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54" name="Ellips 353"/>
              <p:cNvSpPr/>
              <p:nvPr/>
            </p:nvSpPr>
            <p:spPr>
              <a:xfrm>
                <a:off x="16654996" y="7305331"/>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55" name="Ellips 354"/>
              <p:cNvSpPr/>
              <p:nvPr/>
            </p:nvSpPr>
            <p:spPr>
              <a:xfrm>
                <a:off x="16654996" y="678577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56" name="Ellips 355"/>
              <p:cNvSpPr/>
              <p:nvPr/>
            </p:nvSpPr>
            <p:spPr>
              <a:xfrm>
                <a:off x="16654996" y="6297219"/>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57" name="Likbent triangel 356"/>
              <p:cNvSpPr/>
              <p:nvPr/>
            </p:nvSpPr>
            <p:spPr>
              <a:xfrm flipV="1">
                <a:off x="16063205" y="5419132"/>
                <a:ext cx="1327597" cy="64922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58" name="Frihandsfigur 357"/>
              <p:cNvSpPr/>
              <p:nvPr/>
            </p:nvSpPr>
            <p:spPr>
              <a:xfrm>
                <a:off x="16294956" y="5419131"/>
                <a:ext cx="837553" cy="217501"/>
              </a:xfrm>
              <a:custGeom>
                <a:avLst/>
                <a:gdLst>
                  <a:gd name="connsiteX0" fmla="*/ 181 w 837553"/>
                  <a:gd name="connsiteY0" fmla="*/ 2229 h 217501"/>
                  <a:gd name="connsiteX1" fmla="*/ 23993 w 837553"/>
                  <a:gd name="connsiteY1" fmla="*/ 92717 h 217501"/>
                  <a:gd name="connsiteX2" fmla="*/ 150200 w 837553"/>
                  <a:gd name="connsiteY2" fmla="*/ 173679 h 217501"/>
                  <a:gd name="connsiteX3" fmla="*/ 288312 w 837553"/>
                  <a:gd name="connsiteY3" fmla="*/ 207017 h 217501"/>
                  <a:gd name="connsiteX4" fmla="*/ 347843 w 837553"/>
                  <a:gd name="connsiteY4" fmla="*/ 209398 h 217501"/>
                  <a:gd name="connsiteX5" fmla="*/ 495481 w 837553"/>
                  <a:gd name="connsiteY5" fmla="*/ 216542 h 217501"/>
                  <a:gd name="connsiteX6" fmla="*/ 640737 w 837553"/>
                  <a:gd name="connsiteY6" fmla="*/ 185585 h 217501"/>
                  <a:gd name="connsiteX7" fmla="*/ 745512 w 837553"/>
                  <a:gd name="connsiteY7" fmla="*/ 135579 h 217501"/>
                  <a:gd name="connsiteX8" fmla="*/ 824093 w 837553"/>
                  <a:gd name="connsiteY8" fmla="*/ 54617 h 217501"/>
                  <a:gd name="connsiteX9" fmla="*/ 824093 w 837553"/>
                  <a:gd name="connsiteY9" fmla="*/ 4610 h 217501"/>
                  <a:gd name="connsiteX10" fmla="*/ 690743 w 837553"/>
                  <a:gd name="connsiteY10" fmla="*/ 2229 h 217501"/>
                  <a:gd name="connsiteX11" fmla="*/ 297837 w 837553"/>
                  <a:gd name="connsiteY11" fmla="*/ 4610 h 217501"/>
                  <a:gd name="connsiteX12" fmla="*/ 181 w 837553"/>
                  <a:gd name="connsiteY12" fmla="*/ 2229 h 2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553" h="217501">
                    <a:moveTo>
                      <a:pt x="181" y="2229"/>
                    </a:moveTo>
                    <a:cubicBezTo>
                      <a:pt x="-415" y="33185"/>
                      <a:pt x="-1010" y="64142"/>
                      <a:pt x="23993" y="92717"/>
                    </a:cubicBezTo>
                    <a:cubicBezTo>
                      <a:pt x="48996" y="121292"/>
                      <a:pt x="106147" y="154629"/>
                      <a:pt x="150200" y="173679"/>
                    </a:cubicBezTo>
                    <a:cubicBezTo>
                      <a:pt x="194253" y="192729"/>
                      <a:pt x="255372" y="201064"/>
                      <a:pt x="288312" y="207017"/>
                    </a:cubicBezTo>
                    <a:cubicBezTo>
                      <a:pt x="321253" y="212970"/>
                      <a:pt x="347843" y="209398"/>
                      <a:pt x="347843" y="209398"/>
                    </a:cubicBezTo>
                    <a:cubicBezTo>
                      <a:pt x="382371" y="210985"/>
                      <a:pt x="446665" y="220511"/>
                      <a:pt x="495481" y="216542"/>
                    </a:cubicBezTo>
                    <a:cubicBezTo>
                      <a:pt x="544297" y="212573"/>
                      <a:pt x="599065" y="199079"/>
                      <a:pt x="640737" y="185585"/>
                    </a:cubicBezTo>
                    <a:cubicBezTo>
                      <a:pt x="682409" y="172091"/>
                      <a:pt x="714953" y="157407"/>
                      <a:pt x="745512" y="135579"/>
                    </a:cubicBezTo>
                    <a:cubicBezTo>
                      <a:pt x="776071" y="113751"/>
                      <a:pt x="810996" y="76445"/>
                      <a:pt x="824093" y="54617"/>
                    </a:cubicBezTo>
                    <a:cubicBezTo>
                      <a:pt x="837190" y="32789"/>
                      <a:pt x="846318" y="13341"/>
                      <a:pt x="824093" y="4610"/>
                    </a:cubicBezTo>
                    <a:cubicBezTo>
                      <a:pt x="801868" y="-4121"/>
                      <a:pt x="690743" y="2229"/>
                      <a:pt x="690743" y="2229"/>
                    </a:cubicBezTo>
                    <a:lnTo>
                      <a:pt x="297837" y="4610"/>
                    </a:lnTo>
                    <a:lnTo>
                      <a:pt x="181" y="2229"/>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59" name="Rektangel 358"/>
              <p:cNvSpPr/>
              <p:nvPr/>
            </p:nvSpPr>
            <p:spPr>
              <a:xfrm>
                <a:off x="15031258" y="7593363"/>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60" name="Ellips 359"/>
              <p:cNvSpPr/>
              <p:nvPr/>
            </p:nvSpPr>
            <p:spPr>
              <a:xfrm>
                <a:off x="15436303" y="7866423"/>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61" name="Frihandsfigur 360"/>
              <p:cNvSpPr/>
              <p:nvPr/>
            </p:nvSpPr>
            <p:spPr>
              <a:xfrm>
                <a:off x="15575954" y="2658227"/>
                <a:ext cx="3081900" cy="2865748"/>
              </a:xfrm>
              <a:custGeom>
                <a:avLst/>
                <a:gdLst>
                  <a:gd name="connsiteX0" fmla="*/ 17568 w 2850302"/>
                  <a:gd name="connsiteY0" fmla="*/ 1149735 h 2336327"/>
                  <a:gd name="connsiteX1" fmla="*/ 1693 w 2850302"/>
                  <a:gd name="connsiteY1" fmla="*/ 1029085 h 2336327"/>
                  <a:gd name="connsiteX2" fmla="*/ 11218 w 2850302"/>
                  <a:gd name="connsiteY2" fmla="*/ 781435 h 2336327"/>
                  <a:gd name="connsiteX3" fmla="*/ 96943 w 2850302"/>
                  <a:gd name="connsiteY3" fmla="*/ 486160 h 2336327"/>
                  <a:gd name="connsiteX4" fmla="*/ 220768 w 2850302"/>
                  <a:gd name="connsiteY4" fmla="*/ 267085 h 2336327"/>
                  <a:gd name="connsiteX5" fmla="*/ 423968 w 2850302"/>
                  <a:gd name="connsiteY5" fmla="*/ 121035 h 2336327"/>
                  <a:gd name="connsiteX6" fmla="*/ 693843 w 2850302"/>
                  <a:gd name="connsiteY6" fmla="*/ 28960 h 2336327"/>
                  <a:gd name="connsiteX7" fmla="*/ 912918 w 2850302"/>
                  <a:gd name="connsiteY7" fmla="*/ 385 h 2336327"/>
                  <a:gd name="connsiteX8" fmla="*/ 1258993 w 2850302"/>
                  <a:gd name="connsiteY8" fmla="*/ 44835 h 2336327"/>
                  <a:gd name="connsiteX9" fmla="*/ 1589193 w 2850302"/>
                  <a:gd name="connsiteY9" fmla="*/ 175010 h 2336327"/>
                  <a:gd name="connsiteX10" fmla="*/ 1757468 w 2850302"/>
                  <a:gd name="connsiteY10" fmla="*/ 302010 h 2336327"/>
                  <a:gd name="connsiteX11" fmla="*/ 1859068 w 2850302"/>
                  <a:gd name="connsiteY11" fmla="*/ 406785 h 2336327"/>
                  <a:gd name="connsiteX12" fmla="*/ 1897168 w 2850302"/>
                  <a:gd name="connsiteY12" fmla="*/ 460760 h 2336327"/>
                  <a:gd name="connsiteX13" fmla="*/ 2027343 w 2850302"/>
                  <a:gd name="connsiteY13" fmla="*/ 460760 h 2336327"/>
                  <a:gd name="connsiteX14" fmla="*/ 2259118 w 2850302"/>
                  <a:gd name="connsiteY14" fmla="*/ 524260 h 2336327"/>
                  <a:gd name="connsiteX15" fmla="*/ 2544868 w 2850302"/>
                  <a:gd name="connsiteY15" fmla="*/ 676660 h 2336327"/>
                  <a:gd name="connsiteX16" fmla="*/ 2773468 w 2850302"/>
                  <a:gd name="connsiteY16" fmla="*/ 917960 h 2336327"/>
                  <a:gd name="connsiteX17" fmla="*/ 2849668 w 2850302"/>
                  <a:gd name="connsiteY17" fmla="*/ 1267210 h 2336327"/>
                  <a:gd name="connsiteX18" fmla="*/ 2798868 w 2850302"/>
                  <a:gd name="connsiteY18" fmla="*/ 1562485 h 2336327"/>
                  <a:gd name="connsiteX19" fmla="*/ 2621068 w 2850302"/>
                  <a:gd name="connsiteY19" fmla="*/ 1899035 h 2336327"/>
                  <a:gd name="connsiteX20" fmla="*/ 2494068 w 2850302"/>
                  <a:gd name="connsiteY20" fmla="*/ 2207010 h 2336327"/>
                  <a:gd name="connsiteX21" fmla="*/ 2449618 w 2850302"/>
                  <a:gd name="connsiteY21" fmla="*/ 2330835 h 2336327"/>
                  <a:gd name="connsiteX22" fmla="*/ 2040043 w 2850302"/>
                  <a:gd name="connsiteY22" fmla="*/ 2311785 h 2336327"/>
                  <a:gd name="connsiteX23" fmla="*/ 2043218 w 2850302"/>
                  <a:gd name="connsiteY23" fmla="*/ 2286385 h 2336327"/>
                  <a:gd name="connsiteX24" fmla="*/ 2065443 w 2850302"/>
                  <a:gd name="connsiteY24" fmla="*/ 2168910 h 2336327"/>
                  <a:gd name="connsiteX25" fmla="*/ 2055918 w 2850302"/>
                  <a:gd name="connsiteY25" fmla="*/ 1956185 h 2336327"/>
                  <a:gd name="connsiteX26" fmla="*/ 2027343 w 2850302"/>
                  <a:gd name="connsiteY26" fmla="*/ 1826010 h 2336327"/>
                  <a:gd name="connsiteX27" fmla="*/ 1995593 w 2850302"/>
                  <a:gd name="connsiteY27" fmla="*/ 1746635 h 2336327"/>
                  <a:gd name="connsiteX28" fmla="*/ 2084493 w 2850302"/>
                  <a:gd name="connsiteY28" fmla="*/ 1606935 h 2336327"/>
                  <a:gd name="connsiteX29" fmla="*/ 2109893 w 2850302"/>
                  <a:gd name="connsiteY29" fmla="*/ 1337060 h 2336327"/>
                  <a:gd name="connsiteX30" fmla="*/ 2119418 w 2850302"/>
                  <a:gd name="connsiteY30" fmla="*/ 1076710 h 2336327"/>
                  <a:gd name="connsiteX31" fmla="*/ 2113068 w 2850302"/>
                  <a:gd name="connsiteY31" fmla="*/ 1041785 h 2336327"/>
                  <a:gd name="connsiteX32" fmla="*/ 2043218 w 2850302"/>
                  <a:gd name="connsiteY32" fmla="*/ 1054485 h 2336327"/>
                  <a:gd name="connsiteX33" fmla="*/ 1786043 w 2850302"/>
                  <a:gd name="connsiteY33" fmla="*/ 1003685 h 2336327"/>
                  <a:gd name="connsiteX34" fmla="*/ 1595543 w 2850302"/>
                  <a:gd name="connsiteY34" fmla="*/ 940185 h 2336327"/>
                  <a:gd name="connsiteX35" fmla="*/ 1414568 w 2850302"/>
                  <a:gd name="connsiteY35" fmla="*/ 911610 h 2336327"/>
                  <a:gd name="connsiteX36" fmla="*/ 1290743 w 2850302"/>
                  <a:gd name="connsiteY36" fmla="*/ 911610 h 2336327"/>
                  <a:gd name="connsiteX37" fmla="*/ 1243118 w 2850302"/>
                  <a:gd name="connsiteY37" fmla="*/ 949710 h 2336327"/>
                  <a:gd name="connsiteX38" fmla="*/ 1243118 w 2850302"/>
                  <a:gd name="connsiteY38" fmla="*/ 1003685 h 2336327"/>
                  <a:gd name="connsiteX39" fmla="*/ 1271693 w 2850302"/>
                  <a:gd name="connsiteY39" fmla="*/ 1108460 h 2336327"/>
                  <a:gd name="connsiteX40" fmla="*/ 1287568 w 2850302"/>
                  <a:gd name="connsiteY40" fmla="*/ 1143385 h 2336327"/>
                  <a:gd name="connsiteX41" fmla="*/ 1192318 w 2850302"/>
                  <a:gd name="connsiteY41" fmla="*/ 1092585 h 2336327"/>
                  <a:gd name="connsiteX42" fmla="*/ 963718 w 2850302"/>
                  <a:gd name="connsiteY42" fmla="*/ 968760 h 2336327"/>
                  <a:gd name="connsiteX43" fmla="*/ 757343 w 2850302"/>
                  <a:gd name="connsiteY43" fmla="*/ 870335 h 2336327"/>
                  <a:gd name="connsiteX44" fmla="*/ 703368 w 2850302"/>
                  <a:gd name="connsiteY44" fmla="*/ 860810 h 2336327"/>
                  <a:gd name="connsiteX45" fmla="*/ 674793 w 2850302"/>
                  <a:gd name="connsiteY45" fmla="*/ 854460 h 2336327"/>
                  <a:gd name="connsiteX46" fmla="*/ 652568 w 2850302"/>
                  <a:gd name="connsiteY46" fmla="*/ 867160 h 2336327"/>
                  <a:gd name="connsiteX47" fmla="*/ 658918 w 2850302"/>
                  <a:gd name="connsiteY47" fmla="*/ 924310 h 2336327"/>
                  <a:gd name="connsiteX48" fmla="*/ 677968 w 2850302"/>
                  <a:gd name="connsiteY48" fmla="*/ 1041785 h 2336327"/>
                  <a:gd name="connsiteX49" fmla="*/ 709718 w 2850302"/>
                  <a:gd name="connsiteY49" fmla="*/ 1127510 h 2336327"/>
                  <a:gd name="connsiteX50" fmla="*/ 719243 w 2850302"/>
                  <a:gd name="connsiteY50" fmla="*/ 1152910 h 2336327"/>
                  <a:gd name="connsiteX51" fmla="*/ 652568 w 2850302"/>
                  <a:gd name="connsiteY51" fmla="*/ 1127510 h 2336327"/>
                  <a:gd name="connsiteX52" fmla="*/ 474768 w 2850302"/>
                  <a:gd name="connsiteY52" fmla="*/ 1073535 h 2336327"/>
                  <a:gd name="connsiteX53" fmla="*/ 322368 w 2850302"/>
                  <a:gd name="connsiteY53" fmla="*/ 1038610 h 2336327"/>
                  <a:gd name="connsiteX54" fmla="*/ 227118 w 2850302"/>
                  <a:gd name="connsiteY54" fmla="*/ 1048135 h 2336327"/>
                  <a:gd name="connsiteX55" fmla="*/ 189018 w 2850302"/>
                  <a:gd name="connsiteY55" fmla="*/ 1117985 h 2336327"/>
                  <a:gd name="connsiteX56" fmla="*/ 223943 w 2850302"/>
                  <a:gd name="connsiteY56" fmla="*/ 1283085 h 2336327"/>
                  <a:gd name="connsiteX57" fmla="*/ 290618 w 2850302"/>
                  <a:gd name="connsiteY57" fmla="*/ 1391035 h 2336327"/>
                  <a:gd name="connsiteX58" fmla="*/ 300143 w 2850302"/>
                  <a:gd name="connsiteY58" fmla="*/ 1419610 h 2336327"/>
                  <a:gd name="connsiteX59" fmla="*/ 192193 w 2850302"/>
                  <a:gd name="connsiteY59" fmla="*/ 1381510 h 2336327"/>
                  <a:gd name="connsiteX60" fmla="*/ 77893 w 2850302"/>
                  <a:gd name="connsiteY60" fmla="*/ 1286260 h 2336327"/>
                  <a:gd name="connsiteX61" fmla="*/ 17568 w 2850302"/>
                  <a:gd name="connsiteY61" fmla="*/ 1149735 h 233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0302" h="2336327">
                    <a:moveTo>
                      <a:pt x="17568" y="1149735"/>
                    </a:moveTo>
                    <a:cubicBezTo>
                      <a:pt x="4868" y="1106872"/>
                      <a:pt x="2751" y="1090468"/>
                      <a:pt x="1693" y="1029085"/>
                    </a:cubicBezTo>
                    <a:cubicBezTo>
                      <a:pt x="635" y="967702"/>
                      <a:pt x="-4657" y="871922"/>
                      <a:pt x="11218" y="781435"/>
                    </a:cubicBezTo>
                    <a:cubicBezTo>
                      <a:pt x="27093" y="690948"/>
                      <a:pt x="62018" y="571885"/>
                      <a:pt x="96943" y="486160"/>
                    </a:cubicBezTo>
                    <a:cubicBezTo>
                      <a:pt x="131868" y="400435"/>
                      <a:pt x="166264" y="327939"/>
                      <a:pt x="220768" y="267085"/>
                    </a:cubicBezTo>
                    <a:cubicBezTo>
                      <a:pt x="275272" y="206231"/>
                      <a:pt x="345122" y="160722"/>
                      <a:pt x="423968" y="121035"/>
                    </a:cubicBezTo>
                    <a:cubicBezTo>
                      <a:pt x="502814" y="81348"/>
                      <a:pt x="612351" y="49068"/>
                      <a:pt x="693843" y="28960"/>
                    </a:cubicBezTo>
                    <a:cubicBezTo>
                      <a:pt x="775335" y="8852"/>
                      <a:pt x="818726" y="-2261"/>
                      <a:pt x="912918" y="385"/>
                    </a:cubicBezTo>
                    <a:cubicBezTo>
                      <a:pt x="1007110" y="3031"/>
                      <a:pt x="1146281" y="15731"/>
                      <a:pt x="1258993" y="44835"/>
                    </a:cubicBezTo>
                    <a:cubicBezTo>
                      <a:pt x="1371705" y="73939"/>
                      <a:pt x="1506114" y="132148"/>
                      <a:pt x="1589193" y="175010"/>
                    </a:cubicBezTo>
                    <a:cubicBezTo>
                      <a:pt x="1672272" y="217872"/>
                      <a:pt x="1712489" y="263381"/>
                      <a:pt x="1757468" y="302010"/>
                    </a:cubicBezTo>
                    <a:cubicBezTo>
                      <a:pt x="1802447" y="340639"/>
                      <a:pt x="1835785" y="380327"/>
                      <a:pt x="1859068" y="406785"/>
                    </a:cubicBezTo>
                    <a:cubicBezTo>
                      <a:pt x="1882351" y="433243"/>
                      <a:pt x="1869122" y="451764"/>
                      <a:pt x="1897168" y="460760"/>
                    </a:cubicBezTo>
                    <a:cubicBezTo>
                      <a:pt x="1925214" y="469756"/>
                      <a:pt x="1967018" y="450177"/>
                      <a:pt x="2027343" y="460760"/>
                    </a:cubicBezTo>
                    <a:cubicBezTo>
                      <a:pt x="2087668" y="471343"/>
                      <a:pt x="2172864" y="488277"/>
                      <a:pt x="2259118" y="524260"/>
                    </a:cubicBezTo>
                    <a:cubicBezTo>
                      <a:pt x="2345372" y="560243"/>
                      <a:pt x="2459143" y="611043"/>
                      <a:pt x="2544868" y="676660"/>
                    </a:cubicBezTo>
                    <a:cubicBezTo>
                      <a:pt x="2630593" y="742277"/>
                      <a:pt x="2722668" y="819535"/>
                      <a:pt x="2773468" y="917960"/>
                    </a:cubicBezTo>
                    <a:cubicBezTo>
                      <a:pt x="2824268" y="1016385"/>
                      <a:pt x="2845435" y="1159789"/>
                      <a:pt x="2849668" y="1267210"/>
                    </a:cubicBezTo>
                    <a:cubicBezTo>
                      <a:pt x="2853901" y="1374631"/>
                      <a:pt x="2836968" y="1457181"/>
                      <a:pt x="2798868" y="1562485"/>
                    </a:cubicBezTo>
                    <a:cubicBezTo>
                      <a:pt x="2760768" y="1667789"/>
                      <a:pt x="2671868" y="1791614"/>
                      <a:pt x="2621068" y="1899035"/>
                    </a:cubicBezTo>
                    <a:cubicBezTo>
                      <a:pt x="2570268" y="2006456"/>
                      <a:pt x="2522643" y="2135043"/>
                      <a:pt x="2494068" y="2207010"/>
                    </a:cubicBezTo>
                    <a:cubicBezTo>
                      <a:pt x="2465493" y="2278977"/>
                      <a:pt x="2525289" y="2313373"/>
                      <a:pt x="2449618" y="2330835"/>
                    </a:cubicBezTo>
                    <a:cubicBezTo>
                      <a:pt x="2373947" y="2348298"/>
                      <a:pt x="2107776" y="2319193"/>
                      <a:pt x="2040043" y="2311785"/>
                    </a:cubicBezTo>
                    <a:cubicBezTo>
                      <a:pt x="1972310" y="2304377"/>
                      <a:pt x="2038985" y="2310197"/>
                      <a:pt x="2043218" y="2286385"/>
                    </a:cubicBezTo>
                    <a:cubicBezTo>
                      <a:pt x="2047451" y="2262573"/>
                      <a:pt x="2063326" y="2223943"/>
                      <a:pt x="2065443" y="2168910"/>
                    </a:cubicBezTo>
                    <a:cubicBezTo>
                      <a:pt x="2067560" y="2113877"/>
                      <a:pt x="2062268" y="2013335"/>
                      <a:pt x="2055918" y="1956185"/>
                    </a:cubicBezTo>
                    <a:cubicBezTo>
                      <a:pt x="2049568" y="1899035"/>
                      <a:pt x="2037397" y="1860935"/>
                      <a:pt x="2027343" y="1826010"/>
                    </a:cubicBezTo>
                    <a:cubicBezTo>
                      <a:pt x="2017289" y="1791085"/>
                      <a:pt x="1986068" y="1783147"/>
                      <a:pt x="1995593" y="1746635"/>
                    </a:cubicBezTo>
                    <a:cubicBezTo>
                      <a:pt x="2005118" y="1710123"/>
                      <a:pt x="2065443" y="1675197"/>
                      <a:pt x="2084493" y="1606935"/>
                    </a:cubicBezTo>
                    <a:cubicBezTo>
                      <a:pt x="2103543" y="1538673"/>
                      <a:pt x="2104072" y="1425431"/>
                      <a:pt x="2109893" y="1337060"/>
                    </a:cubicBezTo>
                    <a:cubicBezTo>
                      <a:pt x="2115714" y="1248689"/>
                      <a:pt x="2118889" y="1125922"/>
                      <a:pt x="2119418" y="1076710"/>
                    </a:cubicBezTo>
                    <a:cubicBezTo>
                      <a:pt x="2119947" y="1027498"/>
                      <a:pt x="2125768" y="1045489"/>
                      <a:pt x="2113068" y="1041785"/>
                    </a:cubicBezTo>
                    <a:cubicBezTo>
                      <a:pt x="2100368" y="1038081"/>
                      <a:pt x="2097722" y="1060835"/>
                      <a:pt x="2043218" y="1054485"/>
                    </a:cubicBezTo>
                    <a:cubicBezTo>
                      <a:pt x="1988714" y="1048135"/>
                      <a:pt x="1860655" y="1022735"/>
                      <a:pt x="1786043" y="1003685"/>
                    </a:cubicBezTo>
                    <a:cubicBezTo>
                      <a:pt x="1711431" y="984635"/>
                      <a:pt x="1657455" y="955531"/>
                      <a:pt x="1595543" y="940185"/>
                    </a:cubicBezTo>
                    <a:cubicBezTo>
                      <a:pt x="1533631" y="924839"/>
                      <a:pt x="1465368" y="916372"/>
                      <a:pt x="1414568" y="911610"/>
                    </a:cubicBezTo>
                    <a:cubicBezTo>
                      <a:pt x="1363768" y="906848"/>
                      <a:pt x="1319318" y="905260"/>
                      <a:pt x="1290743" y="911610"/>
                    </a:cubicBezTo>
                    <a:cubicBezTo>
                      <a:pt x="1262168" y="917960"/>
                      <a:pt x="1251055" y="934364"/>
                      <a:pt x="1243118" y="949710"/>
                    </a:cubicBezTo>
                    <a:cubicBezTo>
                      <a:pt x="1235181" y="965056"/>
                      <a:pt x="1238356" y="977227"/>
                      <a:pt x="1243118" y="1003685"/>
                    </a:cubicBezTo>
                    <a:cubicBezTo>
                      <a:pt x="1247880" y="1030143"/>
                      <a:pt x="1264285" y="1085177"/>
                      <a:pt x="1271693" y="1108460"/>
                    </a:cubicBezTo>
                    <a:cubicBezTo>
                      <a:pt x="1279101" y="1131743"/>
                      <a:pt x="1300797" y="1146031"/>
                      <a:pt x="1287568" y="1143385"/>
                    </a:cubicBezTo>
                    <a:cubicBezTo>
                      <a:pt x="1274339" y="1140739"/>
                      <a:pt x="1192318" y="1092585"/>
                      <a:pt x="1192318" y="1092585"/>
                    </a:cubicBezTo>
                    <a:cubicBezTo>
                      <a:pt x="1138343" y="1063481"/>
                      <a:pt x="1036214" y="1005802"/>
                      <a:pt x="963718" y="968760"/>
                    </a:cubicBezTo>
                    <a:cubicBezTo>
                      <a:pt x="891222" y="931718"/>
                      <a:pt x="800735" y="888327"/>
                      <a:pt x="757343" y="870335"/>
                    </a:cubicBezTo>
                    <a:cubicBezTo>
                      <a:pt x="713951" y="852343"/>
                      <a:pt x="717126" y="863456"/>
                      <a:pt x="703368" y="860810"/>
                    </a:cubicBezTo>
                    <a:cubicBezTo>
                      <a:pt x="689610" y="858164"/>
                      <a:pt x="683260" y="853402"/>
                      <a:pt x="674793" y="854460"/>
                    </a:cubicBezTo>
                    <a:cubicBezTo>
                      <a:pt x="666326" y="855518"/>
                      <a:pt x="655214" y="855518"/>
                      <a:pt x="652568" y="867160"/>
                    </a:cubicBezTo>
                    <a:cubicBezTo>
                      <a:pt x="649922" y="878802"/>
                      <a:pt x="654685" y="895206"/>
                      <a:pt x="658918" y="924310"/>
                    </a:cubicBezTo>
                    <a:cubicBezTo>
                      <a:pt x="663151" y="953414"/>
                      <a:pt x="669501" y="1007918"/>
                      <a:pt x="677968" y="1041785"/>
                    </a:cubicBezTo>
                    <a:cubicBezTo>
                      <a:pt x="686435" y="1075652"/>
                      <a:pt x="702839" y="1108989"/>
                      <a:pt x="709718" y="1127510"/>
                    </a:cubicBezTo>
                    <a:cubicBezTo>
                      <a:pt x="716597" y="1146031"/>
                      <a:pt x="728768" y="1152910"/>
                      <a:pt x="719243" y="1152910"/>
                    </a:cubicBezTo>
                    <a:cubicBezTo>
                      <a:pt x="709718" y="1152910"/>
                      <a:pt x="693314" y="1140739"/>
                      <a:pt x="652568" y="1127510"/>
                    </a:cubicBezTo>
                    <a:cubicBezTo>
                      <a:pt x="611822" y="1114281"/>
                      <a:pt x="529801" y="1088352"/>
                      <a:pt x="474768" y="1073535"/>
                    </a:cubicBezTo>
                    <a:cubicBezTo>
                      <a:pt x="419735" y="1058718"/>
                      <a:pt x="363643" y="1042843"/>
                      <a:pt x="322368" y="1038610"/>
                    </a:cubicBezTo>
                    <a:cubicBezTo>
                      <a:pt x="281093" y="1034377"/>
                      <a:pt x="249343" y="1034906"/>
                      <a:pt x="227118" y="1048135"/>
                    </a:cubicBezTo>
                    <a:cubicBezTo>
                      <a:pt x="204893" y="1061364"/>
                      <a:pt x="189547" y="1078827"/>
                      <a:pt x="189018" y="1117985"/>
                    </a:cubicBezTo>
                    <a:cubicBezTo>
                      <a:pt x="188489" y="1157143"/>
                      <a:pt x="207010" y="1237577"/>
                      <a:pt x="223943" y="1283085"/>
                    </a:cubicBezTo>
                    <a:cubicBezTo>
                      <a:pt x="240876" y="1328593"/>
                      <a:pt x="277918" y="1368281"/>
                      <a:pt x="290618" y="1391035"/>
                    </a:cubicBezTo>
                    <a:cubicBezTo>
                      <a:pt x="303318" y="1413789"/>
                      <a:pt x="316547" y="1421197"/>
                      <a:pt x="300143" y="1419610"/>
                    </a:cubicBezTo>
                    <a:cubicBezTo>
                      <a:pt x="283739" y="1418023"/>
                      <a:pt x="229234" y="1403735"/>
                      <a:pt x="192193" y="1381510"/>
                    </a:cubicBezTo>
                    <a:cubicBezTo>
                      <a:pt x="155152" y="1359285"/>
                      <a:pt x="106997" y="1324889"/>
                      <a:pt x="77893" y="1286260"/>
                    </a:cubicBezTo>
                    <a:cubicBezTo>
                      <a:pt x="48789" y="1247631"/>
                      <a:pt x="30268" y="1192598"/>
                      <a:pt x="17568" y="1149735"/>
                    </a:cubicBezTo>
                    <a:close/>
                  </a:path>
                </a:pathLst>
              </a:cu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62" name="Ellips 361"/>
              <p:cNvSpPr/>
              <p:nvPr/>
            </p:nvSpPr>
            <p:spPr>
              <a:xfrm>
                <a:off x="17676380" y="4469038"/>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63" name="Rektangel med rundade hörn 362"/>
              <p:cNvSpPr/>
              <p:nvPr/>
            </p:nvSpPr>
            <p:spPr>
              <a:xfrm>
                <a:off x="17695297" y="5419132"/>
                <a:ext cx="723896" cy="27347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64" name="Ellips 363"/>
              <p:cNvSpPr/>
              <p:nvPr/>
            </p:nvSpPr>
            <p:spPr>
              <a:xfrm>
                <a:off x="17879132" y="7867404"/>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65" name="Ellips 364"/>
              <p:cNvSpPr/>
              <p:nvPr/>
            </p:nvSpPr>
            <p:spPr>
              <a:xfrm>
                <a:off x="17748685" y="7866423"/>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66" name="Rektangel 365"/>
              <p:cNvSpPr/>
              <p:nvPr/>
            </p:nvSpPr>
            <p:spPr>
              <a:xfrm>
                <a:off x="17879132" y="7593363"/>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nvGrpSpPr>
            <p:cNvPr id="262" name="Grupp 261"/>
            <p:cNvGrpSpPr>
              <a:grpSpLocks noChangeAspect="1"/>
            </p:cNvGrpSpPr>
            <p:nvPr/>
          </p:nvGrpSpPr>
          <p:grpSpPr>
            <a:xfrm>
              <a:off x="5965565" y="4213734"/>
              <a:ext cx="677587" cy="1529876"/>
              <a:chOff x="14829582" y="-5927333"/>
              <a:chExt cx="3387934" cy="7649379"/>
            </a:xfrm>
          </p:grpSpPr>
          <p:sp>
            <p:nvSpPr>
              <p:cNvPr id="316" name="Ellips 315"/>
              <p:cNvSpPr/>
              <p:nvPr/>
            </p:nvSpPr>
            <p:spPr>
              <a:xfrm>
                <a:off x="15314464" y="-4404240"/>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7" name="Ellips 316"/>
              <p:cNvSpPr/>
              <p:nvPr/>
            </p:nvSpPr>
            <p:spPr>
              <a:xfrm>
                <a:off x="17474704" y="-4340616"/>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8" name="Ellips 317"/>
              <p:cNvSpPr/>
              <p:nvPr/>
            </p:nvSpPr>
            <p:spPr>
              <a:xfrm>
                <a:off x="15458480" y="-5924792"/>
                <a:ext cx="2232248" cy="2448272"/>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9" name="Frihandsfigur 318"/>
              <p:cNvSpPr/>
              <p:nvPr/>
            </p:nvSpPr>
            <p:spPr>
              <a:xfrm>
                <a:off x="15439930" y="-5927333"/>
                <a:ext cx="1943737" cy="1250534"/>
              </a:xfrm>
              <a:custGeom>
                <a:avLst/>
                <a:gdLst>
                  <a:gd name="connsiteX0" fmla="*/ 1933819 w 1943737"/>
                  <a:gd name="connsiteY0" fmla="*/ 392272 h 1250534"/>
                  <a:gd name="connsiteX1" fmla="*/ 1540913 w 1943737"/>
                  <a:gd name="connsiteY1" fmla="*/ 766128 h 1250534"/>
                  <a:gd name="connsiteX2" fmla="*/ 964650 w 1943737"/>
                  <a:gd name="connsiteY2" fmla="*/ 1042353 h 1250534"/>
                  <a:gd name="connsiteX3" fmla="*/ 319332 w 1943737"/>
                  <a:gd name="connsiteY3" fmla="*/ 1204278 h 1250534"/>
                  <a:gd name="connsiteX4" fmla="*/ 24057 w 1943737"/>
                  <a:gd name="connsiteY4" fmla="*/ 1247141 h 1250534"/>
                  <a:gd name="connsiteX5" fmla="*/ 26438 w 1943737"/>
                  <a:gd name="connsiteY5" fmla="*/ 1132841 h 1250534"/>
                  <a:gd name="connsiteX6" fmla="*/ 100257 w 1943737"/>
                  <a:gd name="connsiteY6" fmla="*/ 763747 h 1250534"/>
                  <a:gd name="connsiteX7" fmla="*/ 245513 w 1943737"/>
                  <a:gd name="connsiteY7" fmla="*/ 492285 h 1250534"/>
                  <a:gd name="connsiteX8" fmla="*/ 402675 w 1943737"/>
                  <a:gd name="connsiteY8" fmla="*/ 306547 h 1250534"/>
                  <a:gd name="connsiteX9" fmla="*/ 564600 w 1943737"/>
                  <a:gd name="connsiteY9" fmla="*/ 182722 h 1250534"/>
                  <a:gd name="connsiteX10" fmla="*/ 740813 w 1943737"/>
                  <a:gd name="connsiteY10" fmla="*/ 80328 h 1250534"/>
                  <a:gd name="connsiteX11" fmla="*/ 1069425 w 1943737"/>
                  <a:gd name="connsiteY11" fmla="*/ 1747 h 1250534"/>
                  <a:gd name="connsiteX12" fmla="*/ 1378988 w 1943737"/>
                  <a:gd name="connsiteY12" fmla="*/ 32703 h 1250534"/>
                  <a:gd name="connsiteX13" fmla="*/ 1590919 w 1943737"/>
                  <a:gd name="connsiteY13" fmla="*/ 111285 h 1250534"/>
                  <a:gd name="connsiteX14" fmla="*/ 1805232 w 1943737"/>
                  <a:gd name="connsiteY14" fmla="*/ 247016 h 1250534"/>
                  <a:gd name="connsiteX15" fmla="*/ 1933819 w 1943737"/>
                  <a:gd name="connsiteY15" fmla="*/ 392272 h 125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737" h="1250534">
                    <a:moveTo>
                      <a:pt x="1933819" y="392272"/>
                    </a:moveTo>
                    <a:cubicBezTo>
                      <a:pt x="1889766" y="478791"/>
                      <a:pt x="1702441" y="657781"/>
                      <a:pt x="1540913" y="766128"/>
                    </a:cubicBezTo>
                    <a:cubicBezTo>
                      <a:pt x="1379385" y="874475"/>
                      <a:pt x="1168247" y="969328"/>
                      <a:pt x="964650" y="1042353"/>
                    </a:cubicBezTo>
                    <a:cubicBezTo>
                      <a:pt x="761053" y="1115378"/>
                      <a:pt x="476097" y="1170147"/>
                      <a:pt x="319332" y="1204278"/>
                    </a:cubicBezTo>
                    <a:cubicBezTo>
                      <a:pt x="162567" y="1238409"/>
                      <a:pt x="72873" y="1259047"/>
                      <a:pt x="24057" y="1247141"/>
                    </a:cubicBezTo>
                    <a:cubicBezTo>
                      <a:pt x="-24759" y="1235235"/>
                      <a:pt x="13738" y="1213407"/>
                      <a:pt x="26438" y="1132841"/>
                    </a:cubicBezTo>
                    <a:cubicBezTo>
                      <a:pt x="39138" y="1052275"/>
                      <a:pt x="63744" y="870506"/>
                      <a:pt x="100257" y="763747"/>
                    </a:cubicBezTo>
                    <a:cubicBezTo>
                      <a:pt x="136770" y="656988"/>
                      <a:pt x="195110" y="568485"/>
                      <a:pt x="245513" y="492285"/>
                    </a:cubicBezTo>
                    <a:cubicBezTo>
                      <a:pt x="295916" y="416085"/>
                      <a:pt x="349494" y="358141"/>
                      <a:pt x="402675" y="306547"/>
                    </a:cubicBezTo>
                    <a:cubicBezTo>
                      <a:pt x="455856" y="254953"/>
                      <a:pt x="508244" y="220425"/>
                      <a:pt x="564600" y="182722"/>
                    </a:cubicBezTo>
                    <a:cubicBezTo>
                      <a:pt x="620956" y="145019"/>
                      <a:pt x="656676" y="110490"/>
                      <a:pt x="740813" y="80328"/>
                    </a:cubicBezTo>
                    <a:cubicBezTo>
                      <a:pt x="824950" y="50166"/>
                      <a:pt x="963063" y="9684"/>
                      <a:pt x="1069425" y="1747"/>
                    </a:cubicBezTo>
                    <a:cubicBezTo>
                      <a:pt x="1175787" y="-6190"/>
                      <a:pt x="1292072" y="14447"/>
                      <a:pt x="1378988" y="32703"/>
                    </a:cubicBezTo>
                    <a:cubicBezTo>
                      <a:pt x="1465904" y="50959"/>
                      <a:pt x="1519878" y="75566"/>
                      <a:pt x="1590919" y="111285"/>
                    </a:cubicBezTo>
                    <a:cubicBezTo>
                      <a:pt x="1661960" y="147004"/>
                      <a:pt x="1746098" y="202169"/>
                      <a:pt x="1805232" y="247016"/>
                    </a:cubicBezTo>
                    <a:cubicBezTo>
                      <a:pt x="1864366" y="291863"/>
                      <a:pt x="1977872" y="305753"/>
                      <a:pt x="1933819" y="392272"/>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0" name="Frihandsfigur 319"/>
              <p:cNvSpPr/>
              <p:nvPr/>
            </p:nvSpPr>
            <p:spPr>
              <a:xfrm>
                <a:off x="17354096" y="-5528270"/>
                <a:ext cx="341200" cy="748067"/>
              </a:xfrm>
              <a:custGeom>
                <a:avLst/>
                <a:gdLst>
                  <a:gd name="connsiteX0" fmla="*/ 603 w 341200"/>
                  <a:gd name="connsiteY0" fmla="*/ 24165 h 748067"/>
                  <a:gd name="connsiteX1" fmla="*/ 155384 w 341200"/>
                  <a:gd name="connsiteY1" fmla="*/ 378972 h 748067"/>
                  <a:gd name="connsiteX2" fmla="*/ 272066 w 341200"/>
                  <a:gd name="connsiteY2" fmla="*/ 633765 h 748067"/>
                  <a:gd name="connsiteX3" fmla="*/ 338741 w 341200"/>
                  <a:gd name="connsiteY3" fmla="*/ 748065 h 748067"/>
                  <a:gd name="connsiteX4" fmla="*/ 322072 w 341200"/>
                  <a:gd name="connsiteY4" fmla="*/ 631384 h 748067"/>
                  <a:gd name="connsiteX5" fmla="*/ 276828 w 341200"/>
                  <a:gd name="connsiteY5" fmla="*/ 398022 h 748067"/>
                  <a:gd name="connsiteX6" fmla="*/ 107759 w 341200"/>
                  <a:gd name="connsiteY6" fmla="*/ 76553 h 748067"/>
                  <a:gd name="connsiteX7" fmla="*/ 603 w 341200"/>
                  <a:gd name="connsiteY7" fmla="*/ 24165 h 74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200" h="748067">
                    <a:moveTo>
                      <a:pt x="603" y="24165"/>
                    </a:moveTo>
                    <a:cubicBezTo>
                      <a:pt x="8541" y="74568"/>
                      <a:pt x="110140" y="277372"/>
                      <a:pt x="155384" y="378972"/>
                    </a:cubicBezTo>
                    <a:cubicBezTo>
                      <a:pt x="200628" y="480572"/>
                      <a:pt x="241507" y="572250"/>
                      <a:pt x="272066" y="633765"/>
                    </a:cubicBezTo>
                    <a:cubicBezTo>
                      <a:pt x="302626" y="695281"/>
                      <a:pt x="330407" y="748462"/>
                      <a:pt x="338741" y="748065"/>
                    </a:cubicBezTo>
                    <a:cubicBezTo>
                      <a:pt x="347075" y="747668"/>
                      <a:pt x="332391" y="689724"/>
                      <a:pt x="322072" y="631384"/>
                    </a:cubicBezTo>
                    <a:cubicBezTo>
                      <a:pt x="311753" y="573044"/>
                      <a:pt x="312547" y="490494"/>
                      <a:pt x="276828" y="398022"/>
                    </a:cubicBezTo>
                    <a:cubicBezTo>
                      <a:pt x="241109" y="305550"/>
                      <a:pt x="150622" y="145609"/>
                      <a:pt x="107759" y="76553"/>
                    </a:cubicBezTo>
                    <a:cubicBezTo>
                      <a:pt x="64897" y="7497"/>
                      <a:pt x="-7335" y="-26238"/>
                      <a:pt x="603" y="24165"/>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1" name="Ellips 320"/>
              <p:cNvSpPr/>
              <p:nvPr/>
            </p:nvSpPr>
            <p:spPr>
              <a:xfrm>
                <a:off x="15890528" y="-462026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2" name="Ellips 321"/>
              <p:cNvSpPr/>
              <p:nvPr/>
            </p:nvSpPr>
            <p:spPr>
              <a:xfrm>
                <a:off x="17042656" y="-46286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3" name="Frihandsfigur 322"/>
              <p:cNvSpPr/>
              <p:nvPr/>
            </p:nvSpPr>
            <p:spPr>
              <a:xfrm>
                <a:off x="16144700" y="-3927284"/>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4" name="Rektangel 323"/>
              <p:cNvSpPr/>
              <p:nvPr/>
            </p:nvSpPr>
            <p:spPr>
              <a:xfrm>
                <a:off x="15373200" y="-3390522"/>
                <a:ext cx="2304256" cy="36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5" name="Rektangel 324"/>
              <p:cNvSpPr/>
              <p:nvPr/>
            </p:nvSpPr>
            <p:spPr>
              <a:xfrm>
                <a:off x="15373200" y="209878"/>
                <a:ext cx="864096"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6" name="Rektangel 325"/>
              <p:cNvSpPr/>
              <p:nvPr/>
            </p:nvSpPr>
            <p:spPr>
              <a:xfrm>
                <a:off x="16813360" y="194995"/>
                <a:ext cx="864096"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7" name="Ellips 326"/>
              <p:cNvSpPr/>
              <p:nvPr/>
            </p:nvSpPr>
            <p:spPr>
              <a:xfrm>
                <a:off x="15373200" y="929958"/>
                <a:ext cx="864096"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8" name="Ellips 327"/>
              <p:cNvSpPr/>
              <p:nvPr/>
            </p:nvSpPr>
            <p:spPr>
              <a:xfrm>
                <a:off x="16813360" y="929958"/>
                <a:ext cx="864096"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9" name="Rektangel med rundade hörn 328"/>
              <p:cNvSpPr/>
              <p:nvPr/>
            </p:nvSpPr>
            <p:spPr>
              <a:xfrm>
                <a:off x="14833140" y="-3389010"/>
                <a:ext cx="612068" cy="27347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0" name="Rektangel med rundade hörn 329"/>
              <p:cNvSpPr/>
              <p:nvPr/>
            </p:nvSpPr>
            <p:spPr>
              <a:xfrm>
                <a:off x="17605448" y="-3390522"/>
                <a:ext cx="612068" cy="27347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1" name="Ellips 330"/>
              <p:cNvSpPr/>
              <p:nvPr/>
            </p:nvSpPr>
            <p:spPr>
              <a:xfrm>
                <a:off x="14830083" y="-94225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2" name="Ellips 331"/>
              <p:cNvSpPr/>
              <p:nvPr/>
            </p:nvSpPr>
            <p:spPr>
              <a:xfrm>
                <a:off x="17677456" y="-94225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3" name="Ellips 332"/>
              <p:cNvSpPr/>
              <p:nvPr/>
            </p:nvSpPr>
            <p:spPr>
              <a:xfrm>
                <a:off x="16453320" y="-1504323"/>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4" name="Ellips 333"/>
              <p:cNvSpPr/>
              <p:nvPr/>
            </p:nvSpPr>
            <p:spPr>
              <a:xfrm>
                <a:off x="16453320" y="-202388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5" name="Ellips 334"/>
              <p:cNvSpPr/>
              <p:nvPr/>
            </p:nvSpPr>
            <p:spPr>
              <a:xfrm>
                <a:off x="16453320" y="-2512435"/>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6" name="Likbent triangel 335"/>
              <p:cNvSpPr/>
              <p:nvPr/>
            </p:nvSpPr>
            <p:spPr>
              <a:xfrm flipV="1">
                <a:off x="15861529" y="-3390522"/>
                <a:ext cx="1327597" cy="64922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7" name="Frihandsfigur 336"/>
              <p:cNvSpPr/>
              <p:nvPr/>
            </p:nvSpPr>
            <p:spPr>
              <a:xfrm>
                <a:off x="16093280" y="-3390523"/>
                <a:ext cx="837553" cy="217501"/>
              </a:xfrm>
              <a:custGeom>
                <a:avLst/>
                <a:gdLst>
                  <a:gd name="connsiteX0" fmla="*/ 181 w 837553"/>
                  <a:gd name="connsiteY0" fmla="*/ 2229 h 217501"/>
                  <a:gd name="connsiteX1" fmla="*/ 23993 w 837553"/>
                  <a:gd name="connsiteY1" fmla="*/ 92717 h 217501"/>
                  <a:gd name="connsiteX2" fmla="*/ 150200 w 837553"/>
                  <a:gd name="connsiteY2" fmla="*/ 173679 h 217501"/>
                  <a:gd name="connsiteX3" fmla="*/ 288312 w 837553"/>
                  <a:gd name="connsiteY3" fmla="*/ 207017 h 217501"/>
                  <a:gd name="connsiteX4" fmla="*/ 347843 w 837553"/>
                  <a:gd name="connsiteY4" fmla="*/ 209398 h 217501"/>
                  <a:gd name="connsiteX5" fmla="*/ 495481 w 837553"/>
                  <a:gd name="connsiteY5" fmla="*/ 216542 h 217501"/>
                  <a:gd name="connsiteX6" fmla="*/ 640737 w 837553"/>
                  <a:gd name="connsiteY6" fmla="*/ 185585 h 217501"/>
                  <a:gd name="connsiteX7" fmla="*/ 745512 w 837553"/>
                  <a:gd name="connsiteY7" fmla="*/ 135579 h 217501"/>
                  <a:gd name="connsiteX8" fmla="*/ 824093 w 837553"/>
                  <a:gd name="connsiteY8" fmla="*/ 54617 h 217501"/>
                  <a:gd name="connsiteX9" fmla="*/ 824093 w 837553"/>
                  <a:gd name="connsiteY9" fmla="*/ 4610 h 217501"/>
                  <a:gd name="connsiteX10" fmla="*/ 690743 w 837553"/>
                  <a:gd name="connsiteY10" fmla="*/ 2229 h 217501"/>
                  <a:gd name="connsiteX11" fmla="*/ 297837 w 837553"/>
                  <a:gd name="connsiteY11" fmla="*/ 4610 h 217501"/>
                  <a:gd name="connsiteX12" fmla="*/ 181 w 837553"/>
                  <a:gd name="connsiteY12" fmla="*/ 2229 h 2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553" h="217501">
                    <a:moveTo>
                      <a:pt x="181" y="2229"/>
                    </a:moveTo>
                    <a:cubicBezTo>
                      <a:pt x="-415" y="33185"/>
                      <a:pt x="-1010" y="64142"/>
                      <a:pt x="23993" y="92717"/>
                    </a:cubicBezTo>
                    <a:cubicBezTo>
                      <a:pt x="48996" y="121292"/>
                      <a:pt x="106147" y="154629"/>
                      <a:pt x="150200" y="173679"/>
                    </a:cubicBezTo>
                    <a:cubicBezTo>
                      <a:pt x="194253" y="192729"/>
                      <a:pt x="255372" y="201064"/>
                      <a:pt x="288312" y="207017"/>
                    </a:cubicBezTo>
                    <a:cubicBezTo>
                      <a:pt x="321253" y="212970"/>
                      <a:pt x="347843" y="209398"/>
                      <a:pt x="347843" y="209398"/>
                    </a:cubicBezTo>
                    <a:cubicBezTo>
                      <a:pt x="382371" y="210985"/>
                      <a:pt x="446665" y="220511"/>
                      <a:pt x="495481" y="216542"/>
                    </a:cubicBezTo>
                    <a:cubicBezTo>
                      <a:pt x="544297" y="212573"/>
                      <a:pt x="599065" y="199079"/>
                      <a:pt x="640737" y="185585"/>
                    </a:cubicBezTo>
                    <a:cubicBezTo>
                      <a:pt x="682409" y="172091"/>
                      <a:pt x="714953" y="157407"/>
                      <a:pt x="745512" y="135579"/>
                    </a:cubicBezTo>
                    <a:cubicBezTo>
                      <a:pt x="776071" y="113751"/>
                      <a:pt x="810996" y="76445"/>
                      <a:pt x="824093" y="54617"/>
                    </a:cubicBezTo>
                    <a:cubicBezTo>
                      <a:pt x="837190" y="32789"/>
                      <a:pt x="846318" y="13341"/>
                      <a:pt x="824093" y="4610"/>
                    </a:cubicBezTo>
                    <a:cubicBezTo>
                      <a:pt x="801868" y="-4121"/>
                      <a:pt x="690743" y="2229"/>
                      <a:pt x="690743" y="2229"/>
                    </a:cubicBezTo>
                    <a:lnTo>
                      <a:pt x="297837" y="4610"/>
                    </a:lnTo>
                    <a:lnTo>
                      <a:pt x="181" y="2229"/>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8" name="Rektangel 337"/>
              <p:cNvSpPr/>
              <p:nvPr/>
            </p:nvSpPr>
            <p:spPr>
              <a:xfrm>
                <a:off x="17677456" y="-121629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9" name="Rektangel 338"/>
              <p:cNvSpPr/>
              <p:nvPr/>
            </p:nvSpPr>
            <p:spPr>
              <a:xfrm>
                <a:off x="14829582" y="-121629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0" name="Ellips 339"/>
              <p:cNvSpPr/>
              <p:nvPr/>
            </p:nvSpPr>
            <p:spPr>
              <a:xfrm>
                <a:off x="17547009" y="-94323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1" name="Ellips 340"/>
              <p:cNvSpPr/>
              <p:nvPr/>
            </p:nvSpPr>
            <p:spPr>
              <a:xfrm>
                <a:off x="15234627" y="-94323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nvGrpSpPr>
            <p:cNvPr id="263" name="Grupp 262"/>
            <p:cNvGrpSpPr>
              <a:grpSpLocks noChangeAspect="1"/>
            </p:cNvGrpSpPr>
            <p:nvPr/>
          </p:nvGrpSpPr>
          <p:grpSpPr>
            <a:xfrm>
              <a:off x="6567864" y="4171641"/>
              <a:ext cx="725319" cy="1574695"/>
              <a:chOff x="15031258" y="2658227"/>
              <a:chExt cx="3626596" cy="7873473"/>
            </a:xfrm>
          </p:grpSpPr>
          <p:sp>
            <p:nvSpPr>
              <p:cNvPr id="291" name="Ellips 290"/>
              <p:cNvSpPr/>
              <p:nvPr/>
            </p:nvSpPr>
            <p:spPr>
              <a:xfrm>
                <a:off x="15516140" y="4405414"/>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92" name="Ellips 291"/>
              <p:cNvSpPr/>
              <p:nvPr/>
            </p:nvSpPr>
            <p:spPr>
              <a:xfrm>
                <a:off x="15660156" y="2884862"/>
                <a:ext cx="2232248" cy="2448272"/>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93" name="Ellips 292"/>
              <p:cNvSpPr/>
              <p:nvPr/>
            </p:nvSpPr>
            <p:spPr>
              <a:xfrm>
                <a:off x="16092204" y="4189390"/>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94" name="Ellips 293"/>
              <p:cNvSpPr/>
              <p:nvPr/>
            </p:nvSpPr>
            <p:spPr>
              <a:xfrm>
                <a:off x="17244332" y="4181006"/>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95" name="Frihandsfigur 294"/>
              <p:cNvSpPr/>
              <p:nvPr/>
            </p:nvSpPr>
            <p:spPr>
              <a:xfrm>
                <a:off x="16346376" y="4882370"/>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96" name="Rektangel 295"/>
              <p:cNvSpPr/>
              <p:nvPr/>
            </p:nvSpPr>
            <p:spPr>
              <a:xfrm>
                <a:off x="15574876" y="5419132"/>
                <a:ext cx="2304256" cy="36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97" name="Rektangel 296"/>
              <p:cNvSpPr/>
              <p:nvPr/>
            </p:nvSpPr>
            <p:spPr>
              <a:xfrm>
                <a:off x="15574876" y="9019532"/>
                <a:ext cx="864096"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98" name="Rektangel 297"/>
              <p:cNvSpPr/>
              <p:nvPr/>
            </p:nvSpPr>
            <p:spPr>
              <a:xfrm>
                <a:off x="17015036" y="9004649"/>
                <a:ext cx="864096"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99" name="Ellips 298"/>
              <p:cNvSpPr/>
              <p:nvPr/>
            </p:nvSpPr>
            <p:spPr>
              <a:xfrm>
                <a:off x="15574876" y="9739612"/>
                <a:ext cx="864096"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0" name="Ellips 299"/>
              <p:cNvSpPr/>
              <p:nvPr/>
            </p:nvSpPr>
            <p:spPr>
              <a:xfrm>
                <a:off x="17015036" y="9739612"/>
                <a:ext cx="864096"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1" name="Rektangel med rundade hörn 300"/>
              <p:cNvSpPr/>
              <p:nvPr/>
            </p:nvSpPr>
            <p:spPr>
              <a:xfrm>
                <a:off x="15034816" y="5420644"/>
                <a:ext cx="612068" cy="27347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2" name="Ellips 301"/>
              <p:cNvSpPr/>
              <p:nvPr/>
            </p:nvSpPr>
            <p:spPr>
              <a:xfrm>
                <a:off x="15031759" y="7867404"/>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3" name="Ellips 302"/>
              <p:cNvSpPr/>
              <p:nvPr/>
            </p:nvSpPr>
            <p:spPr>
              <a:xfrm>
                <a:off x="16654996" y="7305331"/>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4" name="Ellips 303"/>
              <p:cNvSpPr/>
              <p:nvPr/>
            </p:nvSpPr>
            <p:spPr>
              <a:xfrm>
                <a:off x="16654996" y="678577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5" name="Ellips 304"/>
              <p:cNvSpPr/>
              <p:nvPr/>
            </p:nvSpPr>
            <p:spPr>
              <a:xfrm>
                <a:off x="16654996" y="6297219"/>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6" name="Likbent triangel 305"/>
              <p:cNvSpPr/>
              <p:nvPr/>
            </p:nvSpPr>
            <p:spPr>
              <a:xfrm flipV="1">
                <a:off x="16063205" y="5419132"/>
                <a:ext cx="1327597" cy="64922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7" name="Frihandsfigur 306"/>
              <p:cNvSpPr/>
              <p:nvPr/>
            </p:nvSpPr>
            <p:spPr>
              <a:xfrm>
                <a:off x="16294956" y="5419131"/>
                <a:ext cx="837553" cy="217501"/>
              </a:xfrm>
              <a:custGeom>
                <a:avLst/>
                <a:gdLst>
                  <a:gd name="connsiteX0" fmla="*/ 181 w 837553"/>
                  <a:gd name="connsiteY0" fmla="*/ 2229 h 217501"/>
                  <a:gd name="connsiteX1" fmla="*/ 23993 w 837553"/>
                  <a:gd name="connsiteY1" fmla="*/ 92717 h 217501"/>
                  <a:gd name="connsiteX2" fmla="*/ 150200 w 837553"/>
                  <a:gd name="connsiteY2" fmla="*/ 173679 h 217501"/>
                  <a:gd name="connsiteX3" fmla="*/ 288312 w 837553"/>
                  <a:gd name="connsiteY3" fmla="*/ 207017 h 217501"/>
                  <a:gd name="connsiteX4" fmla="*/ 347843 w 837553"/>
                  <a:gd name="connsiteY4" fmla="*/ 209398 h 217501"/>
                  <a:gd name="connsiteX5" fmla="*/ 495481 w 837553"/>
                  <a:gd name="connsiteY5" fmla="*/ 216542 h 217501"/>
                  <a:gd name="connsiteX6" fmla="*/ 640737 w 837553"/>
                  <a:gd name="connsiteY6" fmla="*/ 185585 h 217501"/>
                  <a:gd name="connsiteX7" fmla="*/ 745512 w 837553"/>
                  <a:gd name="connsiteY7" fmla="*/ 135579 h 217501"/>
                  <a:gd name="connsiteX8" fmla="*/ 824093 w 837553"/>
                  <a:gd name="connsiteY8" fmla="*/ 54617 h 217501"/>
                  <a:gd name="connsiteX9" fmla="*/ 824093 w 837553"/>
                  <a:gd name="connsiteY9" fmla="*/ 4610 h 217501"/>
                  <a:gd name="connsiteX10" fmla="*/ 690743 w 837553"/>
                  <a:gd name="connsiteY10" fmla="*/ 2229 h 217501"/>
                  <a:gd name="connsiteX11" fmla="*/ 297837 w 837553"/>
                  <a:gd name="connsiteY11" fmla="*/ 4610 h 217501"/>
                  <a:gd name="connsiteX12" fmla="*/ 181 w 837553"/>
                  <a:gd name="connsiteY12" fmla="*/ 2229 h 2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553" h="217501">
                    <a:moveTo>
                      <a:pt x="181" y="2229"/>
                    </a:moveTo>
                    <a:cubicBezTo>
                      <a:pt x="-415" y="33185"/>
                      <a:pt x="-1010" y="64142"/>
                      <a:pt x="23993" y="92717"/>
                    </a:cubicBezTo>
                    <a:cubicBezTo>
                      <a:pt x="48996" y="121292"/>
                      <a:pt x="106147" y="154629"/>
                      <a:pt x="150200" y="173679"/>
                    </a:cubicBezTo>
                    <a:cubicBezTo>
                      <a:pt x="194253" y="192729"/>
                      <a:pt x="255372" y="201064"/>
                      <a:pt x="288312" y="207017"/>
                    </a:cubicBezTo>
                    <a:cubicBezTo>
                      <a:pt x="321253" y="212970"/>
                      <a:pt x="347843" y="209398"/>
                      <a:pt x="347843" y="209398"/>
                    </a:cubicBezTo>
                    <a:cubicBezTo>
                      <a:pt x="382371" y="210985"/>
                      <a:pt x="446665" y="220511"/>
                      <a:pt x="495481" y="216542"/>
                    </a:cubicBezTo>
                    <a:cubicBezTo>
                      <a:pt x="544297" y="212573"/>
                      <a:pt x="599065" y="199079"/>
                      <a:pt x="640737" y="185585"/>
                    </a:cubicBezTo>
                    <a:cubicBezTo>
                      <a:pt x="682409" y="172091"/>
                      <a:pt x="714953" y="157407"/>
                      <a:pt x="745512" y="135579"/>
                    </a:cubicBezTo>
                    <a:cubicBezTo>
                      <a:pt x="776071" y="113751"/>
                      <a:pt x="810996" y="76445"/>
                      <a:pt x="824093" y="54617"/>
                    </a:cubicBezTo>
                    <a:cubicBezTo>
                      <a:pt x="837190" y="32789"/>
                      <a:pt x="846318" y="13341"/>
                      <a:pt x="824093" y="4610"/>
                    </a:cubicBezTo>
                    <a:cubicBezTo>
                      <a:pt x="801868" y="-4121"/>
                      <a:pt x="690743" y="2229"/>
                      <a:pt x="690743" y="2229"/>
                    </a:cubicBezTo>
                    <a:lnTo>
                      <a:pt x="297837" y="4610"/>
                    </a:lnTo>
                    <a:lnTo>
                      <a:pt x="181" y="2229"/>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8" name="Rektangel 307"/>
              <p:cNvSpPr/>
              <p:nvPr/>
            </p:nvSpPr>
            <p:spPr>
              <a:xfrm>
                <a:off x="15031258" y="7593363"/>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9" name="Ellips 308"/>
              <p:cNvSpPr/>
              <p:nvPr/>
            </p:nvSpPr>
            <p:spPr>
              <a:xfrm>
                <a:off x="15436303" y="7866423"/>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0" name="Frihandsfigur 309"/>
              <p:cNvSpPr/>
              <p:nvPr/>
            </p:nvSpPr>
            <p:spPr>
              <a:xfrm>
                <a:off x="15575954" y="2658227"/>
                <a:ext cx="3081900" cy="2865748"/>
              </a:xfrm>
              <a:custGeom>
                <a:avLst/>
                <a:gdLst>
                  <a:gd name="connsiteX0" fmla="*/ 17568 w 2850302"/>
                  <a:gd name="connsiteY0" fmla="*/ 1149735 h 2336327"/>
                  <a:gd name="connsiteX1" fmla="*/ 1693 w 2850302"/>
                  <a:gd name="connsiteY1" fmla="*/ 1029085 h 2336327"/>
                  <a:gd name="connsiteX2" fmla="*/ 11218 w 2850302"/>
                  <a:gd name="connsiteY2" fmla="*/ 781435 h 2336327"/>
                  <a:gd name="connsiteX3" fmla="*/ 96943 w 2850302"/>
                  <a:gd name="connsiteY3" fmla="*/ 486160 h 2336327"/>
                  <a:gd name="connsiteX4" fmla="*/ 220768 w 2850302"/>
                  <a:gd name="connsiteY4" fmla="*/ 267085 h 2336327"/>
                  <a:gd name="connsiteX5" fmla="*/ 423968 w 2850302"/>
                  <a:gd name="connsiteY5" fmla="*/ 121035 h 2336327"/>
                  <a:gd name="connsiteX6" fmla="*/ 693843 w 2850302"/>
                  <a:gd name="connsiteY6" fmla="*/ 28960 h 2336327"/>
                  <a:gd name="connsiteX7" fmla="*/ 912918 w 2850302"/>
                  <a:gd name="connsiteY7" fmla="*/ 385 h 2336327"/>
                  <a:gd name="connsiteX8" fmla="*/ 1258993 w 2850302"/>
                  <a:gd name="connsiteY8" fmla="*/ 44835 h 2336327"/>
                  <a:gd name="connsiteX9" fmla="*/ 1589193 w 2850302"/>
                  <a:gd name="connsiteY9" fmla="*/ 175010 h 2336327"/>
                  <a:gd name="connsiteX10" fmla="*/ 1757468 w 2850302"/>
                  <a:gd name="connsiteY10" fmla="*/ 302010 h 2336327"/>
                  <a:gd name="connsiteX11" fmla="*/ 1859068 w 2850302"/>
                  <a:gd name="connsiteY11" fmla="*/ 406785 h 2336327"/>
                  <a:gd name="connsiteX12" fmla="*/ 1897168 w 2850302"/>
                  <a:gd name="connsiteY12" fmla="*/ 460760 h 2336327"/>
                  <a:gd name="connsiteX13" fmla="*/ 2027343 w 2850302"/>
                  <a:gd name="connsiteY13" fmla="*/ 460760 h 2336327"/>
                  <a:gd name="connsiteX14" fmla="*/ 2259118 w 2850302"/>
                  <a:gd name="connsiteY14" fmla="*/ 524260 h 2336327"/>
                  <a:gd name="connsiteX15" fmla="*/ 2544868 w 2850302"/>
                  <a:gd name="connsiteY15" fmla="*/ 676660 h 2336327"/>
                  <a:gd name="connsiteX16" fmla="*/ 2773468 w 2850302"/>
                  <a:gd name="connsiteY16" fmla="*/ 917960 h 2336327"/>
                  <a:gd name="connsiteX17" fmla="*/ 2849668 w 2850302"/>
                  <a:gd name="connsiteY17" fmla="*/ 1267210 h 2336327"/>
                  <a:gd name="connsiteX18" fmla="*/ 2798868 w 2850302"/>
                  <a:gd name="connsiteY18" fmla="*/ 1562485 h 2336327"/>
                  <a:gd name="connsiteX19" fmla="*/ 2621068 w 2850302"/>
                  <a:gd name="connsiteY19" fmla="*/ 1899035 h 2336327"/>
                  <a:gd name="connsiteX20" fmla="*/ 2494068 w 2850302"/>
                  <a:gd name="connsiteY20" fmla="*/ 2207010 h 2336327"/>
                  <a:gd name="connsiteX21" fmla="*/ 2449618 w 2850302"/>
                  <a:gd name="connsiteY21" fmla="*/ 2330835 h 2336327"/>
                  <a:gd name="connsiteX22" fmla="*/ 2040043 w 2850302"/>
                  <a:gd name="connsiteY22" fmla="*/ 2311785 h 2336327"/>
                  <a:gd name="connsiteX23" fmla="*/ 2043218 w 2850302"/>
                  <a:gd name="connsiteY23" fmla="*/ 2286385 h 2336327"/>
                  <a:gd name="connsiteX24" fmla="*/ 2065443 w 2850302"/>
                  <a:gd name="connsiteY24" fmla="*/ 2168910 h 2336327"/>
                  <a:gd name="connsiteX25" fmla="*/ 2055918 w 2850302"/>
                  <a:gd name="connsiteY25" fmla="*/ 1956185 h 2336327"/>
                  <a:gd name="connsiteX26" fmla="*/ 2027343 w 2850302"/>
                  <a:gd name="connsiteY26" fmla="*/ 1826010 h 2336327"/>
                  <a:gd name="connsiteX27" fmla="*/ 1995593 w 2850302"/>
                  <a:gd name="connsiteY27" fmla="*/ 1746635 h 2336327"/>
                  <a:gd name="connsiteX28" fmla="*/ 2084493 w 2850302"/>
                  <a:gd name="connsiteY28" fmla="*/ 1606935 h 2336327"/>
                  <a:gd name="connsiteX29" fmla="*/ 2109893 w 2850302"/>
                  <a:gd name="connsiteY29" fmla="*/ 1337060 h 2336327"/>
                  <a:gd name="connsiteX30" fmla="*/ 2119418 w 2850302"/>
                  <a:gd name="connsiteY30" fmla="*/ 1076710 h 2336327"/>
                  <a:gd name="connsiteX31" fmla="*/ 2113068 w 2850302"/>
                  <a:gd name="connsiteY31" fmla="*/ 1041785 h 2336327"/>
                  <a:gd name="connsiteX32" fmla="*/ 2043218 w 2850302"/>
                  <a:gd name="connsiteY32" fmla="*/ 1054485 h 2336327"/>
                  <a:gd name="connsiteX33" fmla="*/ 1786043 w 2850302"/>
                  <a:gd name="connsiteY33" fmla="*/ 1003685 h 2336327"/>
                  <a:gd name="connsiteX34" fmla="*/ 1595543 w 2850302"/>
                  <a:gd name="connsiteY34" fmla="*/ 940185 h 2336327"/>
                  <a:gd name="connsiteX35" fmla="*/ 1414568 w 2850302"/>
                  <a:gd name="connsiteY35" fmla="*/ 911610 h 2336327"/>
                  <a:gd name="connsiteX36" fmla="*/ 1290743 w 2850302"/>
                  <a:gd name="connsiteY36" fmla="*/ 911610 h 2336327"/>
                  <a:gd name="connsiteX37" fmla="*/ 1243118 w 2850302"/>
                  <a:gd name="connsiteY37" fmla="*/ 949710 h 2336327"/>
                  <a:gd name="connsiteX38" fmla="*/ 1243118 w 2850302"/>
                  <a:gd name="connsiteY38" fmla="*/ 1003685 h 2336327"/>
                  <a:gd name="connsiteX39" fmla="*/ 1271693 w 2850302"/>
                  <a:gd name="connsiteY39" fmla="*/ 1108460 h 2336327"/>
                  <a:gd name="connsiteX40" fmla="*/ 1287568 w 2850302"/>
                  <a:gd name="connsiteY40" fmla="*/ 1143385 h 2336327"/>
                  <a:gd name="connsiteX41" fmla="*/ 1192318 w 2850302"/>
                  <a:gd name="connsiteY41" fmla="*/ 1092585 h 2336327"/>
                  <a:gd name="connsiteX42" fmla="*/ 963718 w 2850302"/>
                  <a:gd name="connsiteY42" fmla="*/ 968760 h 2336327"/>
                  <a:gd name="connsiteX43" fmla="*/ 757343 w 2850302"/>
                  <a:gd name="connsiteY43" fmla="*/ 870335 h 2336327"/>
                  <a:gd name="connsiteX44" fmla="*/ 703368 w 2850302"/>
                  <a:gd name="connsiteY44" fmla="*/ 860810 h 2336327"/>
                  <a:gd name="connsiteX45" fmla="*/ 674793 w 2850302"/>
                  <a:gd name="connsiteY45" fmla="*/ 854460 h 2336327"/>
                  <a:gd name="connsiteX46" fmla="*/ 652568 w 2850302"/>
                  <a:gd name="connsiteY46" fmla="*/ 867160 h 2336327"/>
                  <a:gd name="connsiteX47" fmla="*/ 658918 w 2850302"/>
                  <a:gd name="connsiteY47" fmla="*/ 924310 h 2336327"/>
                  <a:gd name="connsiteX48" fmla="*/ 677968 w 2850302"/>
                  <a:gd name="connsiteY48" fmla="*/ 1041785 h 2336327"/>
                  <a:gd name="connsiteX49" fmla="*/ 709718 w 2850302"/>
                  <a:gd name="connsiteY49" fmla="*/ 1127510 h 2336327"/>
                  <a:gd name="connsiteX50" fmla="*/ 719243 w 2850302"/>
                  <a:gd name="connsiteY50" fmla="*/ 1152910 h 2336327"/>
                  <a:gd name="connsiteX51" fmla="*/ 652568 w 2850302"/>
                  <a:gd name="connsiteY51" fmla="*/ 1127510 h 2336327"/>
                  <a:gd name="connsiteX52" fmla="*/ 474768 w 2850302"/>
                  <a:gd name="connsiteY52" fmla="*/ 1073535 h 2336327"/>
                  <a:gd name="connsiteX53" fmla="*/ 322368 w 2850302"/>
                  <a:gd name="connsiteY53" fmla="*/ 1038610 h 2336327"/>
                  <a:gd name="connsiteX54" fmla="*/ 227118 w 2850302"/>
                  <a:gd name="connsiteY54" fmla="*/ 1048135 h 2336327"/>
                  <a:gd name="connsiteX55" fmla="*/ 189018 w 2850302"/>
                  <a:gd name="connsiteY55" fmla="*/ 1117985 h 2336327"/>
                  <a:gd name="connsiteX56" fmla="*/ 223943 w 2850302"/>
                  <a:gd name="connsiteY56" fmla="*/ 1283085 h 2336327"/>
                  <a:gd name="connsiteX57" fmla="*/ 290618 w 2850302"/>
                  <a:gd name="connsiteY57" fmla="*/ 1391035 h 2336327"/>
                  <a:gd name="connsiteX58" fmla="*/ 300143 w 2850302"/>
                  <a:gd name="connsiteY58" fmla="*/ 1419610 h 2336327"/>
                  <a:gd name="connsiteX59" fmla="*/ 192193 w 2850302"/>
                  <a:gd name="connsiteY59" fmla="*/ 1381510 h 2336327"/>
                  <a:gd name="connsiteX60" fmla="*/ 77893 w 2850302"/>
                  <a:gd name="connsiteY60" fmla="*/ 1286260 h 2336327"/>
                  <a:gd name="connsiteX61" fmla="*/ 17568 w 2850302"/>
                  <a:gd name="connsiteY61" fmla="*/ 1149735 h 233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0302" h="2336327">
                    <a:moveTo>
                      <a:pt x="17568" y="1149735"/>
                    </a:moveTo>
                    <a:cubicBezTo>
                      <a:pt x="4868" y="1106872"/>
                      <a:pt x="2751" y="1090468"/>
                      <a:pt x="1693" y="1029085"/>
                    </a:cubicBezTo>
                    <a:cubicBezTo>
                      <a:pt x="635" y="967702"/>
                      <a:pt x="-4657" y="871922"/>
                      <a:pt x="11218" y="781435"/>
                    </a:cubicBezTo>
                    <a:cubicBezTo>
                      <a:pt x="27093" y="690948"/>
                      <a:pt x="62018" y="571885"/>
                      <a:pt x="96943" y="486160"/>
                    </a:cubicBezTo>
                    <a:cubicBezTo>
                      <a:pt x="131868" y="400435"/>
                      <a:pt x="166264" y="327939"/>
                      <a:pt x="220768" y="267085"/>
                    </a:cubicBezTo>
                    <a:cubicBezTo>
                      <a:pt x="275272" y="206231"/>
                      <a:pt x="345122" y="160722"/>
                      <a:pt x="423968" y="121035"/>
                    </a:cubicBezTo>
                    <a:cubicBezTo>
                      <a:pt x="502814" y="81348"/>
                      <a:pt x="612351" y="49068"/>
                      <a:pt x="693843" y="28960"/>
                    </a:cubicBezTo>
                    <a:cubicBezTo>
                      <a:pt x="775335" y="8852"/>
                      <a:pt x="818726" y="-2261"/>
                      <a:pt x="912918" y="385"/>
                    </a:cubicBezTo>
                    <a:cubicBezTo>
                      <a:pt x="1007110" y="3031"/>
                      <a:pt x="1146281" y="15731"/>
                      <a:pt x="1258993" y="44835"/>
                    </a:cubicBezTo>
                    <a:cubicBezTo>
                      <a:pt x="1371705" y="73939"/>
                      <a:pt x="1506114" y="132148"/>
                      <a:pt x="1589193" y="175010"/>
                    </a:cubicBezTo>
                    <a:cubicBezTo>
                      <a:pt x="1672272" y="217872"/>
                      <a:pt x="1712489" y="263381"/>
                      <a:pt x="1757468" y="302010"/>
                    </a:cubicBezTo>
                    <a:cubicBezTo>
                      <a:pt x="1802447" y="340639"/>
                      <a:pt x="1835785" y="380327"/>
                      <a:pt x="1859068" y="406785"/>
                    </a:cubicBezTo>
                    <a:cubicBezTo>
                      <a:pt x="1882351" y="433243"/>
                      <a:pt x="1869122" y="451764"/>
                      <a:pt x="1897168" y="460760"/>
                    </a:cubicBezTo>
                    <a:cubicBezTo>
                      <a:pt x="1925214" y="469756"/>
                      <a:pt x="1967018" y="450177"/>
                      <a:pt x="2027343" y="460760"/>
                    </a:cubicBezTo>
                    <a:cubicBezTo>
                      <a:pt x="2087668" y="471343"/>
                      <a:pt x="2172864" y="488277"/>
                      <a:pt x="2259118" y="524260"/>
                    </a:cubicBezTo>
                    <a:cubicBezTo>
                      <a:pt x="2345372" y="560243"/>
                      <a:pt x="2459143" y="611043"/>
                      <a:pt x="2544868" y="676660"/>
                    </a:cubicBezTo>
                    <a:cubicBezTo>
                      <a:pt x="2630593" y="742277"/>
                      <a:pt x="2722668" y="819535"/>
                      <a:pt x="2773468" y="917960"/>
                    </a:cubicBezTo>
                    <a:cubicBezTo>
                      <a:pt x="2824268" y="1016385"/>
                      <a:pt x="2845435" y="1159789"/>
                      <a:pt x="2849668" y="1267210"/>
                    </a:cubicBezTo>
                    <a:cubicBezTo>
                      <a:pt x="2853901" y="1374631"/>
                      <a:pt x="2836968" y="1457181"/>
                      <a:pt x="2798868" y="1562485"/>
                    </a:cubicBezTo>
                    <a:cubicBezTo>
                      <a:pt x="2760768" y="1667789"/>
                      <a:pt x="2671868" y="1791614"/>
                      <a:pt x="2621068" y="1899035"/>
                    </a:cubicBezTo>
                    <a:cubicBezTo>
                      <a:pt x="2570268" y="2006456"/>
                      <a:pt x="2522643" y="2135043"/>
                      <a:pt x="2494068" y="2207010"/>
                    </a:cubicBezTo>
                    <a:cubicBezTo>
                      <a:pt x="2465493" y="2278977"/>
                      <a:pt x="2525289" y="2313373"/>
                      <a:pt x="2449618" y="2330835"/>
                    </a:cubicBezTo>
                    <a:cubicBezTo>
                      <a:pt x="2373947" y="2348298"/>
                      <a:pt x="2107776" y="2319193"/>
                      <a:pt x="2040043" y="2311785"/>
                    </a:cubicBezTo>
                    <a:cubicBezTo>
                      <a:pt x="1972310" y="2304377"/>
                      <a:pt x="2038985" y="2310197"/>
                      <a:pt x="2043218" y="2286385"/>
                    </a:cubicBezTo>
                    <a:cubicBezTo>
                      <a:pt x="2047451" y="2262573"/>
                      <a:pt x="2063326" y="2223943"/>
                      <a:pt x="2065443" y="2168910"/>
                    </a:cubicBezTo>
                    <a:cubicBezTo>
                      <a:pt x="2067560" y="2113877"/>
                      <a:pt x="2062268" y="2013335"/>
                      <a:pt x="2055918" y="1956185"/>
                    </a:cubicBezTo>
                    <a:cubicBezTo>
                      <a:pt x="2049568" y="1899035"/>
                      <a:pt x="2037397" y="1860935"/>
                      <a:pt x="2027343" y="1826010"/>
                    </a:cubicBezTo>
                    <a:cubicBezTo>
                      <a:pt x="2017289" y="1791085"/>
                      <a:pt x="1986068" y="1783147"/>
                      <a:pt x="1995593" y="1746635"/>
                    </a:cubicBezTo>
                    <a:cubicBezTo>
                      <a:pt x="2005118" y="1710123"/>
                      <a:pt x="2065443" y="1675197"/>
                      <a:pt x="2084493" y="1606935"/>
                    </a:cubicBezTo>
                    <a:cubicBezTo>
                      <a:pt x="2103543" y="1538673"/>
                      <a:pt x="2104072" y="1425431"/>
                      <a:pt x="2109893" y="1337060"/>
                    </a:cubicBezTo>
                    <a:cubicBezTo>
                      <a:pt x="2115714" y="1248689"/>
                      <a:pt x="2118889" y="1125922"/>
                      <a:pt x="2119418" y="1076710"/>
                    </a:cubicBezTo>
                    <a:cubicBezTo>
                      <a:pt x="2119947" y="1027498"/>
                      <a:pt x="2125768" y="1045489"/>
                      <a:pt x="2113068" y="1041785"/>
                    </a:cubicBezTo>
                    <a:cubicBezTo>
                      <a:pt x="2100368" y="1038081"/>
                      <a:pt x="2097722" y="1060835"/>
                      <a:pt x="2043218" y="1054485"/>
                    </a:cubicBezTo>
                    <a:cubicBezTo>
                      <a:pt x="1988714" y="1048135"/>
                      <a:pt x="1860655" y="1022735"/>
                      <a:pt x="1786043" y="1003685"/>
                    </a:cubicBezTo>
                    <a:cubicBezTo>
                      <a:pt x="1711431" y="984635"/>
                      <a:pt x="1657455" y="955531"/>
                      <a:pt x="1595543" y="940185"/>
                    </a:cubicBezTo>
                    <a:cubicBezTo>
                      <a:pt x="1533631" y="924839"/>
                      <a:pt x="1465368" y="916372"/>
                      <a:pt x="1414568" y="911610"/>
                    </a:cubicBezTo>
                    <a:cubicBezTo>
                      <a:pt x="1363768" y="906848"/>
                      <a:pt x="1319318" y="905260"/>
                      <a:pt x="1290743" y="911610"/>
                    </a:cubicBezTo>
                    <a:cubicBezTo>
                      <a:pt x="1262168" y="917960"/>
                      <a:pt x="1251055" y="934364"/>
                      <a:pt x="1243118" y="949710"/>
                    </a:cubicBezTo>
                    <a:cubicBezTo>
                      <a:pt x="1235181" y="965056"/>
                      <a:pt x="1238356" y="977227"/>
                      <a:pt x="1243118" y="1003685"/>
                    </a:cubicBezTo>
                    <a:cubicBezTo>
                      <a:pt x="1247880" y="1030143"/>
                      <a:pt x="1264285" y="1085177"/>
                      <a:pt x="1271693" y="1108460"/>
                    </a:cubicBezTo>
                    <a:cubicBezTo>
                      <a:pt x="1279101" y="1131743"/>
                      <a:pt x="1300797" y="1146031"/>
                      <a:pt x="1287568" y="1143385"/>
                    </a:cubicBezTo>
                    <a:cubicBezTo>
                      <a:pt x="1274339" y="1140739"/>
                      <a:pt x="1192318" y="1092585"/>
                      <a:pt x="1192318" y="1092585"/>
                    </a:cubicBezTo>
                    <a:cubicBezTo>
                      <a:pt x="1138343" y="1063481"/>
                      <a:pt x="1036214" y="1005802"/>
                      <a:pt x="963718" y="968760"/>
                    </a:cubicBezTo>
                    <a:cubicBezTo>
                      <a:pt x="891222" y="931718"/>
                      <a:pt x="800735" y="888327"/>
                      <a:pt x="757343" y="870335"/>
                    </a:cubicBezTo>
                    <a:cubicBezTo>
                      <a:pt x="713951" y="852343"/>
                      <a:pt x="717126" y="863456"/>
                      <a:pt x="703368" y="860810"/>
                    </a:cubicBezTo>
                    <a:cubicBezTo>
                      <a:pt x="689610" y="858164"/>
                      <a:pt x="683260" y="853402"/>
                      <a:pt x="674793" y="854460"/>
                    </a:cubicBezTo>
                    <a:cubicBezTo>
                      <a:pt x="666326" y="855518"/>
                      <a:pt x="655214" y="855518"/>
                      <a:pt x="652568" y="867160"/>
                    </a:cubicBezTo>
                    <a:cubicBezTo>
                      <a:pt x="649922" y="878802"/>
                      <a:pt x="654685" y="895206"/>
                      <a:pt x="658918" y="924310"/>
                    </a:cubicBezTo>
                    <a:cubicBezTo>
                      <a:pt x="663151" y="953414"/>
                      <a:pt x="669501" y="1007918"/>
                      <a:pt x="677968" y="1041785"/>
                    </a:cubicBezTo>
                    <a:cubicBezTo>
                      <a:pt x="686435" y="1075652"/>
                      <a:pt x="702839" y="1108989"/>
                      <a:pt x="709718" y="1127510"/>
                    </a:cubicBezTo>
                    <a:cubicBezTo>
                      <a:pt x="716597" y="1146031"/>
                      <a:pt x="728768" y="1152910"/>
                      <a:pt x="719243" y="1152910"/>
                    </a:cubicBezTo>
                    <a:cubicBezTo>
                      <a:pt x="709718" y="1152910"/>
                      <a:pt x="693314" y="1140739"/>
                      <a:pt x="652568" y="1127510"/>
                    </a:cubicBezTo>
                    <a:cubicBezTo>
                      <a:pt x="611822" y="1114281"/>
                      <a:pt x="529801" y="1088352"/>
                      <a:pt x="474768" y="1073535"/>
                    </a:cubicBezTo>
                    <a:cubicBezTo>
                      <a:pt x="419735" y="1058718"/>
                      <a:pt x="363643" y="1042843"/>
                      <a:pt x="322368" y="1038610"/>
                    </a:cubicBezTo>
                    <a:cubicBezTo>
                      <a:pt x="281093" y="1034377"/>
                      <a:pt x="249343" y="1034906"/>
                      <a:pt x="227118" y="1048135"/>
                    </a:cubicBezTo>
                    <a:cubicBezTo>
                      <a:pt x="204893" y="1061364"/>
                      <a:pt x="189547" y="1078827"/>
                      <a:pt x="189018" y="1117985"/>
                    </a:cubicBezTo>
                    <a:cubicBezTo>
                      <a:pt x="188489" y="1157143"/>
                      <a:pt x="207010" y="1237577"/>
                      <a:pt x="223943" y="1283085"/>
                    </a:cubicBezTo>
                    <a:cubicBezTo>
                      <a:pt x="240876" y="1328593"/>
                      <a:pt x="277918" y="1368281"/>
                      <a:pt x="290618" y="1391035"/>
                    </a:cubicBezTo>
                    <a:cubicBezTo>
                      <a:pt x="303318" y="1413789"/>
                      <a:pt x="316547" y="1421197"/>
                      <a:pt x="300143" y="1419610"/>
                    </a:cubicBezTo>
                    <a:cubicBezTo>
                      <a:pt x="283739" y="1418023"/>
                      <a:pt x="229234" y="1403735"/>
                      <a:pt x="192193" y="1381510"/>
                    </a:cubicBezTo>
                    <a:cubicBezTo>
                      <a:pt x="155152" y="1359285"/>
                      <a:pt x="106997" y="1324889"/>
                      <a:pt x="77893" y="1286260"/>
                    </a:cubicBezTo>
                    <a:cubicBezTo>
                      <a:pt x="48789" y="1247631"/>
                      <a:pt x="30268" y="1192598"/>
                      <a:pt x="17568" y="1149735"/>
                    </a:cubicBezTo>
                    <a:close/>
                  </a:path>
                </a:pathLst>
              </a:custGeom>
              <a:solidFill>
                <a:srgbClr val="CA9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1" name="Ellips 310"/>
              <p:cNvSpPr/>
              <p:nvPr/>
            </p:nvSpPr>
            <p:spPr>
              <a:xfrm>
                <a:off x="17676380" y="4469038"/>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2" name="Rektangel med rundade hörn 311"/>
              <p:cNvSpPr/>
              <p:nvPr/>
            </p:nvSpPr>
            <p:spPr>
              <a:xfrm>
                <a:off x="17695297" y="5419132"/>
                <a:ext cx="723896" cy="27347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3" name="Ellips 312"/>
              <p:cNvSpPr/>
              <p:nvPr/>
            </p:nvSpPr>
            <p:spPr>
              <a:xfrm>
                <a:off x="17879132" y="7867404"/>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4" name="Ellips 313"/>
              <p:cNvSpPr/>
              <p:nvPr/>
            </p:nvSpPr>
            <p:spPr>
              <a:xfrm>
                <a:off x="17748685" y="7866423"/>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5" name="Rektangel 314"/>
              <p:cNvSpPr/>
              <p:nvPr/>
            </p:nvSpPr>
            <p:spPr>
              <a:xfrm>
                <a:off x="17879132" y="7593363"/>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nvGrpSpPr>
            <p:cNvPr id="264" name="Grupp 263"/>
            <p:cNvGrpSpPr>
              <a:grpSpLocks noChangeAspect="1"/>
            </p:cNvGrpSpPr>
            <p:nvPr/>
          </p:nvGrpSpPr>
          <p:grpSpPr>
            <a:xfrm>
              <a:off x="5340893" y="4220013"/>
              <a:ext cx="677587" cy="1529876"/>
              <a:chOff x="14829582" y="-5927333"/>
              <a:chExt cx="3387934" cy="7649379"/>
            </a:xfrm>
          </p:grpSpPr>
          <p:sp>
            <p:nvSpPr>
              <p:cNvPr id="265" name="Ellips 264"/>
              <p:cNvSpPr/>
              <p:nvPr/>
            </p:nvSpPr>
            <p:spPr>
              <a:xfrm>
                <a:off x="15314464" y="-4404240"/>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6" name="Ellips 265"/>
              <p:cNvSpPr/>
              <p:nvPr/>
            </p:nvSpPr>
            <p:spPr>
              <a:xfrm>
                <a:off x="17474704" y="-4340616"/>
                <a:ext cx="288032" cy="43204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7" name="Ellips 266"/>
              <p:cNvSpPr/>
              <p:nvPr/>
            </p:nvSpPr>
            <p:spPr>
              <a:xfrm>
                <a:off x="15458480" y="-5924792"/>
                <a:ext cx="2232248" cy="2448272"/>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8" name="Frihandsfigur 267"/>
              <p:cNvSpPr/>
              <p:nvPr/>
            </p:nvSpPr>
            <p:spPr>
              <a:xfrm>
                <a:off x="15439930" y="-5927333"/>
                <a:ext cx="1943737" cy="1250534"/>
              </a:xfrm>
              <a:custGeom>
                <a:avLst/>
                <a:gdLst>
                  <a:gd name="connsiteX0" fmla="*/ 1933819 w 1943737"/>
                  <a:gd name="connsiteY0" fmla="*/ 392272 h 1250534"/>
                  <a:gd name="connsiteX1" fmla="*/ 1540913 w 1943737"/>
                  <a:gd name="connsiteY1" fmla="*/ 766128 h 1250534"/>
                  <a:gd name="connsiteX2" fmla="*/ 964650 w 1943737"/>
                  <a:gd name="connsiteY2" fmla="*/ 1042353 h 1250534"/>
                  <a:gd name="connsiteX3" fmla="*/ 319332 w 1943737"/>
                  <a:gd name="connsiteY3" fmla="*/ 1204278 h 1250534"/>
                  <a:gd name="connsiteX4" fmla="*/ 24057 w 1943737"/>
                  <a:gd name="connsiteY4" fmla="*/ 1247141 h 1250534"/>
                  <a:gd name="connsiteX5" fmla="*/ 26438 w 1943737"/>
                  <a:gd name="connsiteY5" fmla="*/ 1132841 h 1250534"/>
                  <a:gd name="connsiteX6" fmla="*/ 100257 w 1943737"/>
                  <a:gd name="connsiteY6" fmla="*/ 763747 h 1250534"/>
                  <a:gd name="connsiteX7" fmla="*/ 245513 w 1943737"/>
                  <a:gd name="connsiteY7" fmla="*/ 492285 h 1250534"/>
                  <a:gd name="connsiteX8" fmla="*/ 402675 w 1943737"/>
                  <a:gd name="connsiteY8" fmla="*/ 306547 h 1250534"/>
                  <a:gd name="connsiteX9" fmla="*/ 564600 w 1943737"/>
                  <a:gd name="connsiteY9" fmla="*/ 182722 h 1250534"/>
                  <a:gd name="connsiteX10" fmla="*/ 740813 w 1943737"/>
                  <a:gd name="connsiteY10" fmla="*/ 80328 h 1250534"/>
                  <a:gd name="connsiteX11" fmla="*/ 1069425 w 1943737"/>
                  <a:gd name="connsiteY11" fmla="*/ 1747 h 1250534"/>
                  <a:gd name="connsiteX12" fmla="*/ 1378988 w 1943737"/>
                  <a:gd name="connsiteY12" fmla="*/ 32703 h 1250534"/>
                  <a:gd name="connsiteX13" fmla="*/ 1590919 w 1943737"/>
                  <a:gd name="connsiteY13" fmla="*/ 111285 h 1250534"/>
                  <a:gd name="connsiteX14" fmla="*/ 1805232 w 1943737"/>
                  <a:gd name="connsiteY14" fmla="*/ 247016 h 1250534"/>
                  <a:gd name="connsiteX15" fmla="*/ 1933819 w 1943737"/>
                  <a:gd name="connsiteY15" fmla="*/ 392272 h 125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737" h="1250534">
                    <a:moveTo>
                      <a:pt x="1933819" y="392272"/>
                    </a:moveTo>
                    <a:cubicBezTo>
                      <a:pt x="1889766" y="478791"/>
                      <a:pt x="1702441" y="657781"/>
                      <a:pt x="1540913" y="766128"/>
                    </a:cubicBezTo>
                    <a:cubicBezTo>
                      <a:pt x="1379385" y="874475"/>
                      <a:pt x="1168247" y="969328"/>
                      <a:pt x="964650" y="1042353"/>
                    </a:cubicBezTo>
                    <a:cubicBezTo>
                      <a:pt x="761053" y="1115378"/>
                      <a:pt x="476097" y="1170147"/>
                      <a:pt x="319332" y="1204278"/>
                    </a:cubicBezTo>
                    <a:cubicBezTo>
                      <a:pt x="162567" y="1238409"/>
                      <a:pt x="72873" y="1259047"/>
                      <a:pt x="24057" y="1247141"/>
                    </a:cubicBezTo>
                    <a:cubicBezTo>
                      <a:pt x="-24759" y="1235235"/>
                      <a:pt x="13738" y="1213407"/>
                      <a:pt x="26438" y="1132841"/>
                    </a:cubicBezTo>
                    <a:cubicBezTo>
                      <a:pt x="39138" y="1052275"/>
                      <a:pt x="63744" y="870506"/>
                      <a:pt x="100257" y="763747"/>
                    </a:cubicBezTo>
                    <a:cubicBezTo>
                      <a:pt x="136770" y="656988"/>
                      <a:pt x="195110" y="568485"/>
                      <a:pt x="245513" y="492285"/>
                    </a:cubicBezTo>
                    <a:cubicBezTo>
                      <a:pt x="295916" y="416085"/>
                      <a:pt x="349494" y="358141"/>
                      <a:pt x="402675" y="306547"/>
                    </a:cubicBezTo>
                    <a:cubicBezTo>
                      <a:pt x="455856" y="254953"/>
                      <a:pt x="508244" y="220425"/>
                      <a:pt x="564600" y="182722"/>
                    </a:cubicBezTo>
                    <a:cubicBezTo>
                      <a:pt x="620956" y="145019"/>
                      <a:pt x="656676" y="110490"/>
                      <a:pt x="740813" y="80328"/>
                    </a:cubicBezTo>
                    <a:cubicBezTo>
                      <a:pt x="824950" y="50166"/>
                      <a:pt x="963063" y="9684"/>
                      <a:pt x="1069425" y="1747"/>
                    </a:cubicBezTo>
                    <a:cubicBezTo>
                      <a:pt x="1175787" y="-6190"/>
                      <a:pt x="1292072" y="14447"/>
                      <a:pt x="1378988" y="32703"/>
                    </a:cubicBezTo>
                    <a:cubicBezTo>
                      <a:pt x="1465904" y="50959"/>
                      <a:pt x="1519878" y="75566"/>
                      <a:pt x="1590919" y="111285"/>
                    </a:cubicBezTo>
                    <a:cubicBezTo>
                      <a:pt x="1661960" y="147004"/>
                      <a:pt x="1746098" y="202169"/>
                      <a:pt x="1805232" y="247016"/>
                    </a:cubicBezTo>
                    <a:cubicBezTo>
                      <a:pt x="1864366" y="291863"/>
                      <a:pt x="1977872" y="305753"/>
                      <a:pt x="1933819" y="392272"/>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9" name="Frihandsfigur 268"/>
              <p:cNvSpPr/>
              <p:nvPr/>
            </p:nvSpPr>
            <p:spPr>
              <a:xfrm>
                <a:off x="17354096" y="-5528270"/>
                <a:ext cx="341200" cy="748067"/>
              </a:xfrm>
              <a:custGeom>
                <a:avLst/>
                <a:gdLst>
                  <a:gd name="connsiteX0" fmla="*/ 603 w 341200"/>
                  <a:gd name="connsiteY0" fmla="*/ 24165 h 748067"/>
                  <a:gd name="connsiteX1" fmla="*/ 155384 w 341200"/>
                  <a:gd name="connsiteY1" fmla="*/ 378972 h 748067"/>
                  <a:gd name="connsiteX2" fmla="*/ 272066 w 341200"/>
                  <a:gd name="connsiteY2" fmla="*/ 633765 h 748067"/>
                  <a:gd name="connsiteX3" fmla="*/ 338741 w 341200"/>
                  <a:gd name="connsiteY3" fmla="*/ 748065 h 748067"/>
                  <a:gd name="connsiteX4" fmla="*/ 322072 w 341200"/>
                  <a:gd name="connsiteY4" fmla="*/ 631384 h 748067"/>
                  <a:gd name="connsiteX5" fmla="*/ 276828 w 341200"/>
                  <a:gd name="connsiteY5" fmla="*/ 398022 h 748067"/>
                  <a:gd name="connsiteX6" fmla="*/ 107759 w 341200"/>
                  <a:gd name="connsiteY6" fmla="*/ 76553 h 748067"/>
                  <a:gd name="connsiteX7" fmla="*/ 603 w 341200"/>
                  <a:gd name="connsiteY7" fmla="*/ 24165 h 74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200" h="748067">
                    <a:moveTo>
                      <a:pt x="603" y="24165"/>
                    </a:moveTo>
                    <a:cubicBezTo>
                      <a:pt x="8541" y="74568"/>
                      <a:pt x="110140" y="277372"/>
                      <a:pt x="155384" y="378972"/>
                    </a:cubicBezTo>
                    <a:cubicBezTo>
                      <a:pt x="200628" y="480572"/>
                      <a:pt x="241507" y="572250"/>
                      <a:pt x="272066" y="633765"/>
                    </a:cubicBezTo>
                    <a:cubicBezTo>
                      <a:pt x="302626" y="695281"/>
                      <a:pt x="330407" y="748462"/>
                      <a:pt x="338741" y="748065"/>
                    </a:cubicBezTo>
                    <a:cubicBezTo>
                      <a:pt x="347075" y="747668"/>
                      <a:pt x="332391" y="689724"/>
                      <a:pt x="322072" y="631384"/>
                    </a:cubicBezTo>
                    <a:cubicBezTo>
                      <a:pt x="311753" y="573044"/>
                      <a:pt x="312547" y="490494"/>
                      <a:pt x="276828" y="398022"/>
                    </a:cubicBezTo>
                    <a:cubicBezTo>
                      <a:pt x="241109" y="305550"/>
                      <a:pt x="150622" y="145609"/>
                      <a:pt x="107759" y="76553"/>
                    </a:cubicBezTo>
                    <a:cubicBezTo>
                      <a:pt x="64897" y="7497"/>
                      <a:pt x="-7335" y="-26238"/>
                      <a:pt x="603" y="24165"/>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0" name="Ellips 269"/>
              <p:cNvSpPr/>
              <p:nvPr/>
            </p:nvSpPr>
            <p:spPr>
              <a:xfrm>
                <a:off x="15890528" y="-4620264"/>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1" name="Ellips 270"/>
              <p:cNvSpPr/>
              <p:nvPr/>
            </p:nvSpPr>
            <p:spPr>
              <a:xfrm>
                <a:off x="17042656" y="-4628648"/>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2" name="Frihandsfigur 271"/>
              <p:cNvSpPr/>
              <p:nvPr/>
            </p:nvSpPr>
            <p:spPr>
              <a:xfrm>
                <a:off x="16144700" y="-3927284"/>
                <a:ext cx="824307" cy="292757"/>
              </a:xfrm>
              <a:custGeom>
                <a:avLst/>
                <a:gdLst>
                  <a:gd name="connsiteX0" fmla="*/ 47949 w 824307"/>
                  <a:gd name="connsiteY0" fmla="*/ 9092 h 292757"/>
                  <a:gd name="connsiteX1" fmla="*/ 74143 w 824307"/>
                  <a:gd name="connsiteY1" fmla="*/ 73386 h 292757"/>
                  <a:gd name="connsiteX2" fmla="*/ 105099 w 824307"/>
                  <a:gd name="connsiteY2" fmla="*/ 130536 h 292757"/>
                  <a:gd name="connsiteX3" fmla="*/ 240830 w 824307"/>
                  <a:gd name="connsiteY3" fmla="*/ 254361 h 292757"/>
                  <a:gd name="connsiteX4" fmla="*/ 395612 w 824307"/>
                  <a:gd name="connsiteY4" fmla="*/ 292461 h 292757"/>
                  <a:gd name="connsiteX5" fmla="*/ 545630 w 824307"/>
                  <a:gd name="connsiteY5" fmla="*/ 268648 h 292757"/>
                  <a:gd name="connsiteX6" fmla="*/ 648024 w 824307"/>
                  <a:gd name="connsiteY6" fmla="*/ 209117 h 292757"/>
                  <a:gd name="connsiteX7" fmla="*/ 736130 w 824307"/>
                  <a:gd name="connsiteY7" fmla="*/ 113867 h 292757"/>
                  <a:gd name="connsiteX8" fmla="*/ 778993 w 824307"/>
                  <a:gd name="connsiteY8" fmla="*/ 11473 h 292757"/>
                  <a:gd name="connsiteX9" fmla="*/ 47949 w 824307"/>
                  <a:gd name="connsiteY9" fmla="*/ 9092 h 29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307" h="292757">
                    <a:moveTo>
                      <a:pt x="47949" y="9092"/>
                    </a:moveTo>
                    <a:cubicBezTo>
                      <a:pt x="-69526" y="19411"/>
                      <a:pt x="64618" y="53145"/>
                      <a:pt x="74143" y="73386"/>
                    </a:cubicBezTo>
                    <a:cubicBezTo>
                      <a:pt x="83668" y="93627"/>
                      <a:pt x="77318" y="100374"/>
                      <a:pt x="105099" y="130536"/>
                    </a:cubicBezTo>
                    <a:cubicBezTo>
                      <a:pt x="132880" y="160698"/>
                      <a:pt x="192411" y="227374"/>
                      <a:pt x="240830" y="254361"/>
                    </a:cubicBezTo>
                    <a:cubicBezTo>
                      <a:pt x="289249" y="281349"/>
                      <a:pt x="344812" y="290080"/>
                      <a:pt x="395612" y="292461"/>
                    </a:cubicBezTo>
                    <a:cubicBezTo>
                      <a:pt x="446412" y="294842"/>
                      <a:pt x="503561" y="282539"/>
                      <a:pt x="545630" y="268648"/>
                    </a:cubicBezTo>
                    <a:cubicBezTo>
                      <a:pt x="587699" y="254757"/>
                      <a:pt x="616274" y="234914"/>
                      <a:pt x="648024" y="209117"/>
                    </a:cubicBezTo>
                    <a:cubicBezTo>
                      <a:pt x="679774" y="183320"/>
                      <a:pt x="714302" y="146807"/>
                      <a:pt x="736130" y="113867"/>
                    </a:cubicBezTo>
                    <a:cubicBezTo>
                      <a:pt x="757958" y="80927"/>
                      <a:pt x="893293" y="28539"/>
                      <a:pt x="778993" y="11473"/>
                    </a:cubicBezTo>
                    <a:cubicBezTo>
                      <a:pt x="664693" y="-5593"/>
                      <a:pt x="165424" y="-1227"/>
                      <a:pt x="47949" y="90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3" name="Rektangel 272"/>
              <p:cNvSpPr/>
              <p:nvPr/>
            </p:nvSpPr>
            <p:spPr>
              <a:xfrm>
                <a:off x="15373200" y="-3390522"/>
                <a:ext cx="2304256" cy="36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4" name="Rektangel 273"/>
              <p:cNvSpPr/>
              <p:nvPr/>
            </p:nvSpPr>
            <p:spPr>
              <a:xfrm>
                <a:off x="15373200" y="209878"/>
                <a:ext cx="864096"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5" name="Rektangel 274"/>
              <p:cNvSpPr/>
              <p:nvPr/>
            </p:nvSpPr>
            <p:spPr>
              <a:xfrm>
                <a:off x="16813360" y="194995"/>
                <a:ext cx="864096"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6" name="Ellips 275"/>
              <p:cNvSpPr/>
              <p:nvPr/>
            </p:nvSpPr>
            <p:spPr>
              <a:xfrm>
                <a:off x="15373200" y="929958"/>
                <a:ext cx="864096"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7" name="Ellips 276"/>
              <p:cNvSpPr/>
              <p:nvPr/>
            </p:nvSpPr>
            <p:spPr>
              <a:xfrm>
                <a:off x="16813360" y="929958"/>
                <a:ext cx="864096" cy="792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8" name="Rektangel med rundade hörn 277"/>
              <p:cNvSpPr/>
              <p:nvPr/>
            </p:nvSpPr>
            <p:spPr>
              <a:xfrm>
                <a:off x="14833140" y="-3389010"/>
                <a:ext cx="612068" cy="27347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9" name="Rektangel med rundade hörn 278"/>
              <p:cNvSpPr/>
              <p:nvPr/>
            </p:nvSpPr>
            <p:spPr>
              <a:xfrm>
                <a:off x="17605448" y="-3390522"/>
                <a:ext cx="612068" cy="273479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0" name="Ellips 279"/>
              <p:cNvSpPr/>
              <p:nvPr/>
            </p:nvSpPr>
            <p:spPr>
              <a:xfrm>
                <a:off x="14830083" y="-94225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1" name="Ellips 280"/>
              <p:cNvSpPr/>
              <p:nvPr/>
            </p:nvSpPr>
            <p:spPr>
              <a:xfrm>
                <a:off x="17677456" y="-942250"/>
                <a:ext cx="54006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2" name="Ellips 281"/>
              <p:cNvSpPr/>
              <p:nvPr/>
            </p:nvSpPr>
            <p:spPr>
              <a:xfrm>
                <a:off x="16453320" y="-1504323"/>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3" name="Ellips 282"/>
              <p:cNvSpPr/>
              <p:nvPr/>
            </p:nvSpPr>
            <p:spPr>
              <a:xfrm>
                <a:off x="16453320" y="-202388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4" name="Ellips 283"/>
              <p:cNvSpPr/>
              <p:nvPr/>
            </p:nvSpPr>
            <p:spPr>
              <a:xfrm>
                <a:off x="16453320" y="-2512435"/>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5" name="Likbent triangel 284"/>
              <p:cNvSpPr/>
              <p:nvPr/>
            </p:nvSpPr>
            <p:spPr>
              <a:xfrm flipV="1">
                <a:off x="15861529" y="-3390522"/>
                <a:ext cx="1327597" cy="64922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6" name="Frihandsfigur 285"/>
              <p:cNvSpPr/>
              <p:nvPr/>
            </p:nvSpPr>
            <p:spPr>
              <a:xfrm>
                <a:off x="16093280" y="-3390523"/>
                <a:ext cx="837553" cy="217501"/>
              </a:xfrm>
              <a:custGeom>
                <a:avLst/>
                <a:gdLst>
                  <a:gd name="connsiteX0" fmla="*/ 181 w 837553"/>
                  <a:gd name="connsiteY0" fmla="*/ 2229 h 217501"/>
                  <a:gd name="connsiteX1" fmla="*/ 23993 w 837553"/>
                  <a:gd name="connsiteY1" fmla="*/ 92717 h 217501"/>
                  <a:gd name="connsiteX2" fmla="*/ 150200 w 837553"/>
                  <a:gd name="connsiteY2" fmla="*/ 173679 h 217501"/>
                  <a:gd name="connsiteX3" fmla="*/ 288312 w 837553"/>
                  <a:gd name="connsiteY3" fmla="*/ 207017 h 217501"/>
                  <a:gd name="connsiteX4" fmla="*/ 347843 w 837553"/>
                  <a:gd name="connsiteY4" fmla="*/ 209398 h 217501"/>
                  <a:gd name="connsiteX5" fmla="*/ 495481 w 837553"/>
                  <a:gd name="connsiteY5" fmla="*/ 216542 h 217501"/>
                  <a:gd name="connsiteX6" fmla="*/ 640737 w 837553"/>
                  <a:gd name="connsiteY6" fmla="*/ 185585 h 217501"/>
                  <a:gd name="connsiteX7" fmla="*/ 745512 w 837553"/>
                  <a:gd name="connsiteY7" fmla="*/ 135579 h 217501"/>
                  <a:gd name="connsiteX8" fmla="*/ 824093 w 837553"/>
                  <a:gd name="connsiteY8" fmla="*/ 54617 h 217501"/>
                  <a:gd name="connsiteX9" fmla="*/ 824093 w 837553"/>
                  <a:gd name="connsiteY9" fmla="*/ 4610 h 217501"/>
                  <a:gd name="connsiteX10" fmla="*/ 690743 w 837553"/>
                  <a:gd name="connsiteY10" fmla="*/ 2229 h 217501"/>
                  <a:gd name="connsiteX11" fmla="*/ 297837 w 837553"/>
                  <a:gd name="connsiteY11" fmla="*/ 4610 h 217501"/>
                  <a:gd name="connsiteX12" fmla="*/ 181 w 837553"/>
                  <a:gd name="connsiteY12" fmla="*/ 2229 h 2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553" h="217501">
                    <a:moveTo>
                      <a:pt x="181" y="2229"/>
                    </a:moveTo>
                    <a:cubicBezTo>
                      <a:pt x="-415" y="33185"/>
                      <a:pt x="-1010" y="64142"/>
                      <a:pt x="23993" y="92717"/>
                    </a:cubicBezTo>
                    <a:cubicBezTo>
                      <a:pt x="48996" y="121292"/>
                      <a:pt x="106147" y="154629"/>
                      <a:pt x="150200" y="173679"/>
                    </a:cubicBezTo>
                    <a:cubicBezTo>
                      <a:pt x="194253" y="192729"/>
                      <a:pt x="255372" y="201064"/>
                      <a:pt x="288312" y="207017"/>
                    </a:cubicBezTo>
                    <a:cubicBezTo>
                      <a:pt x="321253" y="212970"/>
                      <a:pt x="347843" y="209398"/>
                      <a:pt x="347843" y="209398"/>
                    </a:cubicBezTo>
                    <a:cubicBezTo>
                      <a:pt x="382371" y="210985"/>
                      <a:pt x="446665" y="220511"/>
                      <a:pt x="495481" y="216542"/>
                    </a:cubicBezTo>
                    <a:cubicBezTo>
                      <a:pt x="544297" y="212573"/>
                      <a:pt x="599065" y="199079"/>
                      <a:pt x="640737" y="185585"/>
                    </a:cubicBezTo>
                    <a:cubicBezTo>
                      <a:pt x="682409" y="172091"/>
                      <a:pt x="714953" y="157407"/>
                      <a:pt x="745512" y="135579"/>
                    </a:cubicBezTo>
                    <a:cubicBezTo>
                      <a:pt x="776071" y="113751"/>
                      <a:pt x="810996" y="76445"/>
                      <a:pt x="824093" y="54617"/>
                    </a:cubicBezTo>
                    <a:cubicBezTo>
                      <a:pt x="837190" y="32789"/>
                      <a:pt x="846318" y="13341"/>
                      <a:pt x="824093" y="4610"/>
                    </a:cubicBezTo>
                    <a:cubicBezTo>
                      <a:pt x="801868" y="-4121"/>
                      <a:pt x="690743" y="2229"/>
                      <a:pt x="690743" y="2229"/>
                    </a:cubicBezTo>
                    <a:lnTo>
                      <a:pt x="297837" y="4610"/>
                    </a:lnTo>
                    <a:lnTo>
                      <a:pt x="181" y="2229"/>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7" name="Rektangel 286"/>
              <p:cNvSpPr/>
              <p:nvPr/>
            </p:nvSpPr>
            <p:spPr>
              <a:xfrm>
                <a:off x="17677456" y="-121629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8" name="Rektangel 287"/>
              <p:cNvSpPr/>
              <p:nvPr/>
            </p:nvSpPr>
            <p:spPr>
              <a:xfrm>
                <a:off x="14829582" y="-1216291"/>
                <a:ext cx="540060" cy="49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9" name="Ellips 288"/>
              <p:cNvSpPr/>
              <p:nvPr/>
            </p:nvSpPr>
            <p:spPr>
              <a:xfrm>
                <a:off x="17547009" y="-94323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90" name="Ellips 289"/>
              <p:cNvSpPr/>
              <p:nvPr/>
            </p:nvSpPr>
            <p:spPr>
              <a:xfrm>
                <a:off x="15234627" y="-943231"/>
                <a:ext cx="270030"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grpSp>
      </p:grpSp>
      <p:sp>
        <p:nvSpPr>
          <p:cNvPr id="419" name="Ned 418"/>
          <p:cNvSpPr/>
          <p:nvPr/>
        </p:nvSpPr>
        <p:spPr>
          <a:xfrm rot="7386960">
            <a:off x="6188337" y="4775022"/>
            <a:ext cx="420681" cy="637589"/>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sv-SE" dirty="0">
              <a:solidFill>
                <a:prstClr val="white"/>
              </a:solidFill>
            </a:endParaRPr>
          </a:p>
        </p:txBody>
      </p:sp>
      <p:pic>
        <p:nvPicPr>
          <p:cNvPr id="42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887" y="4746025"/>
            <a:ext cx="1202432" cy="126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 name="Ned 420"/>
          <p:cNvSpPr/>
          <p:nvPr/>
        </p:nvSpPr>
        <p:spPr>
          <a:xfrm rot="14246557">
            <a:off x="3125087" y="4703448"/>
            <a:ext cx="420681" cy="637589"/>
          </a:xfrm>
          <a:prstGeom prst="down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dirty="0">
              <a:solidFill>
                <a:prstClr val="white"/>
              </a:solidFill>
            </a:endParaRPr>
          </a:p>
        </p:txBody>
      </p:sp>
      <p:pic>
        <p:nvPicPr>
          <p:cNvPr id="422" name="Picture 2" descr="C:\Users\eridulaa\AppData\Local\Microsoft\Windows\Temporary Internet Files\Content.IE5\3R0TV34L\MC90044039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9718" y="2381581"/>
            <a:ext cx="1800200" cy="1800199"/>
          </a:xfrm>
          <a:prstGeom prst="rect">
            <a:avLst/>
          </a:prstGeom>
          <a:noFill/>
          <a:extLst>
            <a:ext uri="{909E8E84-426E-40DD-AFC4-6F175D3DCCD1}">
              <a14:hiddenFill xmlns:a14="http://schemas.microsoft.com/office/drawing/2010/main">
                <a:solidFill>
                  <a:srgbClr val="FFFFFF"/>
                </a:solidFill>
              </a14:hiddenFill>
            </a:ext>
          </a:extLst>
        </p:spPr>
      </p:pic>
      <p:sp>
        <p:nvSpPr>
          <p:cNvPr id="423" name="Ned 422"/>
          <p:cNvSpPr/>
          <p:nvPr/>
        </p:nvSpPr>
        <p:spPr>
          <a:xfrm rot="18363653">
            <a:off x="3260441" y="3320581"/>
            <a:ext cx="420681" cy="637589"/>
          </a:xfrm>
          <a:prstGeom prst="down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sv-SE" dirty="0">
              <a:solidFill>
                <a:prstClr val="white"/>
              </a:solidFill>
            </a:endParaRPr>
          </a:p>
        </p:txBody>
      </p:sp>
      <p:pic>
        <p:nvPicPr>
          <p:cNvPr id="4" name="Bildobjekt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1478" y="3702786"/>
            <a:ext cx="1379270" cy="399788"/>
          </a:xfrm>
          <a:prstGeom prst="rect">
            <a:avLst/>
          </a:prstGeom>
        </p:spPr>
      </p:pic>
      <p:sp>
        <p:nvSpPr>
          <p:cNvPr id="425" name="textruta 424"/>
          <p:cNvSpPr txBox="1"/>
          <p:nvPr/>
        </p:nvSpPr>
        <p:spPr>
          <a:xfrm>
            <a:off x="1740150" y="3990758"/>
            <a:ext cx="1291295" cy="369332"/>
          </a:xfrm>
          <a:prstGeom prst="rect">
            <a:avLst/>
          </a:prstGeom>
          <a:noFill/>
        </p:spPr>
        <p:txBody>
          <a:bodyPr wrap="square" rtlCol="0">
            <a:spAutoFit/>
          </a:bodyPr>
          <a:lstStyle/>
          <a:p>
            <a:r>
              <a:rPr lang="sv-SE" dirty="0"/>
              <a:t>EU</a:t>
            </a:r>
          </a:p>
        </p:txBody>
      </p:sp>
      <p:sp>
        <p:nvSpPr>
          <p:cNvPr id="426" name="textruta 425"/>
          <p:cNvSpPr txBox="1"/>
          <p:nvPr/>
        </p:nvSpPr>
        <p:spPr>
          <a:xfrm>
            <a:off x="1652703" y="6010276"/>
            <a:ext cx="1575783" cy="369332"/>
          </a:xfrm>
          <a:prstGeom prst="rect">
            <a:avLst/>
          </a:prstGeom>
          <a:noFill/>
        </p:spPr>
        <p:txBody>
          <a:bodyPr wrap="square" rtlCol="0">
            <a:spAutoFit/>
          </a:bodyPr>
          <a:lstStyle/>
          <a:p>
            <a:r>
              <a:rPr lang="sv-SE" dirty="0"/>
              <a:t>Riksdagen</a:t>
            </a:r>
          </a:p>
        </p:txBody>
      </p:sp>
      <p:sp>
        <p:nvSpPr>
          <p:cNvPr id="427" name="textruta 426"/>
          <p:cNvSpPr txBox="1"/>
          <p:nvPr/>
        </p:nvSpPr>
        <p:spPr>
          <a:xfrm>
            <a:off x="6859224" y="6007147"/>
            <a:ext cx="1454244" cy="369332"/>
          </a:xfrm>
          <a:prstGeom prst="rect">
            <a:avLst/>
          </a:prstGeom>
          <a:noFill/>
        </p:spPr>
        <p:txBody>
          <a:bodyPr wrap="none" rtlCol="0">
            <a:spAutoFit/>
          </a:bodyPr>
          <a:lstStyle/>
          <a:p>
            <a:r>
              <a:rPr lang="sv-SE" dirty="0"/>
              <a:t>Arbetsgivarna</a:t>
            </a:r>
          </a:p>
        </p:txBody>
      </p:sp>
    </p:spTree>
    <p:extLst>
      <p:ext uri="{BB962C8B-B14F-4D97-AF65-F5344CB8AC3E}">
        <p14:creationId xmlns:p14="http://schemas.microsoft.com/office/powerpoint/2010/main" val="381558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B90376-34B5-4E3A-927D-A6505D0B0538}"/>
              </a:ext>
            </a:extLst>
          </p:cNvPr>
          <p:cNvSpPr>
            <a:spLocks noGrp="1"/>
          </p:cNvSpPr>
          <p:nvPr>
            <p:ph type="title"/>
          </p:nvPr>
        </p:nvSpPr>
        <p:spPr>
          <a:xfrm>
            <a:off x="731519" y="1477151"/>
            <a:ext cx="7160124" cy="884387"/>
          </a:xfrm>
        </p:spPr>
        <p:txBody>
          <a:bodyPr>
            <a:normAutofit/>
          </a:bodyPr>
          <a:lstStyle/>
          <a:p>
            <a:r>
              <a:rPr lang="sv-SE" sz="3600" dirty="0"/>
              <a:t>Lagar på arbetsplatsen</a:t>
            </a:r>
          </a:p>
        </p:txBody>
      </p:sp>
      <p:sp>
        <p:nvSpPr>
          <p:cNvPr id="4" name="Platshållare för text 3"/>
          <p:cNvSpPr>
            <a:spLocks noGrp="1"/>
          </p:cNvSpPr>
          <p:nvPr>
            <p:ph type="body" sz="quarter" idx="11"/>
          </p:nvPr>
        </p:nvSpPr>
        <p:spPr/>
        <p:txBody>
          <a:bodyPr/>
          <a:lstStyle/>
          <a:p>
            <a:endParaRPr lang="sv-SE"/>
          </a:p>
        </p:txBody>
      </p:sp>
      <p:sp>
        <p:nvSpPr>
          <p:cNvPr id="5" name="textruta 4"/>
          <p:cNvSpPr txBox="1"/>
          <p:nvPr/>
        </p:nvSpPr>
        <p:spPr>
          <a:xfrm>
            <a:off x="731519" y="2878372"/>
            <a:ext cx="4699221" cy="2549416"/>
          </a:xfrm>
          <a:prstGeom prst="rect">
            <a:avLst/>
          </a:prstGeom>
          <a:noFill/>
        </p:spPr>
        <p:txBody>
          <a:bodyPr wrap="square" rtlCol="0">
            <a:spAutoFit/>
          </a:bodyPr>
          <a:lstStyle/>
          <a:p>
            <a:pPr marL="342900" lvl="0" indent="-342900">
              <a:lnSpc>
                <a:spcPts val="3400"/>
              </a:lnSpc>
              <a:buClr>
                <a:srgbClr val="DA1A35"/>
              </a:buClr>
              <a:buFont typeface="Arial" panose="020B0604020202020204" pitchFamily="34" charset="0"/>
              <a:buChar char="•"/>
              <a:defRPr/>
            </a:pPr>
            <a:r>
              <a:rPr lang="sv-SE" sz="2400" dirty="0"/>
              <a:t>Medbestämmandelagen (MBL)</a:t>
            </a:r>
          </a:p>
          <a:p>
            <a:pPr marL="342900" lvl="0" indent="-342900">
              <a:lnSpc>
                <a:spcPts val="3400"/>
              </a:lnSpc>
              <a:buClr>
                <a:srgbClr val="DA1A35"/>
              </a:buClr>
              <a:buFont typeface="Arial" panose="020B0604020202020204" pitchFamily="34" charset="0"/>
              <a:buChar char="•"/>
              <a:defRPr/>
            </a:pPr>
            <a:r>
              <a:rPr lang="sv-SE" sz="2400" dirty="0"/>
              <a:t>Lagen om anställningsskydd (LAS)</a:t>
            </a:r>
          </a:p>
          <a:p>
            <a:pPr marL="342900" lvl="0" indent="-342900">
              <a:lnSpc>
                <a:spcPts val="3400"/>
              </a:lnSpc>
              <a:buClr>
                <a:srgbClr val="DA1A35"/>
              </a:buClr>
              <a:buFont typeface="Arial" panose="020B0604020202020204" pitchFamily="34" charset="0"/>
              <a:buChar char="•"/>
              <a:defRPr/>
            </a:pPr>
            <a:r>
              <a:rPr lang="sv-SE" sz="2400" dirty="0"/>
              <a:t>Förtroendemannalagen (FML)</a:t>
            </a:r>
          </a:p>
          <a:p>
            <a:pPr marL="342900" lvl="0" indent="-342900">
              <a:lnSpc>
                <a:spcPts val="3400"/>
              </a:lnSpc>
              <a:buClr>
                <a:srgbClr val="DA1A35"/>
              </a:buClr>
              <a:buFont typeface="Arial" panose="020B0604020202020204" pitchFamily="34" charset="0"/>
              <a:buChar char="•"/>
              <a:defRPr/>
            </a:pPr>
            <a:r>
              <a:rPr lang="sv-SE" sz="2400" dirty="0"/>
              <a:t>Arbetsmiljölagen (AML)</a:t>
            </a:r>
          </a:p>
          <a:p>
            <a:pPr marL="342900" lvl="0" indent="-342900">
              <a:lnSpc>
                <a:spcPts val="3400"/>
              </a:lnSpc>
              <a:buClr>
                <a:srgbClr val="DA1A35"/>
              </a:buClr>
              <a:buFont typeface="Arial" panose="020B0604020202020204" pitchFamily="34" charset="0"/>
              <a:buChar char="•"/>
              <a:defRPr/>
            </a:pPr>
            <a:r>
              <a:rPr lang="sv-SE" sz="2400" dirty="0"/>
              <a:t>Arbetstidslagen</a:t>
            </a:r>
          </a:p>
          <a:p>
            <a:endParaRPr lang="sv-SE" dirty="0"/>
          </a:p>
        </p:txBody>
      </p:sp>
      <p:sp>
        <p:nvSpPr>
          <p:cNvPr id="7" name="textruta 6"/>
          <p:cNvSpPr txBox="1"/>
          <p:nvPr/>
        </p:nvSpPr>
        <p:spPr>
          <a:xfrm>
            <a:off x="5573457" y="2878372"/>
            <a:ext cx="3300199" cy="2708434"/>
          </a:xfrm>
          <a:prstGeom prst="rect">
            <a:avLst/>
          </a:prstGeom>
          <a:noFill/>
        </p:spPr>
        <p:txBody>
          <a:bodyPr wrap="square" rtlCol="0">
            <a:spAutoFit/>
          </a:bodyPr>
          <a:lstStyle/>
          <a:p>
            <a:pPr marL="342900" lvl="0" indent="-342900">
              <a:lnSpc>
                <a:spcPts val="3400"/>
              </a:lnSpc>
              <a:buClr>
                <a:srgbClr val="DA1A35"/>
              </a:buClr>
              <a:buFont typeface="Arial" panose="020B0604020202020204" pitchFamily="34" charset="0"/>
              <a:buChar char="•"/>
              <a:defRPr/>
            </a:pPr>
            <a:r>
              <a:rPr lang="sv-SE" sz="2400" dirty="0"/>
              <a:t>Semesterlagen</a:t>
            </a:r>
          </a:p>
          <a:p>
            <a:pPr marL="342900" lvl="0" indent="-342900">
              <a:lnSpc>
                <a:spcPts val="3400"/>
              </a:lnSpc>
              <a:buClr>
                <a:srgbClr val="DA1A35"/>
              </a:buClr>
              <a:buFont typeface="Arial" panose="020B0604020202020204" pitchFamily="34" charset="0"/>
              <a:buChar char="•"/>
              <a:defRPr/>
            </a:pPr>
            <a:r>
              <a:rPr lang="sv-SE" sz="2400" dirty="0"/>
              <a:t>Föräldraledighetslagen</a:t>
            </a:r>
          </a:p>
          <a:p>
            <a:pPr marL="342900" lvl="0" indent="-342900">
              <a:lnSpc>
                <a:spcPts val="3400"/>
              </a:lnSpc>
              <a:buClr>
                <a:srgbClr val="DA1A35"/>
              </a:buClr>
              <a:buFont typeface="Arial" panose="020B0604020202020204" pitchFamily="34" charset="0"/>
              <a:buChar char="•"/>
              <a:defRPr/>
            </a:pPr>
            <a:r>
              <a:rPr lang="sv-SE" sz="2400" dirty="0"/>
              <a:t>Studieledighetslagen</a:t>
            </a:r>
          </a:p>
          <a:p>
            <a:pPr marL="342900" lvl="0" indent="-342900">
              <a:lnSpc>
                <a:spcPts val="3400"/>
              </a:lnSpc>
              <a:buClr>
                <a:srgbClr val="DA1A35"/>
              </a:buClr>
              <a:buFont typeface="Arial" panose="020B0604020202020204" pitchFamily="34" charset="0"/>
              <a:buChar char="•"/>
              <a:defRPr/>
            </a:pPr>
            <a:r>
              <a:rPr lang="sv-SE" sz="2400" dirty="0"/>
              <a:t>Diskrimineringslagen</a:t>
            </a:r>
          </a:p>
          <a:p>
            <a:pPr marL="342900" lvl="0" indent="-342900">
              <a:lnSpc>
                <a:spcPts val="3400"/>
              </a:lnSpc>
              <a:buClr>
                <a:srgbClr val="DA1A35"/>
              </a:buClr>
              <a:buFont typeface="Arial" panose="020B0604020202020204" pitchFamily="34" charset="0"/>
              <a:buChar char="•"/>
              <a:defRPr/>
            </a:pPr>
            <a:r>
              <a:rPr lang="sv-SE" sz="2400" dirty="0"/>
              <a:t>Sjuklönelagen</a:t>
            </a:r>
          </a:p>
          <a:p>
            <a:pPr>
              <a:lnSpc>
                <a:spcPts val="3400"/>
              </a:lnSpc>
            </a:pPr>
            <a:endParaRPr lang="sv-SE" dirty="0"/>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6373" y="2569884"/>
            <a:ext cx="1996674" cy="2833441"/>
          </a:xfrm>
          <a:prstGeom prst="rect">
            <a:avLst/>
          </a:prstGeom>
        </p:spPr>
      </p:pic>
    </p:spTree>
    <p:extLst>
      <p:ext uri="{BB962C8B-B14F-4D97-AF65-F5344CB8AC3E}">
        <p14:creationId xmlns:p14="http://schemas.microsoft.com/office/powerpoint/2010/main" val="588056490"/>
      </p:ext>
    </p:extLst>
  </p:cSld>
  <p:clrMapOvr>
    <a:masterClrMapping/>
  </p:clrMapOvr>
</p:sld>
</file>

<file path=ppt/theme/theme1.xml><?xml version="1.0" encoding="utf-8"?>
<a:theme xmlns:a="http://schemas.openxmlformats.org/drawingml/2006/main" name="IFMetall-OfficeTema">
  <a:themeElements>
    <a:clrScheme name="Anpassat 1">
      <a:dk1>
        <a:sysClr val="windowText" lastClr="000000"/>
      </a:dk1>
      <a:lt1>
        <a:sysClr val="window" lastClr="FFFFFF"/>
      </a:lt1>
      <a:dk2>
        <a:srgbClr val="122F44"/>
      </a:dk2>
      <a:lt2>
        <a:srgbClr val="FFFFFF"/>
      </a:lt2>
      <a:accent1>
        <a:srgbClr val="DA1A35"/>
      </a:accent1>
      <a:accent2>
        <a:srgbClr val="ED7308"/>
      </a:accent2>
      <a:accent3>
        <a:srgbClr val="ACC714"/>
      </a:accent3>
      <a:accent4>
        <a:srgbClr val="70C7DB"/>
      </a:accent4>
      <a:accent5>
        <a:srgbClr val="3B4951"/>
      </a:accent5>
      <a:accent6>
        <a:srgbClr val="0C202D"/>
      </a:accent6>
      <a:hlink>
        <a:srgbClr val="DA1A35"/>
      </a:hlink>
      <a:folHlink>
        <a:srgbClr val="DA1A35"/>
      </a:folHlink>
    </a:clrScheme>
    <a:fontScheme name="IFMetall">
      <a:majorFont>
        <a:latin typeface="Roboto Condensed Medium"/>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 Metall mall 2022 220601.potx" id="{CEBE8F2B-4B16-444A-8220-308DA6671E08}" vid="{2E1E2AEA-4BC6-4D4A-BF6D-129F945F7A74}"/>
    </a:ext>
  </a:extLst>
</a:theme>
</file>

<file path=ppt/theme/theme2.xml><?xml version="1.0" encoding="utf-8"?>
<a:theme xmlns:a="http://schemas.openxmlformats.org/drawingml/2006/main" name="IF Metal Grå">
  <a:themeElements>
    <a:clrScheme name="Vandring">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F Metal Grå">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F Metal Grå 1">
        <a:dk1>
          <a:srgbClr val="000000"/>
        </a:dk1>
        <a:lt1>
          <a:srgbClr val="FFFFFF"/>
        </a:lt1>
        <a:dk2>
          <a:srgbClr val="000000"/>
        </a:dk2>
        <a:lt2>
          <a:srgbClr val="808080"/>
        </a:lt2>
        <a:accent1>
          <a:srgbClr val="C7C8CA"/>
        </a:accent1>
        <a:accent2>
          <a:srgbClr val="E4E4E4"/>
        </a:accent2>
        <a:accent3>
          <a:srgbClr val="FFFFFF"/>
        </a:accent3>
        <a:accent4>
          <a:srgbClr val="000000"/>
        </a:accent4>
        <a:accent5>
          <a:srgbClr val="E0E0E1"/>
        </a:accent5>
        <a:accent6>
          <a:srgbClr val="CFCFCF"/>
        </a:accent6>
        <a:hlink>
          <a:srgbClr val="DC002E"/>
        </a:hlink>
        <a:folHlink>
          <a:srgbClr val="D3D4D5"/>
        </a:folHlink>
      </a:clrScheme>
      <a:clrMap bg1="lt1" tx1="dk1" bg2="lt2" tx2="dk2" accent1="accent1" accent2="accent2" accent3="accent3" accent4="accent4" accent5="accent5" accent6="accent6" hlink="hlink" folHlink="folHlink"/>
    </a:extraClrScheme>
    <a:extraClrScheme>
      <a:clrScheme name="IF Metal Grå 2">
        <a:dk1>
          <a:srgbClr val="781B7C"/>
        </a:dk1>
        <a:lt1>
          <a:srgbClr val="FFFFFF"/>
        </a:lt1>
        <a:dk2>
          <a:srgbClr val="781B7C"/>
        </a:dk2>
        <a:lt2>
          <a:srgbClr val="808080"/>
        </a:lt2>
        <a:accent1>
          <a:srgbClr val="BCBD00"/>
        </a:accent1>
        <a:accent2>
          <a:srgbClr val="781B7C"/>
        </a:accent2>
        <a:accent3>
          <a:srgbClr val="FFFFFF"/>
        </a:accent3>
        <a:accent4>
          <a:srgbClr val="651569"/>
        </a:accent4>
        <a:accent5>
          <a:srgbClr val="DADBAA"/>
        </a:accent5>
        <a:accent6>
          <a:srgbClr val="6C1770"/>
        </a:accent6>
        <a:hlink>
          <a:srgbClr val="D3D4D5"/>
        </a:hlink>
        <a:folHlink>
          <a:srgbClr val="000000"/>
        </a:folHlink>
      </a:clrScheme>
      <a:clrMap bg1="lt1" tx1="dk1" bg2="lt2" tx2="dk2" accent1="accent1" accent2="accent2" accent3="accent3" accent4="accent4" accent5="accent5" accent6="accent6" hlink="hlink" folHlink="folHlink"/>
    </a:extraClrScheme>
    <a:extraClrScheme>
      <a:clrScheme name="IF Metal Grå 3">
        <a:dk1>
          <a:srgbClr val="F18E00"/>
        </a:dk1>
        <a:lt1>
          <a:srgbClr val="FFFFFF"/>
        </a:lt1>
        <a:dk2>
          <a:srgbClr val="F18E00"/>
        </a:dk2>
        <a:lt2>
          <a:srgbClr val="808080"/>
        </a:lt2>
        <a:accent1>
          <a:srgbClr val="BCBD00"/>
        </a:accent1>
        <a:accent2>
          <a:srgbClr val="D3D4D5"/>
        </a:accent2>
        <a:accent3>
          <a:srgbClr val="FFFFFF"/>
        </a:accent3>
        <a:accent4>
          <a:srgbClr val="CE7800"/>
        </a:accent4>
        <a:accent5>
          <a:srgbClr val="DADBAA"/>
        </a:accent5>
        <a:accent6>
          <a:srgbClr val="BFC0C1"/>
        </a:accent6>
        <a:hlink>
          <a:srgbClr val="F18E00"/>
        </a:hlink>
        <a:folHlink>
          <a:srgbClr val="000000"/>
        </a:folHlink>
      </a:clrScheme>
      <a:clrMap bg1="lt1" tx1="dk1" bg2="lt2" tx2="dk2" accent1="accent1" accent2="accent2" accent3="accent3" accent4="accent4" accent5="accent5" accent6="accent6" hlink="hlink" folHlink="folHlink"/>
    </a:extraClrScheme>
    <a:extraClrScheme>
      <a:clrScheme name="IF Metal Grå 4">
        <a:dk1>
          <a:srgbClr val="781B7C"/>
        </a:dk1>
        <a:lt1>
          <a:srgbClr val="FFFFFF"/>
        </a:lt1>
        <a:dk2>
          <a:srgbClr val="781B7C"/>
        </a:dk2>
        <a:lt2>
          <a:srgbClr val="808080"/>
        </a:lt2>
        <a:accent1>
          <a:srgbClr val="781B7C"/>
        </a:accent1>
        <a:accent2>
          <a:srgbClr val="BCBD00"/>
        </a:accent2>
        <a:accent3>
          <a:srgbClr val="FFFFFF"/>
        </a:accent3>
        <a:accent4>
          <a:srgbClr val="651569"/>
        </a:accent4>
        <a:accent5>
          <a:srgbClr val="BEABBF"/>
        </a:accent5>
        <a:accent6>
          <a:srgbClr val="AAAB00"/>
        </a:accent6>
        <a:hlink>
          <a:srgbClr val="D3D4D5"/>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206d762-195f-435c-8e2b-7dd3728e6ce3" xsi:nil="true"/>
    <lcf76f155ced4ddcb4097134ff3c332f xmlns="5c324402-9915-46bd-88d1-813c6f6ae99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E5E4E8E97B5C14B91C521047CC59055" ma:contentTypeVersion="12" ma:contentTypeDescription="Skapa ett nytt dokument." ma:contentTypeScope="" ma:versionID="a411daf62c07f2094f7aad35ae9048c0">
  <xsd:schema xmlns:xsd="http://www.w3.org/2001/XMLSchema" xmlns:xs="http://www.w3.org/2001/XMLSchema" xmlns:p="http://schemas.microsoft.com/office/2006/metadata/properties" xmlns:ns2="5c324402-9915-46bd-88d1-813c6f6ae99e" xmlns:ns3="d206d762-195f-435c-8e2b-7dd3728e6ce3" targetNamespace="http://schemas.microsoft.com/office/2006/metadata/properties" ma:root="true" ma:fieldsID="55af5b6675b4e855ecd741f017b29604" ns2:_="" ns3:_="">
    <xsd:import namespace="5c324402-9915-46bd-88d1-813c6f6ae99e"/>
    <xsd:import namespace="d206d762-195f-435c-8e2b-7dd3728e6c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324402-9915-46bd-88d1-813c6f6ae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3480f5dd-12c2-48aa-be2d-ce9103422b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06d762-195f-435c-8e2b-7dd3728e6ce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2be9387-6a17-4404-bbc5-22a4557c9c02}" ma:internalName="TaxCatchAll" ma:showField="CatchAllData" ma:web="d206d762-195f-435c-8e2b-7dd3728e6c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5CA47E-1705-4D90-93FB-DB47F6BAA2C7}">
  <ds:schemaRefs>
    <ds:schemaRef ds:uri="http://purl.org/dc/elements/1.1/"/>
    <ds:schemaRef ds:uri="5c324402-9915-46bd-88d1-813c6f6ae99e"/>
    <ds:schemaRef ds:uri="http://schemas.openxmlformats.org/package/2006/metadata/core-properties"/>
    <ds:schemaRef ds:uri="d206d762-195f-435c-8e2b-7dd3728e6ce3"/>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C03B192-9670-4F17-A013-509F00397D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324402-9915-46bd-88d1-813c6f6ae99e"/>
    <ds:schemaRef ds:uri="d206d762-195f-435c-8e2b-7dd3728e6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D4D652-99F9-42F9-A7B4-FF2B4BBD8F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IFMetall</Template>
  <TotalTime>7780</TotalTime>
  <Words>3324</Words>
  <Application>Microsoft Office PowerPoint</Application>
  <PresentationFormat>Bredbild</PresentationFormat>
  <Paragraphs>305</Paragraphs>
  <Slides>23</Slides>
  <Notes>21</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23</vt:i4>
      </vt:variant>
    </vt:vector>
  </HeadingPairs>
  <TitlesOfParts>
    <vt:vector size="32" baseType="lpstr">
      <vt:lpstr>Arial</vt:lpstr>
      <vt:lpstr>Calibri</vt:lpstr>
      <vt:lpstr>Corbel</vt:lpstr>
      <vt:lpstr>Gill Sans</vt:lpstr>
      <vt:lpstr>Roboto</vt:lpstr>
      <vt:lpstr>Roboto Condensed</vt:lpstr>
      <vt:lpstr>Roboto Condensed Medium</vt:lpstr>
      <vt:lpstr>IFMetall-OfficeTema</vt:lpstr>
      <vt:lpstr>IF Metal Grå</vt:lpstr>
      <vt:lpstr>IF Metall – facket  för industriarbetare</vt:lpstr>
      <vt:lpstr>Förbundets ändamål och uppgifter </vt:lpstr>
      <vt:lpstr>PowerPoint-presentation</vt:lpstr>
      <vt:lpstr>Vad styr arbetsmarknaden?</vt:lpstr>
      <vt:lpstr>Den svenska modellen</vt:lpstr>
      <vt:lpstr>Kollektivavtalet</vt:lpstr>
      <vt:lpstr>Vad regleras i avtalet?</vt:lpstr>
      <vt:lpstr>Vem påverkar kollektivavtalet?</vt:lpstr>
      <vt:lpstr>Lagar på arbetsplatsen</vt:lpstr>
      <vt:lpstr>Kollektivavtal och lag</vt:lpstr>
      <vt:lpstr>PowerPoint-presentation</vt:lpstr>
      <vt:lpstr>PowerPoint-presentation</vt:lpstr>
      <vt:lpstr>Krishanteringen på arbetsmarknaden</vt:lpstr>
      <vt:lpstr>Arbetsmarknadens parter </vt:lpstr>
      <vt:lpstr>Förbundets ändamål och uppgifter  </vt:lpstr>
      <vt:lpstr>Förtroendeuppdrag är grunden  i den fackliga verksamheten</vt:lpstr>
      <vt:lpstr>Utbildningar</vt:lpstr>
      <vt:lpstr>Försäkringar som ingår via kollektivavtal och medlemskap</vt:lpstr>
      <vt:lpstr>Kompletterande försäkringar</vt:lpstr>
      <vt:lpstr>Vad kostar medlemskapet?</vt:lpstr>
      <vt:lpstr>PowerPoint-presentation</vt:lpstr>
      <vt:lpstr>Egen bild</vt:lpstr>
      <vt:lpstr>PowerPoint-presentation</vt:lpstr>
    </vt:vector>
  </TitlesOfParts>
  <Company>IF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Katja Nilsson</dc:creator>
  <cp:keywords>IF Metall;Powerpoint;Mallar</cp:keywords>
  <cp:lastModifiedBy>Staffan Eriksson</cp:lastModifiedBy>
  <cp:revision>211</cp:revision>
  <dcterms:created xsi:type="dcterms:W3CDTF">2022-12-08T07:33:12Z</dcterms:created>
  <dcterms:modified xsi:type="dcterms:W3CDTF">2025-03-25T09:03:53Z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0x010100CE5E4E8E97B5C14B91C521047CC59055</vt:lpwstr>
  </property>
  <property fmtid="{D5CDD505-2E9C-101B-9397-08002B2CF9AE}" pid="3" name="MediaServiceImageTags">
    <vt:lpwstr/>
  </property>
</Properties>
</file>