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07" r:id="rId3"/>
    <p:sldId id="297" r:id="rId4"/>
    <p:sldId id="298" r:id="rId5"/>
    <p:sldId id="304" r:id="rId6"/>
    <p:sldId id="299" r:id="rId7"/>
    <p:sldId id="301" r:id="rId8"/>
    <p:sldId id="306" r:id="rId9"/>
    <p:sldId id="305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Hallén" initials="MH" lastIdx="1" clrIdx="0">
    <p:extLst>
      <p:ext uri="{19B8F6BF-5375-455C-9EA6-DF929625EA0E}">
        <p15:presenceInfo xmlns:p15="http://schemas.microsoft.com/office/powerpoint/2012/main" userId="S-1-5-21-566471241-3275263604-4084024728-105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A35"/>
    <a:srgbClr val="5C2C91"/>
    <a:srgbClr val="363A38"/>
    <a:srgbClr val="FFFFFF"/>
    <a:srgbClr val="ED7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327A5-9F53-426A-AFB7-F9052BD0B9F3}" v="1" dt="2026-05-08T10:07:49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155" autoAdjust="0"/>
  </p:normalViewPr>
  <p:slideViewPr>
    <p:cSldViewPr snapToGrid="0">
      <p:cViewPr varScale="1">
        <p:scale>
          <a:sx n="81" d="100"/>
          <a:sy n="81" d="100"/>
        </p:scale>
        <p:origin x="262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E0BBA-561B-CF4B-9147-1B2ECB4F9FB1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CFFEC-ABAE-024D-AE90-AA08E34DD3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139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</a:t>
            </a:r>
            <a:r>
              <a:rPr lang="sv-S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viktigt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 vi har rätt kontaktuppgifter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Klicka på 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 Uppgifter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att kontrollera att vi har rätt mailadress och telefonnummer till dig.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en reseräkning saknar viss information eller behöver kompletteras skickas ett SMS till medlemmen.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Då loggar man in och kan se vad som efterfrågas samt vem som har granskad reseräkningen.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 frågor kan medlem klicka på granskarens namn och maila direkt till personen som granskat reseräkningen.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CFFEC-ABAE-024D-AE90-AA08E34DD30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24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CFFEC-ABAE-024D-AE90-AA08E34DD30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79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CFFEC-ABAE-024D-AE90-AA08E34DD30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82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CAAFBE25-CF33-2C49-B3A8-699C5B3A78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A1A89-EC7C-4706-805B-346E28D6FD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14274"/>
            <a:ext cx="9144000" cy="1584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54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huvudrubrik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90726E-8860-4F7F-9BCB-C8385E491F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96454"/>
            <a:ext cx="9144000" cy="401638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cap="all" spc="100" baseline="0">
                <a:solidFill>
                  <a:schemeClr val="accent4"/>
                </a:solidFill>
                <a:latin typeface="Roboto Condense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</a:t>
            </a:r>
          </a:p>
        </p:txBody>
      </p:sp>
      <p:sp>
        <p:nvSpPr>
          <p:cNvPr id="17" name="Platshållare för datum 16">
            <a:extLst>
              <a:ext uri="{FF2B5EF4-FFF2-40B4-BE49-F238E27FC236}">
                <a16:creationId xmlns:a16="http://schemas.microsoft.com/office/drawing/2014/main" id="{B442FDBD-EEEC-465D-A207-2C69051C83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1BE471-CD76-49E8-9AA4-6C06427982C8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18" name="Platshållare för sidfot 17">
            <a:extLst>
              <a:ext uri="{FF2B5EF4-FFF2-40B4-BE49-F238E27FC236}">
                <a16:creationId xmlns:a16="http://schemas.microsoft.com/office/drawing/2014/main" id="{C913AA0C-E3F7-4FB9-BF20-8B36301EB0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Platshållare för bildnummer 18">
            <a:extLst>
              <a:ext uri="{FF2B5EF4-FFF2-40B4-BE49-F238E27FC236}">
                <a16:creationId xmlns:a16="http://schemas.microsoft.com/office/drawing/2014/main" id="{12399F2F-44DC-45AE-A19D-E9DE03FAAA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DCB9257-6B6B-4C48-A10B-EB01B677C4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5" name="Grafik hörnet">
            <a:extLst>
              <a:ext uri="{FF2B5EF4-FFF2-40B4-BE49-F238E27FC236}">
                <a16:creationId xmlns:a16="http://schemas.microsoft.com/office/drawing/2014/main" id="{04EF3B63-4887-4C72-BF15-94D78A87BA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0800000">
            <a:off x="10754373" y="5426640"/>
            <a:ext cx="1446336" cy="14313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9940"/>
              <a:gd name="connsiteX1" fmla="*/ 10000 w 10000"/>
              <a:gd name="connsiteY1" fmla="*/ 0 h 9940"/>
              <a:gd name="connsiteX2" fmla="*/ 101 w 10000"/>
              <a:gd name="connsiteY2" fmla="*/ 9940 h 9940"/>
              <a:gd name="connsiteX3" fmla="*/ 0 w 10000"/>
              <a:gd name="connsiteY3" fmla="*/ 0 h 994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1 w 10000"/>
              <a:gd name="connsiteY2" fmla="*/ 10000 h 10000"/>
              <a:gd name="connsiteX3" fmla="*/ 0 w 10000"/>
              <a:gd name="connsiteY3" fmla="*/ 0 h 10000"/>
              <a:gd name="connsiteX0" fmla="*/ 44 w 10044"/>
              <a:gd name="connsiteY0" fmla="*/ 0 h 10000"/>
              <a:gd name="connsiteX1" fmla="*/ 10044 w 10044"/>
              <a:gd name="connsiteY1" fmla="*/ 0 h 10000"/>
              <a:gd name="connsiteX2" fmla="*/ 145 w 10044"/>
              <a:gd name="connsiteY2" fmla="*/ 10000 h 10000"/>
              <a:gd name="connsiteX3" fmla="*/ 44 w 10044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" h="10000">
                <a:moveTo>
                  <a:pt x="44" y="0"/>
                </a:moveTo>
                <a:lnTo>
                  <a:pt x="10044" y="0"/>
                </a:lnTo>
                <a:cubicBezTo>
                  <a:pt x="6744" y="3333"/>
                  <a:pt x="58" y="9952"/>
                  <a:pt x="145" y="10000"/>
                </a:cubicBezTo>
                <a:cubicBezTo>
                  <a:pt x="-131" y="9892"/>
                  <a:pt x="78" y="3333"/>
                  <a:pt x="4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200"/>
            </a:lvl1pPr>
            <a:lvl2pPr marL="357187" indent="0">
              <a:buNone/>
              <a:defRPr sz="200"/>
            </a:lvl2pPr>
            <a:lvl3pPr marL="668337" indent="0">
              <a:buNone/>
              <a:defRPr sz="200"/>
            </a:lvl3pPr>
            <a:lvl4pPr marL="954087" indent="0">
              <a:buNone/>
              <a:defRPr sz="200"/>
            </a:lvl4pPr>
            <a:lvl5pPr marL="1200150" indent="0">
              <a:buNone/>
              <a:defRPr sz="200"/>
            </a:lvl5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535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6EAB1C-57F2-FB46-87DE-2303FA818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CF16373-D1A1-4DA4-BD32-7B4C71B0A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396" y="1273983"/>
            <a:ext cx="7160124" cy="102751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6" name="Platshållare för innehåll 14">
            <a:extLst>
              <a:ext uri="{FF2B5EF4-FFF2-40B4-BE49-F238E27FC236}">
                <a16:creationId xmlns:a16="http://schemas.microsoft.com/office/drawing/2014/main" id="{15AA51CA-9BE6-481E-821B-330D05C6C5F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0625" y="2413518"/>
            <a:ext cx="8775564" cy="36036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35E2246-3E20-4D7E-A154-4660E704FB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95C6CD-4BBE-4CD4-A0E4-A5BFE8640B12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42748A7B-6B1D-407F-8C11-9FF888FCF24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46761E2C-685C-4915-9AAF-301D0A6410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1" name="Grafik hörnet">
            <a:extLst>
              <a:ext uri="{FF2B5EF4-FFF2-40B4-BE49-F238E27FC236}">
                <a16:creationId xmlns:a16="http://schemas.microsoft.com/office/drawing/2014/main" id="{5B0E891B-2870-4362-BFB6-8F21A6F06F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92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6EAB1C-57F2-FB46-87DE-2303FA818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F81524A7-FA0A-477B-B134-6575AA8BF4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90307" y="2417207"/>
            <a:ext cx="4672013" cy="36004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53E11C54-CB27-4306-B70A-5F1C19D091BB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29362" y="2417207"/>
            <a:ext cx="4672013" cy="36004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14C263A2-8D30-461D-8751-A3E3F7234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396" y="1273983"/>
            <a:ext cx="7160124" cy="102751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9F67C2-3A8D-4DBD-9CD1-959F1897B18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3C833F2-9777-4EDA-AEEE-BE41F01D7BD8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22C6E1B-72CB-469B-A439-F95976147C9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9FEEB049-66FF-4C96-8155-C7029AE02F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2" name="Grafik hörnet">
            <a:extLst>
              <a:ext uri="{FF2B5EF4-FFF2-40B4-BE49-F238E27FC236}">
                <a16:creationId xmlns:a16="http://schemas.microsoft.com/office/drawing/2014/main" id="{7652E2D0-4DB9-4A63-8F91-E0370C00CE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18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6EAB1C-57F2-FB46-87DE-2303FA818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F81524A7-FA0A-477B-B134-6575AA8BF4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90307" y="3201050"/>
            <a:ext cx="4672013" cy="29221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53E11C54-CB27-4306-B70A-5F1C19D091BB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29362" y="3201050"/>
            <a:ext cx="4672013" cy="2922158"/>
          </a:xfrm>
        </p:spPr>
        <p:txBody>
          <a:bodyPr/>
          <a:lstStyle/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2FBBD07-B727-405B-BD19-D828D6F7A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0307" y="2360748"/>
            <a:ext cx="46712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9F796D27-C71F-4919-B825-F2E559EDB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9362" y="2360748"/>
            <a:ext cx="46712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C516CF6E-EE84-439D-82CA-C8FD50896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396" y="1273983"/>
            <a:ext cx="7160124" cy="1027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95035E4-CC22-4183-8E48-6ED0B5F0441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0281C37-B995-4502-8400-5152ACA0BEE2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F46D7A-57DD-4D74-BC19-4A034C5E1CE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latshållare för bildnummer 15">
            <a:extLst>
              <a:ext uri="{FF2B5EF4-FFF2-40B4-BE49-F238E27FC236}">
                <a16:creationId xmlns:a16="http://schemas.microsoft.com/office/drawing/2014/main" id="{E0E9CCB8-DB4B-42E7-A84A-204827177D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5" name="Grafik hörnet">
            <a:extLst>
              <a:ext uri="{FF2B5EF4-FFF2-40B4-BE49-F238E27FC236}">
                <a16:creationId xmlns:a16="http://schemas.microsoft.com/office/drawing/2014/main" id="{D7969DCE-4379-4443-AAA9-99BFE6977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7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/punktlista samt objek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86EAB1C-57F2-FB46-87DE-2303FA818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CF16373-D1A1-4DA4-BD32-7B4C71B0A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396" y="1273983"/>
            <a:ext cx="7160124" cy="102751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2632B911-CE03-4C50-8F01-FD902ADE8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0307" y="2420898"/>
            <a:ext cx="4672013" cy="36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D4D038E6-0EDF-41D1-9AE6-0F854A5A172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8913" y="2420897"/>
            <a:ext cx="4672462" cy="3600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Infoga objekt här</a:t>
            </a:r>
            <a:endParaRPr lang="en-US" dirty="0"/>
          </a:p>
        </p:txBody>
      </p:sp>
      <p:sp>
        <p:nvSpPr>
          <p:cNvPr id="6" name="Platshållare för datum 12">
            <a:extLst>
              <a:ext uri="{FF2B5EF4-FFF2-40B4-BE49-F238E27FC236}">
                <a16:creationId xmlns:a16="http://schemas.microsoft.com/office/drawing/2014/main" id="{454C255D-22EA-433C-834A-7F1C021A52A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2D0B39E-ED3C-4ED6-8EB8-A19AA9C2F69F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B478B0F6-AA9F-4AB8-9350-4406886DBE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AFEE9616-2783-4542-A53F-35AD767241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15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1" name="Grafik hörnet 16">
            <a:extLst>
              <a:ext uri="{FF2B5EF4-FFF2-40B4-BE49-F238E27FC236}">
                <a16:creationId xmlns:a16="http://schemas.microsoft.com/office/drawing/2014/main" id="{FA0FBBF9-C94F-497D-ADB0-0C89D9D1F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17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/punktlista samt objek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5">
            <a:extLst>
              <a:ext uri="{FF2B5EF4-FFF2-40B4-BE49-F238E27FC236}">
                <a16:creationId xmlns:a16="http://schemas.microsoft.com/office/drawing/2014/main" id="{8EAC6F7F-D73A-FF48-B7F1-6FA197362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327" cy="686211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CF16373-D1A1-4DA4-BD32-7B4C71B0A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2356" y="1660063"/>
            <a:ext cx="4670924" cy="102751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 i="0" cap="none" baseline="0">
                <a:solidFill>
                  <a:schemeClr val="accent6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8E57363F-27F4-2244-B485-991BD62761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103" y="1089230"/>
            <a:ext cx="5419009" cy="51625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800100" indent="-34290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Infoga objekt här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CCB8DA12-877E-403B-B54E-C7CE8623B3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1267" y="2806977"/>
            <a:ext cx="4672013" cy="34312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Punktlista/Text (om endast text, ta bort punkten)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6" name="Platshållare för datum 15">
            <a:extLst>
              <a:ext uri="{FF2B5EF4-FFF2-40B4-BE49-F238E27FC236}">
                <a16:creationId xmlns:a16="http://schemas.microsoft.com/office/drawing/2014/main" id="{656192AE-CC9B-4D2D-93C1-CEF2CA83CC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CCACE3-B3D3-4001-AC78-F40DD1994BE3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17" name="Platshållare för sidfot 16">
            <a:extLst>
              <a:ext uri="{FF2B5EF4-FFF2-40B4-BE49-F238E27FC236}">
                <a16:creationId xmlns:a16="http://schemas.microsoft.com/office/drawing/2014/main" id="{410CC3DE-2BAD-4ECE-8CAB-AB871B71A9F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Platshållare för bildnummer 17">
            <a:extLst>
              <a:ext uri="{FF2B5EF4-FFF2-40B4-BE49-F238E27FC236}">
                <a16:creationId xmlns:a16="http://schemas.microsoft.com/office/drawing/2014/main" id="{831D3E0E-15D0-4F40-B85C-02CFF74A99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objekt 18">
            <a:extLst>
              <a:ext uri="{FF2B5EF4-FFF2-40B4-BE49-F238E27FC236}">
                <a16:creationId xmlns:a16="http://schemas.microsoft.com/office/drawing/2014/main" id="{B35F0D6C-7123-394D-B2A8-69A7CF6B2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269823"/>
            <a:ext cx="1889787" cy="549584"/>
          </a:xfrm>
          <a:prstGeom prst="rect">
            <a:avLst/>
          </a:prstGeom>
        </p:spPr>
      </p:pic>
      <p:sp>
        <p:nvSpPr>
          <p:cNvPr id="15" name="Grafik hörnet 19">
            <a:extLst>
              <a:ext uri="{FF2B5EF4-FFF2-40B4-BE49-F238E27FC236}">
                <a16:creationId xmlns:a16="http://schemas.microsoft.com/office/drawing/2014/main" id="{64EC65B6-3BD6-4932-ABEF-7EDE12C46E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52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1">
            <a:extLst>
              <a:ext uri="{FF2B5EF4-FFF2-40B4-BE49-F238E27FC236}">
                <a16:creationId xmlns:a16="http://schemas.microsoft.com/office/drawing/2014/main" id="{AE452990-3A05-8F49-BEB9-39C33DF2BE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/>
            </a:lvl2pPr>
            <a:lvl3pPr marL="1200150" indent="-2857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Infoga objekt här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68641C8-7B29-40AC-AF57-209C1F0824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A565A6-D1DC-4E4F-B9AF-72DB8C0F19B4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51A95DB-1392-4D96-A1B4-3165954CED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6EDC1AA9-4561-4F5E-9038-F4509B0620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Grafik hörnet 11">
            <a:extLst>
              <a:ext uri="{FF2B5EF4-FFF2-40B4-BE49-F238E27FC236}">
                <a16:creationId xmlns:a16="http://schemas.microsoft.com/office/drawing/2014/main" id="{EE1C0B4D-7DBA-42BB-955B-B408BA3AC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2000" y="5418000"/>
            <a:ext cx="1440000" cy="144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  <a:lvl2pPr marL="357187" indent="0">
              <a:buNone/>
              <a:defRPr sz="100"/>
            </a:lvl2pPr>
            <a:lvl3pPr marL="668337" indent="0">
              <a:buNone/>
              <a:defRPr sz="100"/>
            </a:lvl3pPr>
            <a:lvl4pPr marL="954087" indent="0">
              <a:buNone/>
              <a:defRPr sz="100"/>
            </a:lvl4pPr>
            <a:lvl5pPr marL="1200150" indent="0">
              <a:buNone/>
              <a:defRPr sz="1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84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1">
            <a:extLst>
              <a:ext uri="{FF2B5EF4-FFF2-40B4-BE49-F238E27FC236}">
                <a16:creationId xmlns:a16="http://schemas.microsoft.com/office/drawing/2014/main" id="{2DACDAF6-ABE3-2840-A2F2-6632A3FC9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E0327E65-DFD8-4575-B926-0D5850C2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F2E8-7B57-4C0F-91BC-62CB47D3732B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96A059D-FB04-42DE-869A-2EA4C4A7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890BDA3-8ECB-45CD-A547-F1BCE398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2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D27A04EA-5D2D-4453-832D-80F827BA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95" y="1135155"/>
            <a:ext cx="7160123" cy="1166337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sv-SE" dirty="0"/>
              <a:t>Klicka här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C3D401-CE45-499F-ABCD-2A7EB99D7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1396" y="2420897"/>
            <a:ext cx="8775564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A165AF1-41DA-4090-BD32-976565B6B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1394" y="6356350"/>
            <a:ext cx="856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553B59-50B1-43CF-917D-C0EC0F1A1FEE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00D5F4-BE0B-48D5-9B54-B01F5FEF0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6183" y="6356350"/>
            <a:ext cx="711144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CFC1FD-C7E7-4884-9676-288C9984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7202" y="6356350"/>
            <a:ext cx="669758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52AE47-1D9B-4237-9D4E-EAAFC1FA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1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4" r:id="rId3"/>
    <p:sldLayoutId id="2147483695" r:id="rId4"/>
    <p:sldLayoutId id="2147483692" r:id="rId5"/>
    <p:sldLayoutId id="2147483687" r:id="rId6"/>
    <p:sldLayoutId id="2147483685" r:id="rId7"/>
    <p:sldLayoutId id="2147483686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5025" indent="-1666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1725" indent="-1476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17625" indent="-1174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ifmetall.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3DE25C30-F996-460A-BF8C-86DD01845A42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cid:B0EF7019-82FF-4D1E-80FF-A611FEF2E343" TargetMode="Externa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cid:61843E86-2CE2-41CC-9765-C944398A9984" TargetMode="Externa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cid:738329F9-8ABA-4E24-8123-DC300F4204B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C9AD5-71C7-4437-9C09-70EA80A1E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Digital reseräkning</a:t>
            </a:r>
            <a:r>
              <a:rPr lang="sv-SE" dirty="0"/>
              <a:t> </a:t>
            </a:r>
            <a:br>
              <a:rPr lang="sv-SE" dirty="0"/>
            </a:br>
            <a:r>
              <a:rPr lang="sv-SE" noProof="0" dirty="0"/>
              <a:t>via mobil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B844FEE-46B4-477E-BA9B-FEF9D788D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Kräver mobilt Bank-ID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E7E4FF-95EA-420A-95C2-D16FBE2C9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2D4480-CEAA-C2AF-CD29-A320A5962A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0A43AF1-C5E5-4087-B6B3-4E4B2A89168A}" type="datetime1">
              <a:rPr lang="sv-SE" smtClean="0"/>
              <a:t>2026-05-08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0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E411F8-C6FF-ED45-F7EC-BC6E751C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A1F6A2-0762-8E9E-C460-D1B9E66D94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91394" y="2669118"/>
            <a:ext cx="8775564" cy="3603691"/>
          </a:xfrm>
        </p:spPr>
        <p:txBody>
          <a:bodyPr/>
          <a:lstStyle/>
          <a:p>
            <a:r>
              <a:rPr lang="sv-SE" dirty="0"/>
              <a:t>Ingen milersättning utgår inom Storgöteborg</a:t>
            </a:r>
          </a:p>
          <a:p>
            <a:endParaRPr lang="sv-SE" dirty="0"/>
          </a:p>
          <a:p>
            <a:r>
              <a:rPr lang="sv-SE" dirty="0"/>
              <a:t>Stipendier/förlorad förtjänst utbetalas efter närvaro</a:t>
            </a:r>
          </a:p>
          <a:p>
            <a:endParaRPr lang="sv-SE" dirty="0"/>
          </a:p>
          <a:p>
            <a:r>
              <a:rPr lang="sv-SE" dirty="0"/>
              <a:t>Vid förlorad förtjänst ska du fylla i antal timmar du skulle ha jobbat och på övrigt fyller du i vilken skiftform du arbetar (tex. Dag, kväll, natt, helg m.m.)</a:t>
            </a:r>
          </a:p>
          <a:p>
            <a:endParaRPr lang="sv-SE" dirty="0"/>
          </a:p>
          <a:p>
            <a:r>
              <a:rPr lang="sv-SE" dirty="0"/>
              <a:t>Utbetalning av stipendier/förlorad förtjänst sker 5-6 veckor efter kursslut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0188E5-B46F-1BFE-FA54-F21C577B356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95C6CD-4BBE-4CD4-A0E4-A5BFE8640B12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EB9F0AA-B1A0-C4A2-95ED-10AB17915F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43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8FF306DC-81A2-4EAB-8B23-B6F77D7F619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sv-SE" noProof="0" dirty="0"/>
              <a:t>Logga in på </a:t>
            </a:r>
            <a:r>
              <a:rPr lang="sv-SE" noProof="0" dirty="0">
                <a:hlinkClick r:id="rId2"/>
              </a:rPr>
              <a:t>www.ifmetall.se</a:t>
            </a:r>
            <a:r>
              <a:rPr lang="sv-SE" noProof="0" dirty="0"/>
              <a:t> </a:t>
            </a:r>
            <a:br>
              <a:rPr lang="sv-SE" noProof="0" dirty="0"/>
            </a:br>
            <a:endParaRPr lang="sv-SE" noProof="0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3792B2C-D7AB-4875-B23B-6D150C3D3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261EC13-1A27-F6FD-63BD-9603600A82E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C7C73FF-2FC1-44DA-987D-087ECF4F2E2C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14" name="Uppåtvinklad 13"/>
          <p:cNvSpPr/>
          <p:nvPr/>
        </p:nvSpPr>
        <p:spPr>
          <a:xfrm>
            <a:off x="8099972" y="5044438"/>
            <a:ext cx="1440000" cy="772296"/>
          </a:xfrm>
          <a:prstGeom prst="bentUpArrow">
            <a:avLst>
              <a:gd name="adj1" fmla="val 28947"/>
              <a:gd name="adj2" fmla="val 3388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Uppåtvinklad 14"/>
          <p:cNvSpPr/>
          <p:nvPr/>
        </p:nvSpPr>
        <p:spPr>
          <a:xfrm rot="5400000">
            <a:off x="2926045" y="4662541"/>
            <a:ext cx="940584" cy="1704379"/>
          </a:xfrm>
          <a:prstGeom prst="bentUpArrow">
            <a:avLst>
              <a:gd name="adj1" fmla="val 2538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text, Människoansikte, skärmbild, leende&#10;&#10;Automatiskt genererad beskrivning">
            <a:extLst>
              <a:ext uri="{FF2B5EF4-FFF2-40B4-BE49-F238E27FC236}">
                <a16:creationId xmlns:a16="http://schemas.microsoft.com/office/drawing/2014/main" id="{1C6A5465-A002-60B4-C1F7-A6871F315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43844"/>
          <a:stretch/>
        </p:blipFill>
        <p:spPr>
          <a:xfrm>
            <a:off x="1142283" y="2079030"/>
            <a:ext cx="2719390" cy="2786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Ellips 12">
            <a:extLst>
              <a:ext uri="{FF2B5EF4-FFF2-40B4-BE49-F238E27FC236}">
                <a16:creationId xmlns:a16="http://schemas.microsoft.com/office/drawing/2014/main" id="{64626AC6-3352-E839-B58E-92419CD1EDBC}"/>
              </a:ext>
            </a:extLst>
          </p:cNvPr>
          <p:cNvSpPr/>
          <p:nvPr/>
        </p:nvSpPr>
        <p:spPr>
          <a:xfrm>
            <a:off x="3207176" y="2081768"/>
            <a:ext cx="788346" cy="378941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92380990-6F60-74C4-6ED6-07B5743B0D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 b="21862"/>
          <a:stretch/>
        </p:blipFill>
        <p:spPr>
          <a:xfrm>
            <a:off x="4687481" y="2086379"/>
            <a:ext cx="3218377" cy="44899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Ellips 10"/>
          <p:cNvSpPr/>
          <p:nvPr/>
        </p:nvSpPr>
        <p:spPr>
          <a:xfrm>
            <a:off x="4711435" y="5584017"/>
            <a:ext cx="1042673" cy="378941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8FCDEBA3-220C-9934-975D-87A6A573EF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2" b="18577"/>
          <a:stretch/>
        </p:blipFill>
        <p:spPr>
          <a:xfrm>
            <a:off x="8624717" y="2086379"/>
            <a:ext cx="2854644" cy="2786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Ellips 11"/>
          <p:cNvSpPr/>
          <p:nvPr/>
        </p:nvSpPr>
        <p:spPr>
          <a:xfrm>
            <a:off x="8597749" y="3479598"/>
            <a:ext cx="1263252" cy="378941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68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B3892D1-6E9C-4763-8F30-40B9DC048B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7A4B609-41B2-D4BF-68E6-CCF0ACE6A61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8D4D8DC-559F-40AA-A2E0-D1FA665A3A51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13" name="Höger 12"/>
          <p:cNvSpPr/>
          <p:nvPr/>
        </p:nvSpPr>
        <p:spPr>
          <a:xfrm>
            <a:off x="4005097" y="3674075"/>
            <a:ext cx="302752" cy="130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Höger 13"/>
          <p:cNvSpPr/>
          <p:nvPr/>
        </p:nvSpPr>
        <p:spPr>
          <a:xfrm>
            <a:off x="7983004" y="3674076"/>
            <a:ext cx="302752" cy="130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xt, elektronik, skärmbild, Webbsida&#10;&#10;Automatiskt genererad beskrivning">
            <a:extLst>
              <a:ext uri="{FF2B5EF4-FFF2-40B4-BE49-F238E27FC236}">
                <a16:creationId xmlns:a16="http://schemas.microsoft.com/office/drawing/2014/main" id="{6AD609FB-B3A2-51EE-416B-478C0332B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79"/>
          <a:stretch/>
        </p:blipFill>
        <p:spPr>
          <a:xfrm>
            <a:off x="400633" y="1370490"/>
            <a:ext cx="3300743" cy="3905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ildobjekt 7" descr="En bild som visar text, elektronik, skärmbild, Internetreklam&#10;&#10;Automatiskt genererad beskrivning">
            <a:extLst>
              <a:ext uri="{FF2B5EF4-FFF2-40B4-BE49-F238E27FC236}">
                <a16:creationId xmlns:a16="http://schemas.microsoft.com/office/drawing/2014/main" id="{A36FACC6-D1C9-1D6E-C0E7-C88AB00C67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6648"/>
          <a:stretch/>
        </p:blipFill>
        <p:spPr>
          <a:xfrm>
            <a:off x="4478297" y="1370490"/>
            <a:ext cx="3405856" cy="5335270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Ellips 15"/>
          <p:cNvSpPr/>
          <p:nvPr/>
        </p:nvSpPr>
        <p:spPr>
          <a:xfrm>
            <a:off x="7193279" y="2051222"/>
            <a:ext cx="548641" cy="378941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 bild som visar text, elektronik, skärmbild, programvara&#10;&#10;Automatiskt genererad beskrivning">
            <a:extLst>
              <a:ext uri="{FF2B5EF4-FFF2-40B4-BE49-F238E27FC236}">
                <a16:creationId xmlns:a16="http://schemas.microsoft.com/office/drawing/2014/main" id="{3825B4D0-2FD4-A195-FB3C-C33EA415D7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5" b="24889"/>
          <a:stretch/>
        </p:blipFill>
        <p:spPr>
          <a:xfrm>
            <a:off x="8490624" y="1370490"/>
            <a:ext cx="3300743" cy="4007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Ellips 16"/>
          <p:cNvSpPr/>
          <p:nvPr/>
        </p:nvSpPr>
        <p:spPr>
          <a:xfrm>
            <a:off x="8766769" y="1861751"/>
            <a:ext cx="1102613" cy="378941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8794845" y="5039059"/>
            <a:ext cx="1102613" cy="378941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178D0E6C-5401-F3FB-7BC2-96AF9CE62A4D}"/>
              </a:ext>
            </a:extLst>
          </p:cNvPr>
          <p:cNvSpPr/>
          <p:nvPr/>
        </p:nvSpPr>
        <p:spPr>
          <a:xfrm>
            <a:off x="6897414" y="2956034"/>
            <a:ext cx="844506" cy="27589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46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3C833F2-9777-4EDA-AEEE-BE41F01D7BD8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2"/>
          <a:srcRect t="10222"/>
          <a:stretch/>
        </p:blipFill>
        <p:spPr>
          <a:xfrm>
            <a:off x="7982573" y="1237930"/>
            <a:ext cx="3206774" cy="49150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Höger 7"/>
          <p:cNvSpPr/>
          <p:nvPr/>
        </p:nvSpPr>
        <p:spPr>
          <a:xfrm>
            <a:off x="3751152" y="3428746"/>
            <a:ext cx="302752" cy="130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Höger 12"/>
          <p:cNvSpPr/>
          <p:nvPr/>
        </p:nvSpPr>
        <p:spPr>
          <a:xfrm>
            <a:off x="7501493" y="3424423"/>
            <a:ext cx="302752" cy="130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10197182" y="1385818"/>
            <a:ext cx="702626" cy="458764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8272112" y="2451234"/>
            <a:ext cx="2627696" cy="317633"/>
          </a:xfrm>
          <a:prstGeom prst="rect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40A670C4-9762-C3AD-69CC-5D9688143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3" b="14667"/>
          <a:stretch/>
        </p:blipFill>
        <p:spPr>
          <a:xfrm>
            <a:off x="4223466" y="1237929"/>
            <a:ext cx="3168763" cy="49150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Ellips 9"/>
          <p:cNvSpPr/>
          <p:nvPr/>
        </p:nvSpPr>
        <p:spPr>
          <a:xfrm>
            <a:off x="5203708" y="5719802"/>
            <a:ext cx="1164656" cy="418198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 descr="En bild som visar text, skärmbild, Webbsida, programvara&#10;&#10;Automatiskt genererad beskrivning">
            <a:extLst>
              <a:ext uri="{FF2B5EF4-FFF2-40B4-BE49-F238E27FC236}">
                <a16:creationId xmlns:a16="http://schemas.microsoft.com/office/drawing/2014/main" id="{C18610FC-3D9C-A5D8-70AE-98D0DECE44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 b="17765"/>
          <a:stretch/>
        </p:blipFill>
        <p:spPr>
          <a:xfrm>
            <a:off x="448750" y="1222943"/>
            <a:ext cx="3167807" cy="5249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Ellips 18">
            <a:extLst>
              <a:ext uri="{FF2B5EF4-FFF2-40B4-BE49-F238E27FC236}">
                <a16:creationId xmlns:a16="http://schemas.microsoft.com/office/drawing/2014/main" id="{70934368-D02E-E1EC-01F8-679E5FC73156}"/>
              </a:ext>
            </a:extLst>
          </p:cNvPr>
          <p:cNvSpPr/>
          <p:nvPr/>
        </p:nvSpPr>
        <p:spPr>
          <a:xfrm>
            <a:off x="624840" y="5898384"/>
            <a:ext cx="1316562" cy="418198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05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41C3D3E-B69B-4CEC-8885-FBE5C0CDA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83172B7A-D1B7-869F-E6F4-FC62149A4CF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E85289C-DFFA-4989-871B-D0B1E886D936}" type="datetime1">
              <a:rPr lang="sv-SE" smtClean="0"/>
              <a:t>2026-05-08</a:t>
            </a:fld>
            <a:endParaRPr lang="en-US" dirty="0"/>
          </a:p>
        </p:txBody>
      </p:sp>
      <p:pic>
        <p:nvPicPr>
          <p:cNvPr id="9" name="Bildobjekt 8" descr="IMG_3688.jp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8946" r="3367" b="19023"/>
          <a:stretch/>
        </p:blipFill>
        <p:spPr bwMode="auto">
          <a:xfrm>
            <a:off x="4038737" y="1731466"/>
            <a:ext cx="2983832" cy="39559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Ellips 9"/>
          <p:cNvSpPr/>
          <p:nvPr/>
        </p:nvSpPr>
        <p:spPr>
          <a:xfrm>
            <a:off x="6181097" y="1744066"/>
            <a:ext cx="731503" cy="529390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Höger 10"/>
          <p:cNvSpPr/>
          <p:nvPr/>
        </p:nvSpPr>
        <p:spPr>
          <a:xfrm>
            <a:off x="3703430" y="3387469"/>
            <a:ext cx="302752" cy="130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 descr="IMG_3689.jpg"/>
          <p:cNvPicPr/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11400" r="3230" b="623"/>
          <a:stretch/>
        </p:blipFill>
        <p:spPr bwMode="auto">
          <a:xfrm>
            <a:off x="7515877" y="1306117"/>
            <a:ext cx="2974207" cy="483188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Ellips 12"/>
          <p:cNvSpPr/>
          <p:nvPr/>
        </p:nvSpPr>
        <p:spPr>
          <a:xfrm>
            <a:off x="9719762" y="2988136"/>
            <a:ext cx="731503" cy="529390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7620183" y="3900639"/>
            <a:ext cx="2627696" cy="317633"/>
          </a:xfrm>
          <a:prstGeom prst="rect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Höger 14"/>
          <p:cNvSpPr/>
          <p:nvPr/>
        </p:nvSpPr>
        <p:spPr>
          <a:xfrm>
            <a:off x="7074722" y="3413760"/>
            <a:ext cx="302752" cy="130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8934031" y="5687449"/>
            <a:ext cx="856649" cy="510140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B2F9E36-20A7-5C75-242F-82C62DB957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275"/>
          <a:stretch/>
        </p:blipFill>
        <p:spPr>
          <a:xfrm>
            <a:off x="194710" y="1425109"/>
            <a:ext cx="3529890" cy="45938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653B3C4-63D7-0068-1CF1-5C63E37A0ABE}"/>
              </a:ext>
            </a:extLst>
          </p:cNvPr>
          <p:cNvSpPr/>
          <p:nvPr/>
        </p:nvSpPr>
        <p:spPr>
          <a:xfrm>
            <a:off x="645807" y="3069836"/>
            <a:ext cx="2627696" cy="317633"/>
          </a:xfrm>
          <a:prstGeom prst="rect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CE5EC6A-25F1-6844-7D47-7E9748299D73}"/>
              </a:ext>
            </a:extLst>
          </p:cNvPr>
          <p:cNvSpPr/>
          <p:nvPr/>
        </p:nvSpPr>
        <p:spPr>
          <a:xfrm>
            <a:off x="645807" y="5032195"/>
            <a:ext cx="2627696" cy="667853"/>
          </a:xfrm>
          <a:prstGeom prst="rect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E85EA40-5C74-4DD3-7816-DE05F595E5D4}"/>
              </a:ext>
            </a:extLst>
          </p:cNvPr>
          <p:cNvSpPr txBox="1"/>
          <p:nvPr/>
        </p:nvSpPr>
        <p:spPr>
          <a:xfrm>
            <a:off x="1619794" y="3868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93DE4DC-640E-A8E0-B42F-D3489361C4CB}"/>
              </a:ext>
            </a:extLst>
          </p:cNvPr>
          <p:cNvSpPr txBox="1"/>
          <p:nvPr/>
        </p:nvSpPr>
        <p:spPr>
          <a:xfrm>
            <a:off x="645807" y="3709457"/>
            <a:ext cx="2627696" cy="338554"/>
          </a:xfrm>
          <a:prstGeom prst="rect">
            <a:avLst/>
          </a:prstGeom>
          <a:noFill/>
          <a:ln w="28575">
            <a:solidFill>
              <a:srgbClr val="DA1A35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/>
              <a:t>Detta får du av handledaren</a:t>
            </a:r>
          </a:p>
        </p:txBody>
      </p:sp>
    </p:spTree>
    <p:extLst>
      <p:ext uri="{BB962C8B-B14F-4D97-AF65-F5344CB8AC3E}">
        <p14:creationId xmlns:p14="http://schemas.microsoft.com/office/powerpoint/2010/main" val="26970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ECC38D-5F70-4FA5-807A-49AA883DCC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3DE4E7D-6BA4-A651-94B8-B6A2F661997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DC9D706-D4D8-4424-A57C-03671C12B1B8}" type="datetime1">
              <a:rPr lang="sv-SE" smtClean="0"/>
              <a:t>2026-05-08</a:t>
            </a:fld>
            <a:endParaRPr lang="en-US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/>
          <a:srcRect l="3518" t="6822" r="3419"/>
          <a:stretch/>
        </p:blipFill>
        <p:spPr>
          <a:xfrm>
            <a:off x="3924620" y="1269766"/>
            <a:ext cx="3012707" cy="459563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4956604" y="4465020"/>
            <a:ext cx="1980723" cy="317633"/>
          </a:xfrm>
          <a:prstGeom prst="rect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öger 8"/>
          <p:cNvSpPr/>
          <p:nvPr/>
        </p:nvSpPr>
        <p:spPr>
          <a:xfrm>
            <a:off x="3506271" y="3710126"/>
            <a:ext cx="302752" cy="130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IMG_3696.jpg"/>
          <p:cNvPicPr/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35243" r="3314"/>
          <a:stretch/>
        </p:blipFill>
        <p:spPr bwMode="auto">
          <a:xfrm>
            <a:off x="7514348" y="1269766"/>
            <a:ext cx="2983832" cy="3628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Ellips 11"/>
          <p:cNvSpPr/>
          <p:nvPr/>
        </p:nvSpPr>
        <p:spPr>
          <a:xfrm>
            <a:off x="9315678" y="4465020"/>
            <a:ext cx="801716" cy="433136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Vinklad  18"/>
          <p:cNvCxnSpPr/>
          <p:nvPr/>
        </p:nvCxnSpPr>
        <p:spPr>
          <a:xfrm flipV="1">
            <a:off x="6937327" y="2259197"/>
            <a:ext cx="493751" cy="39985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>
            <a:extLst>
              <a:ext uri="{FF2B5EF4-FFF2-40B4-BE49-F238E27FC236}">
                <a16:creationId xmlns:a16="http://schemas.microsoft.com/office/drawing/2014/main" id="{7609E0F5-3D31-9EAF-171C-6B187D7C63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0" t="17340" r="3583" b="30971"/>
          <a:stretch/>
        </p:blipFill>
        <p:spPr>
          <a:xfrm>
            <a:off x="434421" y="1639111"/>
            <a:ext cx="2974207" cy="3579777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EAEDAB5A-8040-F7F0-9CE5-EB9E8EE1B1D5}"/>
              </a:ext>
            </a:extLst>
          </p:cNvPr>
          <p:cNvSpPr/>
          <p:nvPr/>
        </p:nvSpPr>
        <p:spPr>
          <a:xfrm>
            <a:off x="2308596" y="3245764"/>
            <a:ext cx="939679" cy="529390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22880BC-FD79-CC61-FF21-0B770F05F62A}"/>
              </a:ext>
            </a:extLst>
          </p:cNvPr>
          <p:cNvSpPr txBox="1"/>
          <p:nvPr/>
        </p:nvSpPr>
        <p:spPr>
          <a:xfrm>
            <a:off x="255949" y="6064799"/>
            <a:ext cx="552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OBS: Milersättning utgår EJ om kursen går i Storgöteborg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EE36096D-806B-4892-5602-857752B3165D}"/>
              </a:ext>
            </a:extLst>
          </p:cNvPr>
          <p:cNvSpPr/>
          <p:nvPr/>
        </p:nvSpPr>
        <p:spPr>
          <a:xfrm>
            <a:off x="7737988" y="2117586"/>
            <a:ext cx="270112" cy="271654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8E86089-65B2-D433-4B19-61844A51E434}"/>
              </a:ext>
            </a:extLst>
          </p:cNvPr>
          <p:cNvSpPr/>
          <p:nvPr/>
        </p:nvSpPr>
        <p:spPr>
          <a:xfrm>
            <a:off x="9427779" y="2549760"/>
            <a:ext cx="878260" cy="343212"/>
          </a:xfrm>
          <a:prstGeom prst="rect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7D62C70-55FE-88B4-6A3E-05C32A75AA55}"/>
              </a:ext>
            </a:extLst>
          </p:cNvPr>
          <p:cNvSpPr txBox="1"/>
          <p:nvPr/>
        </p:nvSpPr>
        <p:spPr>
          <a:xfrm>
            <a:off x="7622711" y="2590394"/>
            <a:ext cx="1763433" cy="276999"/>
          </a:xfrm>
          <a:prstGeom prst="rect">
            <a:avLst/>
          </a:prstGeom>
          <a:noFill/>
          <a:ln>
            <a:solidFill>
              <a:srgbClr val="DA1A35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/>
              <a:t>Om det är en flerdagskurs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FF793FC-7EA6-5935-9B6E-F1DAD0DF4D75}"/>
              </a:ext>
            </a:extLst>
          </p:cNvPr>
          <p:cNvSpPr txBox="1"/>
          <p:nvPr/>
        </p:nvSpPr>
        <p:spPr>
          <a:xfrm>
            <a:off x="10690676" y="4012458"/>
            <a:ext cx="1163151" cy="738664"/>
          </a:xfrm>
          <a:prstGeom prst="rect">
            <a:avLst/>
          </a:prstGeom>
          <a:noFill/>
          <a:ln w="28575">
            <a:solidFill>
              <a:srgbClr val="DA1A35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/>
              <a:t>Summan ändras från år till år</a:t>
            </a:r>
          </a:p>
        </p:txBody>
      </p:sp>
    </p:spTree>
    <p:extLst>
      <p:ext uri="{BB962C8B-B14F-4D97-AF65-F5344CB8AC3E}">
        <p14:creationId xmlns:p14="http://schemas.microsoft.com/office/powerpoint/2010/main" val="36578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ECC38D-5F70-4FA5-807A-49AA883DCC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3DE4E7D-6BA4-A651-94B8-B6A2F661997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DC9D706-D4D8-4424-A57C-03671C12B1B8}" type="datetime1">
              <a:rPr lang="sv-SE" smtClean="0"/>
              <a:t>2026-05-08</a:t>
            </a:fld>
            <a:endParaRPr lang="en-US" dirty="0"/>
          </a:p>
        </p:txBody>
      </p:sp>
      <p:sp>
        <p:nvSpPr>
          <p:cNvPr id="11" name="Höger 10"/>
          <p:cNvSpPr/>
          <p:nvPr/>
        </p:nvSpPr>
        <p:spPr>
          <a:xfrm rot="2283004">
            <a:off x="2297266" y="2940769"/>
            <a:ext cx="1209373" cy="214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 descr="IMG_3701.PNG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1" b="5728"/>
          <a:stretch>
            <a:fillRect/>
          </a:stretch>
        </p:blipFill>
        <p:spPr bwMode="auto">
          <a:xfrm>
            <a:off x="7421551" y="2894631"/>
            <a:ext cx="2971988" cy="3826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5"/>
          <a:srcRect b="71648"/>
          <a:stretch/>
        </p:blipFill>
        <p:spPr>
          <a:xfrm>
            <a:off x="133657" y="1294965"/>
            <a:ext cx="2972273" cy="1301535"/>
          </a:xfrm>
          <a:prstGeom prst="rect">
            <a:avLst/>
          </a:prstGeom>
        </p:spPr>
      </p:pic>
      <p:sp>
        <p:nvSpPr>
          <p:cNvPr id="27" name="Ellips 26"/>
          <p:cNvSpPr/>
          <p:nvPr/>
        </p:nvSpPr>
        <p:spPr>
          <a:xfrm>
            <a:off x="8767055" y="6239213"/>
            <a:ext cx="994915" cy="548638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7421266" y="4112173"/>
            <a:ext cx="323503" cy="276947"/>
          </a:xfrm>
          <a:prstGeom prst="ellipse">
            <a:avLst/>
          </a:prstGeom>
          <a:noFill/>
          <a:ln w="38100">
            <a:solidFill>
              <a:srgbClr val="DA1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4488DED8-4449-99EB-92F4-FF954C1BFF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7" b="24666"/>
          <a:stretch/>
        </p:blipFill>
        <p:spPr>
          <a:xfrm>
            <a:off x="3444239" y="2644320"/>
            <a:ext cx="3167807" cy="278892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3372ABA4-C401-DC63-DB06-087144261329}"/>
              </a:ext>
            </a:extLst>
          </p:cNvPr>
          <p:cNvSpPr txBox="1"/>
          <p:nvPr/>
        </p:nvSpPr>
        <p:spPr>
          <a:xfrm>
            <a:off x="3537164" y="1666217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Skriva här om du arbetar annat skift än dagtid</a:t>
            </a:r>
          </a:p>
        </p:txBody>
      </p:sp>
      <p:sp>
        <p:nvSpPr>
          <p:cNvPr id="17" name="Höger 10">
            <a:extLst>
              <a:ext uri="{FF2B5EF4-FFF2-40B4-BE49-F238E27FC236}">
                <a16:creationId xmlns:a16="http://schemas.microsoft.com/office/drawing/2014/main" id="{099D3FB8-F321-38D3-98B1-85130767CD35}"/>
              </a:ext>
            </a:extLst>
          </p:cNvPr>
          <p:cNvSpPr/>
          <p:nvPr/>
        </p:nvSpPr>
        <p:spPr>
          <a:xfrm rot="5666938">
            <a:off x="4911715" y="2586562"/>
            <a:ext cx="1209373" cy="214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Höger 10">
            <a:extLst>
              <a:ext uri="{FF2B5EF4-FFF2-40B4-BE49-F238E27FC236}">
                <a16:creationId xmlns:a16="http://schemas.microsoft.com/office/drawing/2014/main" id="{E6C4DDB3-1A0C-8C4F-2D60-BD4F91F5EF61}"/>
              </a:ext>
            </a:extLst>
          </p:cNvPr>
          <p:cNvSpPr/>
          <p:nvPr/>
        </p:nvSpPr>
        <p:spPr>
          <a:xfrm>
            <a:off x="6657396" y="4108683"/>
            <a:ext cx="605983" cy="260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75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C9AD5-71C7-4437-9C09-70EA80A1E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Digital reseräkning</a:t>
            </a:r>
            <a:r>
              <a:rPr lang="sv-SE" dirty="0"/>
              <a:t> </a:t>
            </a:r>
            <a:br>
              <a:rPr lang="sv-SE" dirty="0"/>
            </a:br>
            <a:r>
              <a:rPr lang="sv-SE" noProof="0" dirty="0"/>
              <a:t>via mobil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B844FEE-46B4-477E-BA9B-FEF9D788D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Kräver mobilt Bank-ID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E7E4FF-95EA-420A-95C2-D16FBE2C9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2D4480-CEAA-C2AF-CD29-A320A5962A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0A43AF1-C5E5-4087-B6B3-4E4B2A89168A}" type="datetime1">
              <a:rPr lang="sv-SE" smtClean="0"/>
              <a:t>2026-05-08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54855"/>
      </p:ext>
    </p:extLst>
  </p:cSld>
  <p:clrMapOvr>
    <a:masterClrMapping/>
  </p:clrMapOvr>
</p:sld>
</file>

<file path=ppt/theme/theme1.xml><?xml version="1.0" encoding="utf-8"?>
<a:theme xmlns:a="http://schemas.openxmlformats.org/drawingml/2006/main" name="IFMetall-OfficeTema">
  <a:themeElements>
    <a:clrScheme name="IFMetall">
      <a:dk1>
        <a:sysClr val="windowText" lastClr="000000"/>
      </a:dk1>
      <a:lt1>
        <a:sysClr val="window" lastClr="FFFFFF"/>
      </a:lt1>
      <a:dk2>
        <a:srgbClr val="122F44"/>
      </a:dk2>
      <a:lt2>
        <a:srgbClr val="FFFFFF"/>
      </a:lt2>
      <a:accent1>
        <a:srgbClr val="DA1A35"/>
      </a:accent1>
      <a:accent2>
        <a:srgbClr val="ED7308"/>
      </a:accent2>
      <a:accent3>
        <a:srgbClr val="ACC714"/>
      </a:accent3>
      <a:accent4>
        <a:srgbClr val="70C7DB"/>
      </a:accent4>
      <a:accent5>
        <a:srgbClr val="3B4951"/>
      </a:accent5>
      <a:accent6>
        <a:srgbClr val="0C202D"/>
      </a:accent6>
      <a:hlink>
        <a:srgbClr val="70C7DB"/>
      </a:hlink>
      <a:folHlink>
        <a:srgbClr val="DA1A35"/>
      </a:folHlink>
    </a:clrScheme>
    <a:fontScheme name="IFMetall">
      <a:majorFont>
        <a:latin typeface="Roboto Condensed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 Metall mall 2022 220601.potx" id="{CEBE8F2B-4B16-444A-8220-308DA6671E08}" vid="{2E1E2AEA-4BC6-4D4A-BF6D-129F945F7A7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IFMetall</Template>
  <TotalTime>449</TotalTime>
  <Words>209</Words>
  <Application>Microsoft Office PowerPoint</Application>
  <PresentationFormat>Bredbild</PresentationFormat>
  <Paragraphs>35</Paragraphs>
  <Slides>9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 Condensed</vt:lpstr>
      <vt:lpstr>Roboto Condensed Medium</vt:lpstr>
      <vt:lpstr>IFMetall-OfficeTema</vt:lpstr>
      <vt:lpstr>Digital reseräkning  via mobil</vt:lpstr>
      <vt:lpstr>Viktig information</vt:lpstr>
      <vt:lpstr>Logga in på www.ifmetall.se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Digital reseräkning  via mobil</vt:lpstr>
    </vt:vector>
  </TitlesOfParts>
  <Company>IF Metall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kursräkning  via mobil</dc:title>
  <dc:creator>Markus Hallén</dc:creator>
  <cp:keywords>IF Metall;Powerpoint;Mallar</cp:keywords>
  <cp:lastModifiedBy>Jennie Edholm</cp:lastModifiedBy>
  <cp:revision>50</cp:revision>
  <dcterms:created xsi:type="dcterms:W3CDTF">2023-03-06T19:14:34Z</dcterms:created>
  <dcterms:modified xsi:type="dcterms:W3CDTF">2026-05-08T10:09:36Z</dcterms:modified>
</cp:coreProperties>
</file>