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69" r:id="rId3"/>
    <p:sldId id="257" r:id="rId4"/>
    <p:sldId id="258"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676A"/>
    <a:srgbClr val="BFD7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65" d="100"/>
          <a:sy n="65" d="100"/>
        </p:scale>
        <p:origin x="133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1ECFAB-AE00-40F6-B3CD-B2F20422974F}" type="datetimeFigureOut">
              <a:rPr lang="sv-SE" smtClean="0"/>
              <a:t>2021-06-28</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2CC35B-575D-4F07-A084-CB8DA47FC9CF}" type="slidenum">
              <a:rPr lang="sv-SE" smtClean="0"/>
              <a:t>‹#›</a:t>
            </a:fld>
            <a:endParaRPr lang="sv-SE"/>
          </a:p>
        </p:txBody>
      </p:sp>
    </p:spTree>
    <p:extLst>
      <p:ext uri="{BB962C8B-B14F-4D97-AF65-F5344CB8AC3E}">
        <p14:creationId xmlns:p14="http://schemas.microsoft.com/office/powerpoint/2010/main" val="2441218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av.se/halsa-och-sakerhet/vagledning-om-arbetsanpassning/"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smtClean="0"/>
              <a:t>Utdrag ur arbetsmiljölagen</a:t>
            </a:r>
            <a:r>
              <a:rPr lang="sv-SE" b="1" baseline="0" dirty="0" smtClean="0"/>
              <a:t> gällande arbetsanpassning och rehabilitering. Lagen har inte förändrads trots ny föreskrift.</a:t>
            </a:r>
            <a:endParaRPr lang="sv-SE" b="1"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a:t>
            </a:fld>
            <a:endParaRPr lang="sv-SE"/>
          </a:p>
        </p:txBody>
      </p:sp>
    </p:spTree>
    <p:extLst>
      <p:ext uri="{BB962C8B-B14F-4D97-AF65-F5344CB8AC3E}">
        <p14:creationId xmlns:p14="http://schemas.microsoft.com/office/powerpoint/2010/main" val="1538810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Utreda </a:t>
            </a:r>
          </a:p>
          <a:p>
            <a:r>
              <a:rPr lang="sv-SE" dirty="0" smtClean="0"/>
              <a:t>Genomföra </a:t>
            </a:r>
          </a:p>
          <a:p>
            <a:r>
              <a:rPr lang="sv-SE" dirty="0" smtClean="0"/>
              <a:t>Följa upp</a:t>
            </a:r>
            <a:r>
              <a:rPr lang="sv-SE" baseline="0" dirty="0" smtClean="0"/>
              <a:t> </a:t>
            </a:r>
          </a:p>
          <a:p>
            <a:r>
              <a:rPr lang="sv-SE" baseline="0" dirty="0" smtClean="0"/>
              <a:t>Justera vid behov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12</a:t>
            </a:fld>
            <a:endParaRPr lang="sv-SE"/>
          </a:p>
        </p:txBody>
      </p:sp>
    </p:spTree>
    <p:extLst>
      <p:ext uri="{BB962C8B-B14F-4D97-AF65-F5344CB8AC3E}">
        <p14:creationId xmlns:p14="http://schemas.microsoft.com/office/powerpoint/2010/main" val="280796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u="sng" dirty="0" smtClean="0"/>
              <a:t>7 § Arbetsanpassnings- och rehabiliteringsverksamheten skall organiseras så att den kan ske i samarbete med de enskilda arbetstagare som berörs av åtgärderna samt med deras företrädare i arbetsmiljöfrågor. AFS 19941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u="none" dirty="0" smtClean="0"/>
          </a:p>
          <a:p>
            <a:r>
              <a:rPr lang="sv-SE" sz="1200" b="0" i="0" kern="1200" dirty="0" smtClean="0">
                <a:solidFill>
                  <a:schemeClr val="tx1"/>
                </a:solidFill>
                <a:effectLst/>
                <a:latin typeface="+mn-lt"/>
                <a:ea typeface="+mn-ea"/>
                <a:cs typeface="+mn-cs"/>
              </a:rPr>
              <a:t>4 §</a:t>
            </a:r>
          </a:p>
          <a:p>
            <a:r>
              <a:rPr lang="sv-SE" sz="1200" b="0" i="0" kern="1200" dirty="0" smtClean="0">
                <a:solidFill>
                  <a:schemeClr val="tx1"/>
                </a:solidFill>
                <a:effectLst/>
                <a:latin typeface="+mn-lt"/>
                <a:ea typeface="+mn-ea"/>
                <a:cs typeface="+mn-cs"/>
              </a:rPr>
              <a:t>Skyddsombud företräder arbetstagarna i arbetsmiljöfrågor och ska verka för en tillfredsställande arbetsmiljö. I detta syfte ska ombudet inom sitt skyddsområde vaka över skyddet mot ohälsa och olycksfall samt över att arbetsgivaren uppfyller kraven i 3 kap. 2a §. Skyddsombud på fartyg ska vidare vaka över att fartyget har den bemanning som det ska ha enligt beslut eller föreskrifter.</a:t>
            </a:r>
          </a:p>
          <a:p>
            <a:r>
              <a:rPr lang="sv-SE" sz="1200" b="0" i="0" kern="1200" dirty="0" smtClean="0">
                <a:solidFill>
                  <a:schemeClr val="tx1"/>
                </a:solidFill>
                <a:effectLst/>
                <a:latin typeface="+mn-lt"/>
                <a:ea typeface="+mn-ea"/>
                <a:cs typeface="+mn-cs"/>
              </a:rPr>
              <a:t>Skyddsombud ska delta vid planering av nya eller ändrade lokaler, anordningar, arbetsprocesser, arbetsmetoder och av arbetsorganisation liksom vid planering av användning av ämnen som kan medföra ohälsa eller olycksfall. Skyddsombud ska vidare delta vid upprättande av handlingsplaner enligt 3 kap. 2a §.</a:t>
            </a:r>
            <a:br>
              <a:rPr lang="sv-SE" sz="1200" b="0" i="0" kern="1200" dirty="0" smtClean="0">
                <a:solidFill>
                  <a:schemeClr val="tx1"/>
                </a:solidFill>
                <a:effectLst/>
                <a:latin typeface="+mn-lt"/>
                <a:ea typeface="+mn-ea"/>
                <a:cs typeface="+mn-cs"/>
              </a:rPr>
            </a:br>
            <a:r>
              <a:rPr lang="sv-SE" sz="1200" b="0" i="0" kern="1200" dirty="0" smtClean="0">
                <a:solidFill>
                  <a:schemeClr val="tx1"/>
                </a:solidFill>
                <a:effectLst/>
                <a:latin typeface="+mn-lt"/>
                <a:ea typeface="+mn-ea"/>
                <a:cs typeface="+mn-cs"/>
              </a:rPr>
              <a:t>Arbetsgivaren ska underrätta skyddsombud om förändringar av betydelse för arbetsmiljöförhållandena inom ombudets område.</a:t>
            </a:r>
            <a:br>
              <a:rPr lang="sv-SE" sz="1200" b="0" i="0" kern="1200" dirty="0" smtClean="0">
                <a:solidFill>
                  <a:schemeClr val="tx1"/>
                </a:solidFill>
                <a:effectLst/>
                <a:latin typeface="+mn-lt"/>
                <a:ea typeface="+mn-ea"/>
                <a:cs typeface="+mn-cs"/>
              </a:rPr>
            </a:br>
            <a:r>
              <a:rPr lang="sv-SE" sz="1200" b="0" i="0" kern="1200" dirty="0" smtClean="0">
                <a:solidFill>
                  <a:schemeClr val="tx1"/>
                </a:solidFill>
                <a:effectLst/>
                <a:latin typeface="+mn-lt"/>
                <a:ea typeface="+mn-ea"/>
                <a:cs typeface="+mn-cs"/>
              </a:rPr>
              <a:t>Arbetsgivare och arbetstagare svarar gemensamt för att skyddsombud får erforderlig utbildning. (Paragrafen ändrad genom 2003:365)</a:t>
            </a:r>
          </a:p>
          <a:p>
            <a:r>
              <a:rPr lang="sv-SE" dirty="0" smtClean="0"/>
              <a:t/>
            </a:r>
            <a:br>
              <a:rPr lang="sv-SE" dirty="0" smtClean="0"/>
            </a:b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13</a:t>
            </a:fld>
            <a:endParaRPr lang="sv-SE"/>
          </a:p>
        </p:txBody>
      </p:sp>
    </p:spTree>
    <p:extLst>
      <p:ext uri="{BB962C8B-B14F-4D97-AF65-F5344CB8AC3E}">
        <p14:creationId xmlns:p14="http://schemas.microsoft.com/office/powerpoint/2010/main" val="2439336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 Jämförelse gamla och nya föreskriften</a:t>
            </a:r>
            <a:r>
              <a:rPr lang="sv-SE" baseline="0" dirty="0" smtClean="0"/>
              <a:t> 1994:1- 2020.5 </a:t>
            </a:r>
          </a:p>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14</a:t>
            </a:fld>
            <a:endParaRPr lang="sv-SE"/>
          </a:p>
        </p:txBody>
      </p:sp>
    </p:spTree>
    <p:extLst>
      <p:ext uri="{BB962C8B-B14F-4D97-AF65-F5344CB8AC3E}">
        <p14:creationId xmlns:p14="http://schemas.microsoft.com/office/powerpoint/2010/main" val="3825512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Befogenheter</a:t>
            </a:r>
            <a:r>
              <a:rPr lang="sv-SE" baseline="0" dirty="0" smtClean="0"/>
              <a:t> resurser och kompetens som behövs  här kan det vara bra att göra lokala arbetsmiljöavtal om detta. Arbetsmiljöverket hänvisar till Företagshälsovården i de fall kompentensen inte finns på det egna företaget.</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20</a:t>
            </a:fld>
            <a:endParaRPr lang="sv-SE"/>
          </a:p>
        </p:txBody>
      </p:sp>
    </p:spTree>
    <p:extLst>
      <p:ext uri="{BB962C8B-B14F-4D97-AF65-F5344CB8AC3E}">
        <p14:creationId xmlns:p14="http://schemas.microsoft.com/office/powerpoint/2010/main" val="4037236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§8 de har</a:t>
            </a:r>
            <a:r>
              <a:rPr lang="sv-SE" baseline="0" dirty="0" smtClean="0"/>
              <a:t> hänvisning till SFB i §3 som jämförelse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21</a:t>
            </a:fld>
            <a:endParaRPr lang="sv-SE"/>
          </a:p>
        </p:txBody>
      </p:sp>
    </p:spTree>
    <p:extLst>
      <p:ext uri="{BB962C8B-B14F-4D97-AF65-F5344CB8AC3E}">
        <p14:creationId xmlns:p14="http://schemas.microsoft.com/office/powerpoint/2010/main" val="993877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22</a:t>
            </a:fld>
            <a:endParaRPr lang="sv-SE"/>
          </a:p>
        </p:txBody>
      </p:sp>
    </p:spTree>
    <p:extLst>
      <p:ext uri="{BB962C8B-B14F-4D97-AF65-F5344CB8AC3E}">
        <p14:creationId xmlns:p14="http://schemas.microsoft.com/office/powerpoint/2010/main" val="2890537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 Därvid skall särskilt beaktas om den enskilde arbetstagaren har någon funktionsnedsättning eller annan begränsning av arbetsförmågan. </a:t>
            </a:r>
          </a:p>
          <a:p>
            <a:r>
              <a:rPr lang="sv-SE" dirty="0" smtClean="0"/>
              <a:t>Saknas</a:t>
            </a:r>
            <a:r>
              <a:rPr lang="sv-SE" baseline="0" dirty="0" smtClean="0"/>
              <a:t> i den nya kopplat till AML kap 2 §1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24</a:t>
            </a:fld>
            <a:endParaRPr lang="sv-SE"/>
          </a:p>
        </p:txBody>
      </p:sp>
    </p:spTree>
    <p:extLst>
      <p:ext uri="{BB962C8B-B14F-4D97-AF65-F5344CB8AC3E}">
        <p14:creationId xmlns:p14="http://schemas.microsoft.com/office/powerpoint/2010/main" val="40175055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Se arbetsmiljöverkets vägledning om arbetsanpassning  finns</a:t>
            </a:r>
            <a:r>
              <a:rPr lang="sv-SE" baseline="0" dirty="0" smtClean="0"/>
              <a:t> inget om missbruk i den nya föreskriften förklaring finns i vägledningen</a:t>
            </a:r>
            <a:endParaRPr lang="sv-S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u="sng" kern="1200" dirty="0" smtClean="0">
                <a:solidFill>
                  <a:schemeClr val="tx1"/>
                </a:solidFill>
                <a:effectLst/>
                <a:latin typeface="+mn-lt"/>
                <a:ea typeface="+mn-ea"/>
                <a:cs typeface="+mn-cs"/>
                <a:hlinkClick r:id="rId3"/>
              </a:rPr>
              <a:t>https://www.av.se/halsa-och-sakerhet/vagledning-om-arbetsanpassning/</a:t>
            </a:r>
            <a:endParaRPr lang="sv-SE" sz="1200" kern="1200" dirty="0" smtClean="0">
              <a:solidFill>
                <a:schemeClr val="tx1"/>
              </a:solidFill>
              <a:effectLst/>
              <a:latin typeface="+mn-lt"/>
              <a:ea typeface="+mn-ea"/>
              <a:cs typeface="+mn-cs"/>
            </a:endParaRPr>
          </a:p>
          <a:p>
            <a:endParaRPr lang="sv-SE" dirty="0" smtClean="0"/>
          </a:p>
          <a:p>
            <a:endParaRPr lang="sv-SE" dirty="0" smtClean="0"/>
          </a:p>
          <a:p>
            <a:endParaRPr lang="sv-SE" dirty="0" smtClean="0"/>
          </a:p>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25</a:t>
            </a:fld>
            <a:endParaRPr lang="sv-SE"/>
          </a:p>
        </p:txBody>
      </p:sp>
    </p:spTree>
    <p:extLst>
      <p:ext uri="{BB962C8B-B14F-4D97-AF65-F5344CB8AC3E}">
        <p14:creationId xmlns:p14="http://schemas.microsoft.com/office/powerpoint/2010/main" val="2959517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Beslutad i dec 2020 Börjar gälla 1 juni</a:t>
            </a:r>
            <a:r>
              <a:rPr lang="sv-SE" baseline="0" dirty="0" smtClean="0"/>
              <a:t> 2021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3</a:t>
            </a:fld>
            <a:endParaRPr lang="sv-SE"/>
          </a:p>
        </p:txBody>
      </p:sp>
    </p:spTree>
    <p:extLst>
      <p:ext uri="{BB962C8B-B14F-4D97-AF65-F5344CB8AC3E}">
        <p14:creationId xmlns:p14="http://schemas.microsoft.com/office/powerpoint/2010/main" val="273716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Beslutad i dec 2020 Börjar gälla 1 juni</a:t>
            </a:r>
            <a:r>
              <a:rPr lang="sv-SE" baseline="0" dirty="0" smtClean="0"/>
              <a:t> 2021  7 paragrafer mot 13 i den gamla 1994:1 </a:t>
            </a:r>
          </a:p>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4</a:t>
            </a:fld>
            <a:endParaRPr lang="sv-SE"/>
          </a:p>
        </p:txBody>
      </p:sp>
    </p:spTree>
    <p:extLst>
      <p:ext uri="{BB962C8B-B14F-4D97-AF65-F5344CB8AC3E}">
        <p14:creationId xmlns:p14="http://schemas.microsoft.com/office/powerpoint/2010/main" val="756324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Bläddra</a:t>
            </a:r>
            <a:r>
              <a:rPr lang="sv-SE" baseline="0" dirty="0" smtClean="0"/>
              <a:t> förbi kommer i jämförelsen!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5</a:t>
            </a:fld>
            <a:endParaRPr lang="sv-SE"/>
          </a:p>
        </p:txBody>
      </p:sp>
    </p:spTree>
    <p:extLst>
      <p:ext uri="{BB962C8B-B14F-4D97-AF65-F5344CB8AC3E}">
        <p14:creationId xmlns:p14="http://schemas.microsoft.com/office/powerpoint/2010/main" val="674046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Vad står det</a:t>
            </a:r>
            <a:r>
              <a:rPr lang="sv-SE" baseline="0" dirty="0" smtClean="0"/>
              <a:t> egentligen i SFB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6</a:t>
            </a:fld>
            <a:endParaRPr lang="sv-SE"/>
          </a:p>
        </p:txBody>
      </p:sp>
    </p:spTree>
    <p:extLst>
      <p:ext uri="{BB962C8B-B14F-4D97-AF65-F5344CB8AC3E}">
        <p14:creationId xmlns:p14="http://schemas.microsoft.com/office/powerpoint/2010/main" val="2159158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Arbetsgivaren</a:t>
            </a:r>
            <a:r>
              <a:rPr lang="sv-SE" baseline="0" dirty="0" smtClean="0"/>
              <a:t> ska göra en handlingsplan i de fall du förväntas vara sjuk 60 dagar vid dag 30</a:t>
            </a:r>
          </a:p>
          <a:p>
            <a:r>
              <a:rPr lang="sv-SE" baseline="0" dirty="0" smtClean="0"/>
              <a:t>Följa upp planen vid behov. </a:t>
            </a:r>
          </a:p>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7</a:t>
            </a:fld>
            <a:endParaRPr lang="sv-SE"/>
          </a:p>
        </p:txBody>
      </p:sp>
    </p:spTree>
    <p:extLst>
      <p:ext uri="{BB962C8B-B14F-4D97-AF65-F5344CB8AC3E}">
        <p14:creationId xmlns:p14="http://schemas.microsoft.com/office/powerpoint/2010/main" val="590883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Arbetsgivaren ska lämna upplysningar till försäkringskassan</a:t>
            </a:r>
            <a:r>
              <a:rPr lang="sv-SE" baseline="0" dirty="0" smtClean="0"/>
              <a:t> i samråd med </a:t>
            </a:r>
          </a:p>
          <a:p>
            <a:r>
              <a:rPr lang="sv-SE" baseline="0" dirty="0" smtClean="0"/>
              <a:t>Rundgång i AFS hänvisningar till SFB i SFB hänvisning till AML och den är en ramlag så då tillbaka till AFS </a:t>
            </a:r>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8</a:t>
            </a:fld>
            <a:endParaRPr lang="sv-SE"/>
          </a:p>
        </p:txBody>
      </p:sp>
    </p:spTree>
    <p:extLst>
      <p:ext uri="{BB962C8B-B14F-4D97-AF65-F5344CB8AC3E}">
        <p14:creationId xmlns:p14="http://schemas.microsoft.com/office/powerpoint/2010/main" val="3648046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En av de riktigt bra</a:t>
            </a:r>
            <a:r>
              <a:rPr lang="sv-SE" baseline="0" dirty="0" smtClean="0"/>
              <a:t> sakerna i den nya AFS  2020:5  Nu är det tydligt att en arbetsanpassning kan  vara  </a:t>
            </a:r>
            <a:r>
              <a:rPr lang="sv-SE" b="1" dirty="0" smtClean="0"/>
              <a:t>Varaktig</a:t>
            </a:r>
            <a:endParaRPr lang="sv-SE" b="1"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9</a:t>
            </a:fld>
            <a:endParaRPr lang="sv-SE"/>
          </a:p>
        </p:txBody>
      </p:sp>
    </p:spTree>
    <p:extLst>
      <p:ext uri="{BB962C8B-B14F-4D97-AF65-F5344CB8AC3E}">
        <p14:creationId xmlns:p14="http://schemas.microsoft.com/office/powerpoint/2010/main" val="3371031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A22CC35B-575D-4F07-A084-CB8DA47FC9CF}" type="slidenum">
              <a:rPr lang="sv-SE" smtClean="0"/>
              <a:t>10</a:t>
            </a:fld>
            <a:endParaRPr lang="sv-SE"/>
          </a:p>
        </p:txBody>
      </p:sp>
    </p:spTree>
    <p:extLst>
      <p:ext uri="{BB962C8B-B14F-4D97-AF65-F5344CB8AC3E}">
        <p14:creationId xmlns:p14="http://schemas.microsoft.com/office/powerpoint/2010/main" val="20846798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60676A"/>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432908" y="1894887"/>
            <a:ext cx="7054552" cy="1470025"/>
          </a:xfrm>
        </p:spPr>
        <p:txBody>
          <a:bodyPr anchor="t">
            <a:normAutofit/>
          </a:bodyPr>
          <a:lstStyle>
            <a:lvl1pPr>
              <a:lnSpc>
                <a:spcPts val="3800"/>
              </a:lnSpc>
              <a:defRPr sz="3600">
                <a:solidFill>
                  <a:srgbClr val="BFD730"/>
                </a:solidFill>
              </a:defRPr>
            </a:lvl1pPr>
          </a:lstStyle>
          <a:p>
            <a:r>
              <a:rPr lang="sv-SE" smtClean="0"/>
              <a:t>Klicka här för att ändra format</a:t>
            </a:r>
            <a:endParaRPr lang="sv-SE" dirty="0"/>
          </a:p>
        </p:txBody>
      </p:sp>
      <p:sp>
        <p:nvSpPr>
          <p:cNvPr id="3" name="Underrubrik 2"/>
          <p:cNvSpPr>
            <a:spLocks noGrp="1"/>
          </p:cNvSpPr>
          <p:nvPr>
            <p:ph type="subTitle" idx="1" hasCustomPrompt="1"/>
          </p:nvPr>
        </p:nvSpPr>
        <p:spPr>
          <a:xfrm>
            <a:off x="1432800" y="3429000"/>
            <a:ext cx="6400800" cy="1752600"/>
          </a:xfrm>
        </p:spPr>
        <p:txBody>
          <a:bodyPr lIns="0">
            <a:normAutofit/>
          </a:bodyPr>
          <a:lstStyle>
            <a:lvl1pPr marL="0" indent="0" algn="l">
              <a:lnSpc>
                <a:spcPts val="3200"/>
              </a:lnSpc>
              <a:buNone/>
              <a:defRPr sz="2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för att lägga till författare</a:t>
            </a:r>
            <a:endParaRPr lang="sv-SE" dirty="0"/>
          </a:p>
        </p:txBody>
      </p:sp>
      <p:sp>
        <p:nvSpPr>
          <p:cNvPr id="4" name="Platshållare för datum 3"/>
          <p:cNvSpPr>
            <a:spLocks noGrp="1"/>
          </p:cNvSpPr>
          <p:nvPr>
            <p:ph type="dt" sz="half" idx="10"/>
          </p:nvPr>
        </p:nvSpPr>
        <p:spPr/>
        <p:txBody>
          <a:bodyPr/>
          <a:lstStyle/>
          <a:p>
            <a:fld id="{D5546C2B-D9FD-4D89-9978-367DFBCFA906}" type="datetime1">
              <a:rPr lang="sv-SE" smtClean="0"/>
              <a:t>2021-06-28</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40000" y="270000"/>
            <a:ext cx="1044000" cy="303146"/>
          </a:xfrm>
          <a:prstGeom prst="rect">
            <a:avLst/>
          </a:prstGeom>
        </p:spPr>
      </p:pic>
      <p:cxnSp>
        <p:nvCxnSpPr>
          <p:cNvPr id="8" name="Rak 7"/>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9" name="Rak 8"/>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23322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ast innehåll">
    <p:bg>
      <p:bgPr>
        <a:solidFill>
          <a:schemeClr val="bg1"/>
        </a:solidFill>
        <a:effectLst/>
      </p:bgPr>
    </p:bg>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0BE71BEE-C6F2-43A1-B1CE-2CCD7553FDC0}"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360000" y="233792"/>
            <a:ext cx="288032" cy="365125"/>
          </a:xfrm>
        </p:spPr>
        <p:txBody>
          <a:bodyPr/>
          <a:lstStyle>
            <a:lvl1pPr algn="l">
              <a:defRPr/>
            </a:lvl1pPr>
          </a:lstStyle>
          <a:p>
            <a:fld id="{94345A13-C5B7-4827-B697-89B542DB1165}" type="slidenum">
              <a:rPr lang="sv-SE" smtClean="0"/>
              <a:pPr/>
              <a:t>‹#›</a:t>
            </a:fld>
            <a:endParaRPr lang="sv-SE" dirty="0"/>
          </a:p>
        </p:txBody>
      </p:sp>
    </p:spTree>
    <p:extLst>
      <p:ext uri="{BB962C8B-B14F-4D97-AF65-F5344CB8AC3E}">
        <p14:creationId xmlns:p14="http://schemas.microsoft.com/office/powerpoint/2010/main" val="145749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459867E3-82F5-46FE-8240-813DC4DBD91D}" type="datetime1">
              <a:rPr lang="sv-SE" smtClean="0"/>
              <a:t>2021-06-28</a:t>
            </a:fld>
            <a:endParaRPr lang="sv-SE"/>
          </a:p>
        </p:txBody>
      </p:sp>
      <p:sp>
        <p:nvSpPr>
          <p:cNvPr id="4" name="Platshållare för sidfot 3"/>
          <p:cNvSpPr>
            <a:spLocks noGrp="1"/>
          </p:cNvSpPr>
          <p:nvPr>
            <p:ph type="ftr" sz="quarter" idx="11"/>
          </p:nvPr>
        </p:nvSpPr>
        <p:spPr/>
        <p:txBody>
          <a:bodyPr/>
          <a:lstStyle/>
          <a:p>
            <a:endParaRPr lang="sv-SE" dirty="0" smtClean="0"/>
          </a:p>
        </p:txBody>
      </p:sp>
      <p:sp>
        <p:nvSpPr>
          <p:cNvPr id="5" name="Platshållare för bildnummer 4"/>
          <p:cNvSpPr>
            <a:spLocks noGrp="1"/>
          </p:cNvSpPr>
          <p:nvPr>
            <p:ph type="sldNum" sz="quarter" idx="12"/>
          </p:nvPr>
        </p:nvSpPr>
        <p:spPr/>
        <p:txBody>
          <a:bodyPr/>
          <a:lstStyle/>
          <a:p>
            <a:fld id="{94345A13-C5B7-4827-B697-89B542DB1165}" type="slidenum">
              <a:rPr lang="sv-SE" smtClean="0"/>
              <a:t>‹#›</a:t>
            </a:fld>
            <a:endParaRPr lang="sv-SE"/>
          </a:p>
        </p:txBody>
      </p:sp>
    </p:spTree>
    <p:extLst>
      <p:ext uri="{BB962C8B-B14F-4D97-AF65-F5344CB8AC3E}">
        <p14:creationId xmlns:p14="http://schemas.microsoft.com/office/powerpoint/2010/main" val="3268667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8AF0B12-4295-48B5-98E2-6C577889B58A}" type="datetime1">
              <a:rPr lang="sv-SE" smtClean="0"/>
              <a:t>2021-06-28</a:t>
            </a:fld>
            <a:endParaRPr lang="sv-SE"/>
          </a:p>
        </p:txBody>
      </p:sp>
      <p:sp>
        <p:nvSpPr>
          <p:cNvPr id="3" name="Platshållare för sidfot 2"/>
          <p:cNvSpPr>
            <a:spLocks noGrp="1"/>
          </p:cNvSpPr>
          <p:nvPr>
            <p:ph type="ftr" sz="quarter" idx="11"/>
          </p:nvPr>
        </p:nvSpPr>
        <p:spPr/>
        <p:txBody>
          <a:bodyPr/>
          <a:lstStyle/>
          <a:p>
            <a:endParaRPr lang="sv-SE" dirty="0" smtClean="0"/>
          </a:p>
        </p:txBody>
      </p:sp>
      <p:sp>
        <p:nvSpPr>
          <p:cNvPr id="4" name="Platshållare för bildnummer 3"/>
          <p:cNvSpPr>
            <a:spLocks noGrp="1"/>
          </p:cNvSpPr>
          <p:nvPr>
            <p:ph type="sldNum" sz="quarter" idx="12"/>
          </p:nvPr>
        </p:nvSpPr>
        <p:spPr/>
        <p:txBody>
          <a:bodyPr/>
          <a:lstStyle/>
          <a:p>
            <a:fld id="{94345A13-C5B7-4827-B697-89B542DB1165}" type="slidenum">
              <a:rPr lang="sv-SE" smtClean="0"/>
              <a:t>‹#›</a:t>
            </a:fld>
            <a:endParaRPr lang="sv-SE"/>
          </a:p>
        </p:txBody>
      </p:sp>
    </p:spTree>
    <p:extLst>
      <p:ext uri="{BB962C8B-B14F-4D97-AF65-F5344CB8AC3E}">
        <p14:creationId xmlns:p14="http://schemas.microsoft.com/office/powerpoint/2010/main" val="1435366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0BE71BEE-C6F2-43A1-B1CE-2CCD7553FDC0}"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a:xfrm>
            <a:off x="360000" y="233792"/>
            <a:ext cx="288032" cy="365125"/>
          </a:xfrm>
        </p:spPr>
        <p:txBody>
          <a:bodyPr/>
          <a:lstStyle>
            <a:lvl1pPr algn="l">
              <a:defRPr/>
            </a:lvl1pPr>
          </a:lstStyle>
          <a:p>
            <a:fld id="{94345A13-C5B7-4827-B697-89B542DB1165}" type="slidenum">
              <a:rPr lang="sv-SE" smtClean="0"/>
              <a:pPr/>
              <a:t>‹#›</a:t>
            </a:fld>
            <a:endParaRPr lang="sv-SE" dirty="0"/>
          </a:p>
        </p:txBody>
      </p:sp>
    </p:spTree>
    <p:extLst>
      <p:ext uri="{BB962C8B-B14F-4D97-AF65-F5344CB8AC3E}">
        <p14:creationId xmlns:p14="http://schemas.microsoft.com/office/powerpoint/2010/main" val="17476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avdelare Grå">
    <p:bg>
      <p:bgPr>
        <a:solidFill>
          <a:srgbClr val="60676A"/>
        </a:solid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360000" y="1052736"/>
            <a:ext cx="7772400" cy="1500187"/>
          </a:xfrm>
        </p:spPr>
        <p:txBody>
          <a:bodyPr lIns="0" anchor="t">
            <a:noAutofit/>
          </a:bodyPr>
          <a:lstStyle>
            <a:lvl1pPr marL="0" indent="0">
              <a:buNone/>
              <a:defRPr sz="20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474278FA-74D6-4875-8340-DFE6DB4004E5}"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smtClean="0"/>
          </a:p>
        </p:txBody>
      </p:sp>
      <p:sp>
        <p:nvSpPr>
          <p:cNvPr id="6" name="Platshållare för bildnummer 5"/>
          <p:cNvSpPr>
            <a:spLocks noGrp="1"/>
          </p:cNvSpPr>
          <p:nvPr>
            <p:ph type="sldNum" sz="quarter" idx="12"/>
          </p:nvPr>
        </p:nvSpPr>
        <p:spPr/>
        <p:txBody>
          <a:bodyPr/>
          <a:lstStyle/>
          <a:p>
            <a:fld id="{94345A13-C5B7-4827-B697-89B542DB1165}"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40000" y="270000"/>
            <a:ext cx="1044000" cy="303146"/>
          </a:xfrm>
          <a:prstGeom prst="rect">
            <a:avLst/>
          </a:prstGeom>
        </p:spPr>
      </p:pic>
      <p:cxnSp>
        <p:nvCxnSpPr>
          <p:cNvPr id="9" name="Rak 8"/>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 name="Rak 9"/>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854694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Kapitelavdelare Lila">
    <p:bg>
      <p:bgPr>
        <a:solidFill>
          <a:schemeClr val="accent4"/>
        </a:solid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360000" y="1052736"/>
            <a:ext cx="7772400" cy="1500187"/>
          </a:xfrm>
        </p:spPr>
        <p:txBody>
          <a:bodyPr lIns="0" anchor="t">
            <a:noAutofit/>
          </a:bodyPr>
          <a:lstStyle>
            <a:lvl1pPr marL="0" indent="0">
              <a:buNone/>
              <a:defRPr sz="20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474278FA-74D6-4875-8340-DFE6DB4004E5}"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smtClean="0"/>
          </a:p>
        </p:txBody>
      </p:sp>
      <p:sp>
        <p:nvSpPr>
          <p:cNvPr id="6" name="Platshållare för bildnummer 5"/>
          <p:cNvSpPr>
            <a:spLocks noGrp="1"/>
          </p:cNvSpPr>
          <p:nvPr>
            <p:ph type="sldNum" sz="quarter" idx="12"/>
          </p:nvPr>
        </p:nvSpPr>
        <p:spPr/>
        <p:txBody>
          <a:bodyPr/>
          <a:lstStyle/>
          <a:p>
            <a:fld id="{94345A13-C5B7-4827-B697-89B542DB1165}"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40000" y="270000"/>
            <a:ext cx="1044000" cy="303146"/>
          </a:xfrm>
          <a:prstGeom prst="rect">
            <a:avLst/>
          </a:prstGeom>
        </p:spPr>
      </p:pic>
      <p:cxnSp>
        <p:nvCxnSpPr>
          <p:cNvPr id="9" name="Rak 8"/>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 name="Rak 9"/>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4230820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apitelavdelare Blå">
    <p:bg>
      <p:bgPr>
        <a:solidFill>
          <a:schemeClr val="accent2"/>
        </a:solid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360000" y="1052736"/>
            <a:ext cx="7772400" cy="1500187"/>
          </a:xfrm>
        </p:spPr>
        <p:txBody>
          <a:bodyPr lIns="0" anchor="t">
            <a:noAutofit/>
          </a:bodyPr>
          <a:lstStyle>
            <a:lvl1pPr marL="0" indent="0">
              <a:buNone/>
              <a:defRPr sz="20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474278FA-74D6-4875-8340-DFE6DB4004E5}"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smtClean="0"/>
          </a:p>
        </p:txBody>
      </p:sp>
      <p:sp>
        <p:nvSpPr>
          <p:cNvPr id="6" name="Platshållare för bildnummer 5"/>
          <p:cNvSpPr>
            <a:spLocks noGrp="1"/>
          </p:cNvSpPr>
          <p:nvPr>
            <p:ph type="sldNum" sz="quarter" idx="12"/>
          </p:nvPr>
        </p:nvSpPr>
        <p:spPr/>
        <p:txBody>
          <a:bodyPr/>
          <a:lstStyle/>
          <a:p>
            <a:fld id="{94345A13-C5B7-4827-B697-89B542DB1165}"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40000" y="270000"/>
            <a:ext cx="1044000" cy="303146"/>
          </a:xfrm>
          <a:prstGeom prst="rect">
            <a:avLst/>
          </a:prstGeom>
        </p:spPr>
      </p:pic>
      <p:cxnSp>
        <p:nvCxnSpPr>
          <p:cNvPr id="9" name="Rak 8"/>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 name="Rak 9"/>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487114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Kapitelavdelare Grön">
    <p:bg>
      <p:bgPr>
        <a:solidFill>
          <a:schemeClr val="accent3"/>
        </a:solid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360000" y="1052736"/>
            <a:ext cx="7772400" cy="1500187"/>
          </a:xfrm>
        </p:spPr>
        <p:txBody>
          <a:bodyPr lIns="0" anchor="t">
            <a:noAutofit/>
          </a:bodyPr>
          <a:lstStyle>
            <a:lvl1pPr marL="0" indent="0">
              <a:buNone/>
              <a:defRPr sz="20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474278FA-74D6-4875-8340-DFE6DB4004E5}" type="datetime1">
              <a:rPr lang="sv-SE" smtClean="0"/>
              <a:t>2021-06-28</a:t>
            </a:fld>
            <a:endParaRPr lang="sv-SE"/>
          </a:p>
        </p:txBody>
      </p:sp>
      <p:sp>
        <p:nvSpPr>
          <p:cNvPr id="5" name="Platshållare för sidfot 4"/>
          <p:cNvSpPr>
            <a:spLocks noGrp="1"/>
          </p:cNvSpPr>
          <p:nvPr>
            <p:ph type="ftr" sz="quarter" idx="11"/>
          </p:nvPr>
        </p:nvSpPr>
        <p:spPr/>
        <p:txBody>
          <a:bodyPr/>
          <a:lstStyle/>
          <a:p>
            <a:endParaRPr lang="sv-SE" dirty="0" smtClean="0"/>
          </a:p>
        </p:txBody>
      </p:sp>
      <p:sp>
        <p:nvSpPr>
          <p:cNvPr id="6" name="Platshållare för bildnummer 5"/>
          <p:cNvSpPr>
            <a:spLocks noGrp="1"/>
          </p:cNvSpPr>
          <p:nvPr>
            <p:ph type="sldNum" sz="quarter" idx="12"/>
          </p:nvPr>
        </p:nvSpPr>
        <p:spPr/>
        <p:txBody>
          <a:bodyPr/>
          <a:lstStyle/>
          <a:p>
            <a:fld id="{94345A13-C5B7-4827-B697-89B542DB1165}"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40000" y="270000"/>
            <a:ext cx="1044000" cy="303146"/>
          </a:xfrm>
          <a:prstGeom prst="rect">
            <a:avLst/>
          </a:prstGeom>
        </p:spPr>
      </p:pic>
      <p:cxnSp>
        <p:nvCxnSpPr>
          <p:cNvPr id="9" name="Rak 8"/>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 name="Rak 9"/>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473963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innehållsdelar">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sz="half" idx="1"/>
          </p:nvPr>
        </p:nvSpPr>
        <p:spPr>
          <a:xfrm>
            <a:off x="360000" y="1920091"/>
            <a:ext cx="4122000" cy="3852000"/>
          </a:xfrm>
        </p:spPr>
        <p:txBody>
          <a:bodyPr lIns="0" tIns="0" rIns="0" bIns="0"/>
          <a:lstStyle>
            <a:lvl1pPr>
              <a:defRPr sz="20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p:cNvSpPr>
            <a:spLocks noGrp="1"/>
          </p:cNvSpPr>
          <p:nvPr>
            <p:ph sz="half" idx="2"/>
          </p:nvPr>
        </p:nvSpPr>
        <p:spPr>
          <a:xfrm>
            <a:off x="4662830" y="1920091"/>
            <a:ext cx="4122000" cy="3852000"/>
          </a:xfrm>
        </p:spPr>
        <p:txBody>
          <a:bodyPr lIns="0" tIns="0" rIns="0" bIns="0"/>
          <a:lstStyle>
            <a:lvl1pPr>
              <a:defRPr sz="20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datum 4"/>
          <p:cNvSpPr>
            <a:spLocks noGrp="1"/>
          </p:cNvSpPr>
          <p:nvPr>
            <p:ph type="dt" sz="half" idx="10"/>
          </p:nvPr>
        </p:nvSpPr>
        <p:spPr/>
        <p:txBody>
          <a:bodyPr/>
          <a:lstStyle/>
          <a:p>
            <a:fld id="{791DA9CD-F7EF-426C-83FC-521B96FEB2D0}" type="datetime1">
              <a:rPr lang="sv-SE" smtClean="0"/>
              <a:t>2021-06-28</a:t>
            </a:fld>
            <a:endParaRPr lang="sv-SE"/>
          </a:p>
        </p:txBody>
      </p:sp>
      <p:sp>
        <p:nvSpPr>
          <p:cNvPr id="6" name="Platshållare för sidfot 5"/>
          <p:cNvSpPr>
            <a:spLocks noGrp="1"/>
          </p:cNvSpPr>
          <p:nvPr>
            <p:ph type="ftr" sz="quarter" idx="11"/>
          </p:nvPr>
        </p:nvSpPr>
        <p:spPr/>
        <p:txBody>
          <a:bodyPr/>
          <a:lstStyle/>
          <a:p>
            <a:endParaRPr lang="sv-SE" dirty="0" smtClean="0"/>
          </a:p>
        </p:txBody>
      </p:sp>
      <p:sp>
        <p:nvSpPr>
          <p:cNvPr id="7" name="Platshållare för bildnummer 6"/>
          <p:cNvSpPr>
            <a:spLocks noGrp="1"/>
          </p:cNvSpPr>
          <p:nvPr>
            <p:ph type="sldNum" sz="quarter" idx="12"/>
          </p:nvPr>
        </p:nvSpPr>
        <p:spPr/>
        <p:txBody>
          <a:bodyPr/>
          <a:lstStyle/>
          <a:p>
            <a:fld id="{94345A13-C5B7-4827-B697-89B542DB1165}" type="slidenum">
              <a:rPr lang="sv-SE" smtClean="0"/>
              <a:t>‹#›</a:t>
            </a:fld>
            <a:endParaRPr lang="sv-SE"/>
          </a:p>
        </p:txBody>
      </p:sp>
    </p:spTree>
    <p:extLst>
      <p:ext uri="{BB962C8B-B14F-4D97-AF65-F5344CB8AC3E}">
        <p14:creationId xmlns:p14="http://schemas.microsoft.com/office/powerpoint/2010/main" val="116880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sdel och bi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innehåll 2"/>
          <p:cNvSpPr>
            <a:spLocks noGrp="1"/>
          </p:cNvSpPr>
          <p:nvPr>
            <p:ph sz="half" idx="1"/>
          </p:nvPr>
        </p:nvSpPr>
        <p:spPr>
          <a:xfrm>
            <a:off x="360000" y="1920091"/>
            <a:ext cx="4122000" cy="3852000"/>
          </a:xfrm>
        </p:spPr>
        <p:txBody>
          <a:bodyPr lIns="0" tIns="0" rIns="0" bIns="0"/>
          <a:lstStyle>
            <a:lvl1pPr>
              <a:defRPr sz="20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datum 4"/>
          <p:cNvSpPr>
            <a:spLocks noGrp="1"/>
          </p:cNvSpPr>
          <p:nvPr>
            <p:ph type="dt" sz="half" idx="10"/>
          </p:nvPr>
        </p:nvSpPr>
        <p:spPr/>
        <p:txBody>
          <a:bodyPr/>
          <a:lstStyle/>
          <a:p>
            <a:fld id="{791DA9CD-F7EF-426C-83FC-521B96FEB2D0}" type="datetime1">
              <a:rPr lang="sv-SE" smtClean="0"/>
              <a:t>2021-06-28</a:t>
            </a:fld>
            <a:endParaRPr lang="sv-SE"/>
          </a:p>
        </p:txBody>
      </p:sp>
      <p:sp>
        <p:nvSpPr>
          <p:cNvPr id="6" name="Platshållare för sidfot 5"/>
          <p:cNvSpPr>
            <a:spLocks noGrp="1"/>
          </p:cNvSpPr>
          <p:nvPr>
            <p:ph type="ftr" sz="quarter" idx="11"/>
          </p:nvPr>
        </p:nvSpPr>
        <p:spPr/>
        <p:txBody>
          <a:bodyPr/>
          <a:lstStyle/>
          <a:p>
            <a:endParaRPr lang="sv-SE" dirty="0" smtClean="0"/>
          </a:p>
        </p:txBody>
      </p:sp>
      <p:sp>
        <p:nvSpPr>
          <p:cNvPr id="7" name="Platshållare för bildnummer 6"/>
          <p:cNvSpPr>
            <a:spLocks noGrp="1"/>
          </p:cNvSpPr>
          <p:nvPr>
            <p:ph type="sldNum" sz="quarter" idx="12"/>
          </p:nvPr>
        </p:nvSpPr>
        <p:spPr/>
        <p:txBody>
          <a:bodyPr/>
          <a:lstStyle/>
          <a:p>
            <a:fld id="{94345A13-C5B7-4827-B697-89B542DB1165}" type="slidenum">
              <a:rPr lang="sv-SE" smtClean="0"/>
              <a:t>‹#›</a:t>
            </a:fld>
            <a:endParaRPr lang="sv-SE"/>
          </a:p>
        </p:txBody>
      </p:sp>
      <p:sp>
        <p:nvSpPr>
          <p:cNvPr id="9" name="Platshållare för bild 8"/>
          <p:cNvSpPr>
            <a:spLocks noGrp="1"/>
          </p:cNvSpPr>
          <p:nvPr>
            <p:ph type="pic" sz="quarter" idx="13"/>
          </p:nvPr>
        </p:nvSpPr>
        <p:spPr>
          <a:xfrm>
            <a:off x="4662000" y="1918800"/>
            <a:ext cx="4122000" cy="3852000"/>
          </a:xfrm>
        </p:spPr>
        <p:txBody>
          <a:bodyPr/>
          <a:lstStyle/>
          <a:p>
            <a:r>
              <a:rPr lang="sv-SE" smtClean="0"/>
              <a:t>Klicka på ikonen för att lägga till en bild</a:t>
            </a:r>
            <a:endParaRPr lang="en-GB"/>
          </a:p>
        </p:txBody>
      </p:sp>
    </p:spTree>
    <p:extLst>
      <p:ext uri="{BB962C8B-B14F-4D97-AF65-F5344CB8AC3E}">
        <p14:creationId xmlns:p14="http://schemas.microsoft.com/office/powerpoint/2010/main" val="1529656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spalter">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dirty="0"/>
          </a:p>
        </p:txBody>
      </p:sp>
      <p:sp>
        <p:nvSpPr>
          <p:cNvPr id="3" name="Platshållare för text 2"/>
          <p:cNvSpPr>
            <a:spLocks noGrp="1"/>
          </p:cNvSpPr>
          <p:nvPr>
            <p:ph type="body" idx="1"/>
          </p:nvPr>
        </p:nvSpPr>
        <p:spPr>
          <a:xfrm>
            <a:off x="360000" y="1657582"/>
            <a:ext cx="8424000" cy="639762"/>
          </a:xfrm>
        </p:spPr>
        <p:txBody>
          <a:bodyPr lIns="0"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360000" y="2348880"/>
            <a:ext cx="8424000" cy="3705275"/>
          </a:xfrm>
        </p:spPr>
        <p:txBody>
          <a:bodyPr lIns="0" numCol="2">
            <a:noAutofit/>
          </a:bodyPr>
          <a:lstStyle>
            <a:lvl1pPr marL="1588" indent="0">
              <a:lnSpc>
                <a:spcPts val="2600"/>
              </a:lnSpc>
              <a:spcBef>
                <a:spcPts val="0"/>
              </a:spcBef>
              <a:buFontTx/>
              <a:buNone/>
              <a:defRPr sz="2000"/>
            </a:lvl1pPr>
            <a:lvl2pPr marL="1588" indent="0">
              <a:lnSpc>
                <a:spcPts val="2600"/>
              </a:lnSpc>
              <a:buFontTx/>
              <a:buNone/>
              <a:defRPr sz="2000"/>
            </a:lvl2pPr>
            <a:lvl3pPr marL="1588" indent="0">
              <a:lnSpc>
                <a:spcPts val="2600"/>
              </a:lnSpc>
              <a:buFontTx/>
              <a:buNone/>
              <a:defRPr sz="1800"/>
            </a:lvl3pPr>
            <a:lvl4pPr marL="1588" indent="0">
              <a:lnSpc>
                <a:spcPts val="2600"/>
              </a:lnSpc>
              <a:buFontTx/>
              <a:buNone/>
              <a:defRPr sz="1600"/>
            </a:lvl4pPr>
            <a:lvl5pPr marL="1588" indent="0">
              <a:lnSpc>
                <a:spcPts val="2600"/>
              </a:lnSpc>
              <a:buFontTx/>
              <a:buNone/>
              <a:defRPr sz="1600"/>
            </a:lvl5pPr>
            <a:lvl6pPr>
              <a:defRPr sz="1600"/>
            </a:lvl6pPr>
            <a:lvl7pPr>
              <a:defRPr sz="1600"/>
            </a:lvl7pPr>
            <a:lvl8pPr>
              <a:defRPr sz="1600"/>
            </a:lvl8pPr>
            <a:lvl9pPr>
              <a:defRPr sz="1600"/>
            </a:lvl9pPr>
          </a:lstStyle>
          <a:p>
            <a:pPr lvl="0"/>
            <a:r>
              <a:rPr lang="sv-SE" smtClean="0"/>
              <a:t>Klicka här för att ändra format på bakgrundstexten</a:t>
            </a:r>
          </a:p>
        </p:txBody>
      </p:sp>
      <p:sp>
        <p:nvSpPr>
          <p:cNvPr id="7" name="Platshållare för datum 6"/>
          <p:cNvSpPr>
            <a:spLocks noGrp="1"/>
          </p:cNvSpPr>
          <p:nvPr>
            <p:ph type="dt" sz="half" idx="10"/>
          </p:nvPr>
        </p:nvSpPr>
        <p:spPr/>
        <p:txBody>
          <a:bodyPr/>
          <a:lstStyle/>
          <a:p>
            <a:fld id="{C14DF4F9-AE34-4725-9AB4-42A911EA88EC}" type="datetime1">
              <a:rPr lang="sv-SE" smtClean="0"/>
              <a:t>2021-06-28</a:t>
            </a:fld>
            <a:endParaRPr lang="sv-SE"/>
          </a:p>
        </p:txBody>
      </p:sp>
      <p:sp>
        <p:nvSpPr>
          <p:cNvPr id="8" name="Platshållare för sidfot 7"/>
          <p:cNvSpPr>
            <a:spLocks noGrp="1"/>
          </p:cNvSpPr>
          <p:nvPr>
            <p:ph type="ftr" sz="quarter" idx="11"/>
          </p:nvPr>
        </p:nvSpPr>
        <p:spPr/>
        <p:txBody>
          <a:bodyPr/>
          <a:lstStyle/>
          <a:p>
            <a:endParaRPr lang="sv-SE" dirty="0" smtClean="0"/>
          </a:p>
        </p:txBody>
      </p:sp>
      <p:sp>
        <p:nvSpPr>
          <p:cNvPr id="9" name="Platshållare för bildnummer 8"/>
          <p:cNvSpPr>
            <a:spLocks noGrp="1"/>
          </p:cNvSpPr>
          <p:nvPr>
            <p:ph type="sldNum" sz="quarter" idx="12"/>
          </p:nvPr>
        </p:nvSpPr>
        <p:spPr/>
        <p:txBody>
          <a:bodyPr/>
          <a:lstStyle/>
          <a:p>
            <a:fld id="{94345A13-C5B7-4827-B697-89B542DB1165}" type="slidenum">
              <a:rPr lang="sv-SE" smtClean="0"/>
              <a:t>‹#›</a:t>
            </a:fld>
            <a:endParaRPr lang="sv-SE"/>
          </a:p>
        </p:txBody>
      </p:sp>
    </p:spTree>
    <p:extLst>
      <p:ext uri="{BB962C8B-B14F-4D97-AF65-F5344CB8AC3E}">
        <p14:creationId xmlns:p14="http://schemas.microsoft.com/office/powerpoint/2010/main" val="533974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0000" y="733640"/>
            <a:ext cx="8424000" cy="738000"/>
          </a:xfrm>
          <a:prstGeom prst="rect">
            <a:avLst/>
          </a:prstGeom>
        </p:spPr>
        <p:txBody>
          <a:bodyPr vert="horz" lIns="0" tIns="45720" rIns="91440" bIns="45720" rtlCol="0" anchor="b">
            <a:no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360000" y="1879600"/>
            <a:ext cx="8424000" cy="3852000"/>
          </a:xfrm>
          <a:prstGeom prst="rect">
            <a:avLst/>
          </a:prstGeom>
        </p:spPr>
        <p:txBody>
          <a:bodyPr vert="horz" lIns="91440" tIns="45720" rIns="91440" bIns="45720" rtlCol="0">
            <a:no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360000" y="6444000"/>
            <a:ext cx="756000" cy="180000"/>
          </a:xfrm>
          <a:prstGeom prst="rect">
            <a:avLst/>
          </a:prstGeom>
        </p:spPr>
        <p:txBody>
          <a:bodyPr vert="horz" lIns="0" tIns="45720" rIns="91440" bIns="45720" rtlCol="0" anchor="ctr"/>
          <a:lstStyle>
            <a:lvl1pPr algn="l">
              <a:defRPr sz="800">
                <a:solidFill>
                  <a:schemeClr val="accent6"/>
                </a:solidFill>
              </a:defRPr>
            </a:lvl1pPr>
          </a:lstStyle>
          <a:p>
            <a:fld id="{F28D0030-A592-4D7B-8448-E194D7F14234}" type="datetime1">
              <a:rPr lang="sv-SE" smtClean="0"/>
              <a:t>2021-06-28</a:t>
            </a:fld>
            <a:endParaRPr lang="sv-SE" dirty="0"/>
          </a:p>
        </p:txBody>
      </p:sp>
      <p:sp>
        <p:nvSpPr>
          <p:cNvPr id="5" name="Platshållare för sidfot 4"/>
          <p:cNvSpPr>
            <a:spLocks noGrp="1"/>
          </p:cNvSpPr>
          <p:nvPr>
            <p:ph type="ftr" sz="quarter" idx="3"/>
          </p:nvPr>
        </p:nvSpPr>
        <p:spPr>
          <a:xfrm>
            <a:off x="755576" y="233792"/>
            <a:ext cx="6696744" cy="365125"/>
          </a:xfrm>
          <a:prstGeom prst="rect">
            <a:avLst/>
          </a:prstGeom>
        </p:spPr>
        <p:txBody>
          <a:bodyPr vert="horz" lIns="0" tIns="45720" rIns="91440" bIns="45720" rtlCol="0" anchor="ctr"/>
          <a:lstStyle>
            <a:lvl1pPr algn="l">
              <a:defRPr sz="1200" b="1" cap="all" baseline="0">
                <a:solidFill>
                  <a:schemeClr val="accent6"/>
                </a:solidFill>
              </a:defRPr>
            </a:lvl1pPr>
          </a:lstStyle>
          <a:p>
            <a:endParaRPr lang="sv-SE" dirty="0"/>
          </a:p>
        </p:txBody>
      </p:sp>
      <p:sp>
        <p:nvSpPr>
          <p:cNvPr id="6" name="Platshållare för bildnummer 5"/>
          <p:cNvSpPr>
            <a:spLocks noGrp="1"/>
          </p:cNvSpPr>
          <p:nvPr>
            <p:ph type="sldNum" sz="quarter" idx="4"/>
          </p:nvPr>
        </p:nvSpPr>
        <p:spPr>
          <a:xfrm>
            <a:off x="360000" y="233792"/>
            <a:ext cx="288032" cy="365125"/>
          </a:xfrm>
          <a:prstGeom prst="rect">
            <a:avLst/>
          </a:prstGeom>
        </p:spPr>
        <p:txBody>
          <a:bodyPr vert="horz" lIns="0" tIns="45720" rIns="91440" bIns="45720" rtlCol="0" anchor="ctr"/>
          <a:lstStyle>
            <a:lvl1pPr algn="l">
              <a:defRPr sz="1200" b="1">
                <a:solidFill>
                  <a:schemeClr val="accent6"/>
                </a:solidFill>
              </a:defRPr>
            </a:lvl1pPr>
          </a:lstStyle>
          <a:p>
            <a:fld id="{94345A13-C5B7-4827-B697-89B542DB1165}" type="slidenum">
              <a:rPr lang="sv-SE" smtClean="0"/>
              <a:pPr/>
              <a:t>‹#›</a:t>
            </a:fld>
            <a:endParaRPr lang="sv-SE" dirty="0"/>
          </a:p>
        </p:txBody>
      </p:sp>
      <p:cxnSp>
        <p:nvCxnSpPr>
          <p:cNvPr id="9" name="Rak 8"/>
          <p:cNvCxnSpPr/>
          <p:nvPr userDrawn="1"/>
        </p:nvCxnSpPr>
        <p:spPr>
          <a:xfrm>
            <a:off x="377300" y="714467"/>
            <a:ext cx="8424936" cy="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 name="Rak 9"/>
          <p:cNvCxnSpPr/>
          <p:nvPr userDrawn="1"/>
        </p:nvCxnSpPr>
        <p:spPr>
          <a:xfrm>
            <a:off x="377300" y="6136276"/>
            <a:ext cx="8424936" cy="0"/>
          </a:xfrm>
          <a:prstGeom prst="line">
            <a:avLst/>
          </a:prstGeom>
        </p:spPr>
        <p:style>
          <a:lnRef idx="1">
            <a:schemeClr val="accent6"/>
          </a:lnRef>
          <a:fillRef idx="0">
            <a:schemeClr val="accent6"/>
          </a:fillRef>
          <a:effectRef idx="0">
            <a:schemeClr val="accent6"/>
          </a:effectRef>
          <a:fontRef idx="minor">
            <a:schemeClr val="tx1"/>
          </a:fontRef>
        </p:style>
      </p:cxnSp>
      <p:pic>
        <p:nvPicPr>
          <p:cNvPr id="12" name="Bildobjekt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40352" y="271031"/>
            <a:ext cx="1044000" cy="303145"/>
          </a:xfrm>
          <a:prstGeom prst="rect">
            <a:avLst/>
          </a:prstGeom>
        </p:spPr>
      </p:pic>
    </p:spTree>
    <p:extLst>
      <p:ext uri="{BB962C8B-B14F-4D97-AF65-F5344CB8AC3E}">
        <p14:creationId xmlns:p14="http://schemas.microsoft.com/office/powerpoint/2010/main" val="2948850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8" r:id="rId4"/>
    <p:sldLayoutId id="2147483659" r:id="rId5"/>
    <p:sldLayoutId id="2147483660" r:id="rId6"/>
    <p:sldLayoutId id="2147483652" r:id="rId7"/>
    <p:sldLayoutId id="2147483657" r:id="rId8"/>
    <p:sldLayoutId id="2147483653" r:id="rId9"/>
    <p:sldLayoutId id="2147483656" r:id="rId10"/>
    <p:sldLayoutId id="2147483654" r:id="rId11"/>
    <p:sldLayoutId id="2147483655" r:id="rId12"/>
  </p:sldLayoutIdLst>
  <p:hf hdr="0" ftr="0" dt="0"/>
  <p:txStyles>
    <p:titleStyle>
      <a:lvl1pPr algn="l" defTabSz="914400" rtl="0" eaLnBrk="1" latinLnBrk="0" hangingPunct="1">
        <a:lnSpc>
          <a:spcPts val="2500"/>
        </a:lnSpc>
        <a:spcBef>
          <a:spcPct val="0"/>
        </a:spcBef>
        <a:buNone/>
        <a:defRPr sz="2000" b="1" kern="1200">
          <a:solidFill>
            <a:schemeClr val="accent1"/>
          </a:solidFill>
          <a:latin typeface="+mj-lt"/>
          <a:ea typeface="+mj-ea"/>
          <a:cs typeface="+mj-cs"/>
        </a:defRPr>
      </a:lvl1pPr>
    </p:titleStyle>
    <p:bodyStyle>
      <a:lvl1pPr marL="180000" indent="-180000" algn="l" defTabSz="914400" rtl="0" eaLnBrk="1" latinLnBrk="0" hangingPunct="1">
        <a:lnSpc>
          <a:spcPts val="2600"/>
        </a:lnSpc>
        <a:spcBef>
          <a:spcPct val="20000"/>
        </a:spcBef>
        <a:buFont typeface="Arial" pitchFamily="34" charset="0"/>
        <a:buChar char="•"/>
        <a:defRPr sz="2000" kern="1200">
          <a:solidFill>
            <a:schemeClr val="tx1"/>
          </a:solidFill>
          <a:latin typeface="+mn-lt"/>
          <a:ea typeface="+mn-ea"/>
          <a:cs typeface="+mn-cs"/>
        </a:defRPr>
      </a:lvl1pPr>
      <a:lvl2pPr marL="449263" indent="-268288" algn="l" defTabSz="914400" rtl="0" eaLnBrk="1" latinLnBrk="0" hangingPunct="1">
        <a:lnSpc>
          <a:spcPts val="2400"/>
        </a:lnSpc>
        <a:spcBef>
          <a:spcPts val="0"/>
        </a:spcBef>
        <a:buFont typeface="Arial" pitchFamily="34" charset="0"/>
        <a:buChar char="–"/>
        <a:defRPr sz="2000" kern="1200">
          <a:solidFill>
            <a:schemeClr val="tx1"/>
          </a:solidFill>
          <a:latin typeface="+mn-lt"/>
          <a:ea typeface="+mn-ea"/>
          <a:cs typeface="+mn-cs"/>
        </a:defRPr>
      </a:lvl2pPr>
      <a:lvl3pPr marL="684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936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152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av.se/halsa-och-sakerhet/vagledning-om-arbetsanpassn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pPr algn="ctr"/>
            <a:r>
              <a:rPr lang="sv-SE" dirty="0"/>
              <a:t>Arbetsanpassning </a:t>
            </a:r>
            <a:br>
              <a:rPr lang="sv-SE" dirty="0"/>
            </a:br>
            <a:r>
              <a:rPr lang="sv-SE" dirty="0"/>
              <a:t>AFS 2020:5</a:t>
            </a:r>
          </a:p>
        </p:txBody>
      </p:sp>
      <p:sp>
        <p:nvSpPr>
          <p:cNvPr id="3" name="Underrubrik 2"/>
          <p:cNvSpPr>
            <a:spLocks noGrp="1"/>
          </p:cNvSpPr>
          <p:nvPr>
            <p:ph type="subTitle" idx="1"/>
          </p:nvPr>
        </p:nvSpPr>
        <p:spPr/>
        <p:txBody>
          <a:bodyPr/>
          <a:lstStyle/>
          <a:p>
            <a:pPr algn="ctr"/>
            <a:endParaRPr lang="sv-SE" dirty="0"/>
          </a:p>
        </p:txBody>
      </p:sp>
    </p:spTree>
    <p:extLst>
      <p:ext uri="{BB962C8B-B14F-4D97-AF65-F5344CB8AC3E}">
        <p14:creationId xmlns:p14="http://schemas.microsoft.com/office/powerpoint/2010/main" val="4217347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Organisation av arbetsanpassning</a:t>
            </a:r>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10</a:t>
            </a:fld>
            <a:endParaRPr lang="sv-SE" dirty="0"/>
          </a:p>
        </p:txBody>
      </p:sp>
      <p:sp>
        <p:nvSpPr>
          <p:cNvPr id="3" name="Platshållare för innehåll 2"/>
          <p:cNvSpPr>
            <a:spLocks noGrp="1"/>
          </p:cNvSpPr>
          <p:nvPr>
            <p:ph idx="1"/>
          </p:nvPr>
        </p:nvSpPr>
        <p:spPr/>
        <p:txBody>
          <a:bodyPr/>
          <a:lstStyle/>
          <a:p>
            <a:r>
              <a:rPr lang="sv-SE" dirty="0" smtClean="0"/>
              <a:t>§ 4 Arbetsgivaren ska fortlöpande ta reda på om någon av arbetstagarna behöver arbetsanpassning. </a:t>
            </a:r>
          </a:p>
          <a:p>
            <a:endParaRPr lang="sv-SE" dirty="0"/>
          </a:p>
          <a:p>
            <a:r>
              <a:rPr lang="sv-SE" dirty="0" smtClean="0"/>
              <a:t>Allmänna råd: Detta bör ske genom dialog med arbetstagaren.</a:t>
            </a:r>
          </a:p>
          <a:p>
            <a:r>
              <a:rPr lang="sv-SE" dirty="0" smtClean="0"/>
              <a:t>Det kan äga rum i samband med möten som redan sker i verksamheten, eller vid särskilda möten.</a:t>
            </a:r>
            <a:endParaRPr lang="sv-SE" dirty="0"/>
          </a:p>
        </p:txBody>
      </p:sp>
    </p:spTree>
    <p:extLst>
      <p:ext uri="{BB962C8B-B14F-4D97-AF65-F5344CB8AC3E}">
        <p14:creationId xmlns:p14="http://schemas.microsoft.com/office/powerpoint/2010/main" val="1019799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11</a:t>
            </a:fld>
            <a:endParaRPr lang="sv-SE" dirty="0"/>
          </a:p>
        </p:txBody>
      </p:sp>
      <p:sp>
        <p:nvSpPr>
          <p:cNvPr id="3" name="Platshållare för innehåll 2"/>
          <p:cNvSpPr>
            <a:spLocks noGrp="1"/>
          </p:cNvSpPr>
          <p:nvPr>
            <p:ph idx="1"/>
          </p:nvPr>
        </p:nvSpPr>
        <p:spPr/>
        <p:txBody>
          <a:bodyPr/>
          <a:lstStyle/>
          <a:p>
            <a:r>
              <a:rPr lang="sv-SE" dirty="0" smtClean="0"/>
              <a:t>5 § Arbetsgivaren ska se till att det finns rutiner för att ta emot informationen om behov av arbetsanpassning.</a:t>
            </a:r>
          </a:p>
          <a:p>
            <a:endParaRPr lang="sv-SE" dirty="0"/>
          </a:p>
          <a:p>
            <a:r>
              <a:rPr lang="sv-SE" dirty="0" smtClean="0"/>
              <a:t>Av rutinerna ska det framgå</a:t>
            </a:r>
          </a:p>
          <a:p>
            <a:r>
              <a:rPr lang="sv-SE" dirty="0" smtClean="0"/>
              <a:t>1. Vem tar emot informationen,</a:t>
            </a:r>
          </a:p>
          <a:p>
            <a:r>
              <a:rPr lang="sv-SE" dirty="0" smtClean="0"/>
              <a:t>2. Vad som händer med informationen, och</a:t>
            </a:r>
          </a:p>
          <a:p>
            <a:r>
              <a:rPr lang="sv-SE" dirty="0" smtClean="0"/>
              <a:t>3. Vad mottagaren ska göra.</a:t>
            </a:r>
          </a:p>
          <a:p>
            <a:r>
              <a:rPr lang="sv-SE" dirty="0" smtClean="0"/>
              <a:t>Arbetsgivaren ska göra rutinerna kända för alla arbetstagare. Arbetsgivare som har 10 eller fler ska ha skriftliga rutiner.</a:t>
            </a:r>
          </a:p>
          <a:p>
            <a:endParaRPr lang="sv-SE" dirty="0"/>
          </a:p>
          <a:p>
            <a:endParaRPr lang="sv-SE" dirty="0"/>
          </a:p>
        </p:txBody>
      </p:sp>
    </p:spTree>
    <p:extLst>
      <p:ext uri="{BB962C8B-B14F-4D97-AF65-F5344CB8AC3E}">
        <p14:creationId xmlns:p14="http://schemas.microsoft.com/office/powerpoint/2010/main" val="3349107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pic>
        <p:nvPicPr>
          <p:cNvPr id="5" name="Platshållare för innehåll 4"/>
          <p:cNvPicPr>
            <a:picLocks noGrp="1" noChangeAspect="1"/>
          </p:cNvPicPr>
          <p:nvPr>
            <p:ph idx="1"/>
          </p:nvPr>
        </p:nvPicPr>
        <p:blipFill>
          <a:blip r:embed="rId3"/>
          <a:stretch>
            <a:fillRect/>
          </a:stretch>
        </p:blipFill>
        <p:spPr>
          <a:xfrm>
            <a:off x="360000" y="1626655"/>
            <a:ext cx="8172440" cy="2160240"/>
          </a:xfrm>
          <a:prstGeom prst="rect">
            <a:avLst/>
          </a:prstGeom>
        </p:spPr>
      </p:pic>
      <p:sp>
        <p:nvSpPr>
          <p:cNvPr id="4" name="Platshållare för bildnummer 3"/>
          <p:cNvSpPr>
            <a:spLocks noGrp="1"/>
          </p:cNvSpPr>
          <p:nvPr>
            <p:ph type="sldNum" sz="quarter" idx="12"/>
          </p:nvPr>
        </p:nvSpPr>
        <p:spPr/>
        <p:txBody>
          <a:bodyPr/>
          <a:lstStyle/>
          <a:p>
            <a:fld id="{94345A13-C5B7-4827-B697-89B542DB1165}" type="slidenum">
              <a:rPr lang="sv-SE" smtClean="0"/>
              <a:pPr/>
              <a:t>12</a:t>
            </a:fld>
            <a:endParaRPr lang="sv-SE" dirty="0"/>
          </a:p>
        </p:txBody>
      </p:sp>
      <p:pic>
        <p:nvPicPr>
          <p:cNvPr id="6" name="Bildobjekt 5"/>
          <p:cNvPicPr>
            <a:picLocks noChangeAspect="1"/>
          </p:cNvPicPr>
          <p:nvPr/>
        </p:nvPicPr>
        <p:blipFill>
          <a:blip r:embed="rId4"/>
          <a:stretch>
            <a:fillRect/>
          </a:stretch>
        </p:blipFill>
        <p:spPr>
          <a:xfrm>
            <a:off x="444973" y="4149080"/>
            <a:ext cx="8002494" cy="1817032"/>
          </a:xfrm>
          <a:prstGeom prst="rect">
            <a:avLst/>
          </a:prstGeom>
        </p:spPr>
      </p:pic>
    </p:spTree>
    <p:extLst>
      <p:ext uri="{BB962C8B-B14F-4D97-AF65-F5344CB8AC3E}">
        <p14:creationId xmlns:p14="http://schemas.microsoft.com/office/powerpoint/2010/main" val="1087428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pic>
        <p:nvPicPr>
          <p:cNvPr id="5" name="Platshållare för innehåll 4"/>
          <p:cNvPicPr>
            <a:picLocks noGrp="1" noChangeAspect="1"/>
          </p:cNvPicPr>
          <p:nvPr>
            <p:ph idx="1"/>
          </p:nvPr>
        </p:nvPicPr>
        <p:blipFill>
          <a:blip r:embed="rId3"/>
          <a:stretch>
            <a:fillRect/>
          </a:stretch>
        </p:blipFill>
        <p:spPr>
          <a:xfrm>
            <a:off x="593792" y="1606363"/>
            <a:ext cx="7956416" cy="2016224"/>
          </a:xfrm>
          <a:prstGeom prst="rect">
            <a:avLst/>
          </a:prstGeom>
        </p:spPr>
      </p:pic>
      <p:sp>
        <p:nvSpPr>
          <p:cNvPr id="4" name="Platshållare för bildnummer 3"/>
          <p:cNvSpPr>
            <a:spLocks noGrp="1"/>
          </p:cNvSpPr>
          <p:nvPr>
            <p:ph type="sldNum" sz="quarter" idx="12"/>
          </p:nvPr>
        </p:nvSpPr>
        <p:spPr/>
        <p:txBody>
          <a:bodyPr/>
          <a:lstStyle/>
          <a:p>
            <a:fld id="{94345A13-C5B7-4827-B697-89B542DB1165}" type="slidenum">
              <a:rPr lang="sv-SE" smtClean="0"/>
              <a:pPr/>
              <a:t>13</a:t>
            </a:fld>
            <a:endParaRPr lang="sv-SE" dirty="0"/>
          </a:p>
        </p:txBody>
      </p:sp>
    </p:spTree>
    <p:extLst>
      <p:ext uri="{BB962C8B-B14F-4D97-AF65-F5344CB8AC3E}">
        <p14:creationId xmlns:p14="http://schemas.microsoft.com/office/powerpoint/2010/main" val="2798841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Jämförelse AFS 1994:1 och ny föreskrift 2020:5</a:t>
            </a:r>
            <a:endParaRPr lang="sv-SE" dirty="0"/>
          </a:p>
        </p:txBody>
      </p:sp>
      <p:sp>
        <p:nvSpPr>
          <p:cNvPr id="3" name="Platshållare för innehåll 2"/>
          <p:cNvSpPr>
            <a:spLocks noGrp="1"/>
          </p:cNvSpPr>
          <p:nvPr>
            <p:ph sz="half" idx="1"/>
          </p:nvPr>
        </p:nvSpPr>
        <p:spPr/>
        <p:txBody>
          <a:bodyPr/>
          <a:lstStyle/>
          <a:p>
            <a:pPr marL="0" indent="0">
              <a:buNone/>
            </a:pPr>
            <a:r>
              <a:rPr lang="sv-SE" b="1" dirty="0" smtClean="0"/>
              <a:t>Arbetsanpassning och rehabilitering</a:t>
            </a:r>
            <a:endParaRPr lang="sv-SE" dirty="0"/>
          </a:p>
        </p:txBody>
      </p:sp>
      <p:sp>
        <p:nvSpPr>
          <p:cNvPr id="4" name="Platshållare för innehåll 3"/>
          <p:cNvSpPr>
            <a:spLocks noGrp="1"/>
          </p:cNvSpPr>
          <p:nvPr>
            <p:ph sz="half" idx="2"/>
          </p:nvPr>
        </p:nvSpPr>
        <p:spPr/>
        <p:txBody>
          <a:bodyPr/>
          <a:lstStyle/>
          <a:p>
            <a:r>
              <a:rPr lang="sv-SE" b="1" dirty="0"/>
              <a:t>Arbetsanpassning</a:t>
            </a:r>
          </a:p>
        </p:txBody>
      </p:sp>
      <p:sp>
        <p:nvSpPr>
          <p:cNvPr id="5" name="Platshållare för bildnummer 4"/>
          <p:cNvSpPr>
            <a:spLocks noGrp="1"/>
          </p:cNvSpPr>
          <p:nvPr>
            <p:ph type="sldNum" sz="quarter" idx="12"/>
          </p:nvPr>
        </p:nvSpPr>
        <p:spPr/>
        <p:txBody>
          <a:bodyPr/>
          <a:lstStyle/>
          <a:p>
            <a:fld id="{94345A13-C5B7-4827-B697-89B542DB1165}" type="slidenum">
              <a:rPr lang="sv-SE" smtClean="0"/>
              <a:t>14</a:t>
            </a:fld>
            <a:endParaRPr lang="sv-SE"/>
          </a:p>
        </p:txBody>
      </p:sp>
    </p:spTree>
    <p:extLst>
      <p:ext uri="{BB962C8B-B14F-4D97-AF65-F5344CB8AC3E}">
        <p14:creationId xmlns:p14="http://schemas.microsoft.com/office/powerpoint/2010/main" val="2955072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Jämförelse gammal och ny föreskrift</a:t>
            </a:r>
            <a:endParaRPr lang="sv-SE" dirty="0"/>
          </a:p>
        </p:txBody>
      </p:sp>
      <p:sp>
        <p:nvSpPr>
          <p:cNvPr id="3" name="Platshållare för innehåll 2"/>
          <p:cNvSpPr>
            <a:spLocks noGrp="1"/>
          </p:cNvSpPr>
          <p:nvPr>
            <p:ph sz="half" idx="1"/>
          </p:nvPr>
        </p:nvSpPr>
        <p:spPr/>
        <p:txBody>
          <a:bodyPr/>
          <a:lstStyle/>
          <a:p>
            <a:pPr marL="0" indent="0">
              <a:buNone/>
            </a:pPr>
            <a:r>
              <a:rPr lang="sv-SE" b="1" dirty="0"/>
              <a:t>Tillämpningsområde</a:t>
            </a:r>
            <a:r>
              <a:rPr lang="sv-SE" dirty="0"/>
              <a:t> </a:t>
            </a:r>
            <a:endParaRPr lang="sv-SE" dirty="0" smtClean="0"/>
          </a:p>
          <a:p>
            <a:r>
              <a:rPr lang="sv-SE" dirty="0"/>
              <a:t>1 § Dessa föreskrifter gäller arbetsgivarens verksamhet för arbetsanpassning och rehabilitering samt arbetsgivarens åtgärder för att anpassa arbetssituationen till den enskilde arbetstagarens förutsättningar för arbetet</a:t>
            </a:r>
            <a:r>
              <a:rPr lang="sv-SE" dirty="0" smtClean="0"/>
              <a:t>.</a:t>
            </a:r>
            <a:endParaRPr lang="sv-SE" dirty="0"/>
          </a:p>
        </p:txBody>
      </p:sp>
      <p:sp>
        <p:nvSpPr>
          <p:cNvPr id="4" name="Platshållare för innehåll 3"/>
          <p:cNvSpPr>
            <a:spLocks noGrp="1"/>
          </p:cNvSpPr>
          <p:nvPr>
            <p:ph sz="half" idx="2"/>
          </p:nvPr>
        </p:nvSpPr>
        <p:spPr/>
        <p:txBody>
          <a:bodyPr/>
          <a:lstStyle/>
          <a:p>
            <a:pPr marL="0" indent="0">
              <a:buNone/>
            </a:pPr>
            <a:r>
              <a:rPr lang="sv-SE" b="1" dirty="0"/>
              <a:t>Tillämpningsområde</a:t>
            </a:r>
          </a:p>
          <a:p>
            <a:r>
              <a:rPr lang="sv-SE" dirty="0" smtClean="0"/>
              <a:t>1 § Föreskrifterna avser arbetsgivares organisation av arbetsanpassning och tillvägagångssätt, för att vid behov anpassa arbetsmiljön för enskilda arbetstagare. Föreskrifterna gäller i alla verksamheter där arbetstagare utför arbete för arbetsgivares räkning, när det finns behov av arbetsanpassning, trots de åtgärder som vidtagits i det generella arbetsmiljöarbetet.</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15</a:t>
            </a:fld>
            <a:endParaRPr lang="sv-SE"/>
          </a:p>
        </p:txBody>
      </p:sp>
    </p:spTree>
    <p:extLst>
      <p:ext uri="{BB962C8B-B14F-4D97-AF65-F5344CB8AC3E}">
        <p14:creationId xmlns:p14="http://schemas.microsoft.com/office/powerpoint/2010/main" val="1539709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pPr marL="0" indent="0">
              <a:buNone/>
            </a:pPr>
            <a:r>
              <a:rPr lang="sv-SE" b="1" dirty="0" smtClean="0"/>
              <a:t>Verksamhet </a:t>
            </a:r>
            <a:r>
              <a:rPr lang="sv-SE" b="1" dirty="0"/>
              <a:t>för arbetsanpassning och rehabilitering </a:t>
            </a:r>
            <a:endParaRPr lang="sv-SE" b="1" dirty="0" smtClean="0"/>
          </a:p>
          <a:p>
            <a:r>
              <a:rPr lang="sv-SE" dirty="0" smtClean="0"/>
              <a:t>2 </a:t>
            </a:r>
            <a:r>
              <a:rPr lang="sv-SE" dirty="0"/>
              <a:t>§ Arbetsgivaren skall organisera och bedriva verksamhet med arbetsanpassning och rehabilitering för arbetstagarna. </a:t>
            </a:r>
            <a:endParaRPr lang="sv-SE" dirty="0" smtClean="0"/>
          </a:p>
        </p:txBody>
      </p:sp>
      <p:sp>
        <p:nvSpPr>
          <p:cNvPr id="4" name="Platshållare för innehåll 3"/>
          <p:cNvSpPr>
            <a:spLocks noGrp="1"/>
          </p:cNvSpPr>
          <p:nvPr>
            <p:ph sz="half" idx="2"/>
          </p:nvPr>
        </p:nvSpPr>
        <p:spPr/>
        <p:txBody>
          <a:bodyPr/>
          <a:lstStyle/>
          <a:p>
            <a:pPr marL="0" indent="0">
              <a:buNone/>
            </a:pPr>
            <a:r>
              <a:rPr lang="sv-SE" b="1" dirty="0"/>
              <a:t>Till vem riktar sig föreskrifterna</a:t>
            </a:r>
          </a:p>
          <a:p>
            <a:r>
              <a:rPr lang="sv-SE" dirty="0" smtClean="0"/>
              <a:t>2 § Arbetsgivaren har ansvar för att föreskrifterna följs.</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16</a:t>
            </a:fld>
            <a:endParaRPr lang="sv-SE"/>
          </a:p>
        </p:txBody>
      </p:sp>
    </p:spTree>
    <p:extLst>
      <p:ext uri="{BB962C8B-B14F-4D97-AF65-F5344CB8AC3E}">
        <p14:creationId xmlns:p14="http://schemas.microsoft.com/office/powerpoint/2010/main" val="3384848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r>
              <a:rPr lang="sv-SE" dirty="0" smtClean="0"/>
              <a:t>3 </a:t>
            </a:r>
            <a:r>
              <a:rPr lang="sv-SE" dirty="0"/>
              <a:t>§ Arbetsgivaren skall ange mål för verksamheten med arbetsanpassning och rehabilitering. </a:t>
            </a:r>
            <a:endParaRPr lang="sv-SE" dirty="0" smtClean="0"/>
          </a:p>
        </p:txBody>
      </p:sp>
      <p:sp>
        <p:nvSpPr>
          <p:cNvPr id="4" name="Platshållare för innehåll 3"/>
          <p:cNvSpPr>
            <a:spLocks noGrp="1"/>
          </p:cNvSpPr>
          <p:nvPr>
            <p:ph sz="half" idx="2"/>
          </p:nvPr>
        </p:nvSpPr>
        <p:spPr/>
        <p:txBody>
          <a:bodyPr/>
          <a:lstStyle/>
          <a:p>
            <a:pPr marL="0" indent="0">
              <a:buNone/>
            </a:pPr>
            <a:r>
              <a:rPr lang="sv-SE" b="1" dirty="0" smtClean="0"/>
              <a:t>Definitioner</a:t>
            </a:r>
          </a:p>
          <a:p>
            <a:r>
              <a:rPr lang="sv-SE" dirty="0" smtClean="0"/>
              <a:t>3 § I dessa föreskrifter har följande ord denna betydelse:</a:t>
            </a:r>
            <a:br>
              <a:rPr lang="sv-SE" dirty="0" smtClean="0"/>
            </a:br>
            <a:r>
              <a:rPr lang="sv-SE" sz="1400" dirty="0" smtClean="0"/>
              <a:t>Arbetsanpassning: Individuell åtgärd i den organisatoriska och sociala arbetsmiljön som syftar till att en arbetstagare, med nedsatt arbetsförmåga att utföra sitt vanliga arbete, kan fortsätta arbeta eller återgå i arbetet. Den används som en förebyggande åtgärd för att undvika ohälsa och sjukfrånvaro, samt vid återgång i arbete efter sjukfrånvaro, Arbetsanpassning kan vara tillfällig eller </a:t>
            </a:r>
            <a:r>
              <a:rPr lang="sv-SE" sz="1400" b="1" dirty="0" smtClean="0"/>
              <a:t>varaktig</a:t>
            </a:r>
          </a:p>
        </p:txBody>
      </p:sp>
      <p:sp>
        <p:nvSpPr>
          <p:cNvPr id="5" name="Platshållare för bildnummer 4"/>
          <p:cNvSpPr>
            <a:spLocks noGrp="1"/>
          </p:cNvSpPr>
          <p:nvPr>
            <p:ph type="sldNum" sz="quarter" idx="12"/>
          </p:nvPr>
        </p:nvSpPr>
        <p:spPr/>
        <p:txBody>
          <a:bodyPr/>
          <a:lstStyle/>
          <a:p>
            <a:fld id="{94345A13-C5B7-4827-B697-89B542DB1165}" type="slidenum">
              <a:rPr lang="sv-SE" smtClean="0"/>
              <a:t>17</a:t>
            </a:fld>
            <a:endParaRPr lang="sv-SE"/>
          </a:p>
        </p:txBody>
      </p:sp>
    </p:spTree>
    <p:extLst>
      <p:ext uri="{BB962C8B-B14F-4D97-AF65-F5344CB8AC3E}">
        <p14:creationId xmlns:p14="http://schemas.microsoft.com/office/powerpoint/2010/main" val="2862533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r>
              <a:rPr lang="sv-SE" dirty="0" smtClean="0"/>
              <a:t>4 </a:t>
            </a:r>
            <a:r>
              <a:rPr lang="sv-SE" dirty="0"/>
              <a:t>§ Arbetsgivaren skall fortlöpande ta reda på vilka behov av åtgärder för arbetsanpassning och rehabilitering som finns bland arbetstagarna. </a:t>
            </a:r>
            <a:endParaRPr lang="sv-SE" dirty="0" smtClean="0"/>
          </a:p>
        </p:txBody>
      </p:sp>
      <p:sp>
        <p:nvSpPr>
          <p:cNvPr id="4" name="Platshållare för innehåll 3"/>
          <p:cNvSpPr>
            <a:spLocks noGrp="1"/>
          </p:cNvSpPr>
          <p:nvPr>
            <p:ph sz="half" idx="2"/>
          </p:nvPr>
        </p:nvSpPr>
        <p:spPr/>
        <p:txBody>
          <a:bodyPr/>
          <a:lstStyle/>
          <a:p>
            <a:pPr marL="0" indent="0">
              <a:buNone/>
            </a:pPr>
            <a:r>
              <a:rPr lang="sv-SE" b="1" dirty="0" smtClean="0"/>
              <a:t>Organisation av arbetsanpassning</a:t>
            </a:r>
          </a:p>
          <a:p>
            <a:r>
              <a:rPr lang="sv-SE" dirty="0" smtClean="0"/>
              <a:t>Arbetsgivaren ska fortlöpande ta reda på om någon av arbetstagarna behöver arbetsanpassning.</a:t>
            </a:r>
          </a:p>
          <a:p>
            <a:pPr marL="0" indent="0">
              <a:buNone/>
            </a:pPr>
            <a:r>
              <a:rPr lang="sv-SE" i="1" dirty="0" smtClean="0"/>
              <a:t>Allmänna råd</a:t>
            </a:r>
            <a:r>
              <a:rPr lang="sv-SE" dirty="0" smtClean="0"/>
              <a:t/>
            </a:r>
            <a:br>
              <a:rPr lang="sv-SE" dirty="0" smtClean="0"/>
            </a:br>
            <a:r>
              <a:rPr lang="sv-SE" dirty="0" smtClean="0"/>
              <a:t>Detta bör ske genom dialog med arbetstagaren. Det kan äga rum i samband med möten som redan sker i verksamheten, eller vid särskilda möten.</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18</a:t>
            </a:fld>
            <a:endParaRPr lang="sv-SE"/>
          </a:p>
        </p:txBody>
      </p:sp>
    </p:spTree>
    <p:extLst>
      <p:ext uri="{BB962C8B-B14F-4D97-AF65-F5344CB8AC3E}">
        <p14:creationId xmlns:p14="http://schemas.microsoft.com/office/powerpoint/2010/main" val="1279655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a:xfrm>
            <a:off x="360000" y="1920091"/>
            <a:ext cx="3635936" cy="3852000"/>
          </a:xfrm>
        </p:spPr>
        <p:txBody>
          <a:bodyPr/>
          <a:lstStyle/>
          <a:p>
            <a:r>
              <a:rPr lang="sv-SE" dirty="0" smtClean="0"/>
              <a:t>5 </a:t>
            </a:r>
            <a:r>
              <a:rPr lang="sv-SE" dirty="0"/>
              <a:t>§ Arbetsgivaren skall så tidigt som möjligt påbörja arbetet med arbetsanpassning och rehabilitering för de arbetstagare som har behov därav. </a:t>
            </a:r>
            <a:endParaRPr lang="sv-SE" dirty="0" smtClean="0"/>
          </a:p>
        </p:txBody>
      </p:sp>
      <p:sp>
        <p:nvSpPr>
          <p:cNvPr id="4" name="Platshållare för innehåll 3"/>
          <p:cNvSpPr>
            <a:spLocks noGrp="1"/>
          </p:cNvSpPr>
          <p:nvPr>
            <p:ph sz="half" idx="2"/>
          </p:nvPr>
        </p:nvSpPr>
        <p:spPr>
          <a:xfrm>
            <a:off x="4355976" y="1920091"/>
            <a:ext cx="4788024" cy="3852000"/>
          </a:xfrm>
        </p:spPr>
        <p:txBody>
          <a:bodyPr/>
          <a:lstStyle/>
          <a:p>
            <a:r>
              <a:rPr lang="sv-SE" dirty="0" smtClean="0"/>
              <a:t>6 § När behov av arbetsanpassning har konstaterats ska arbetsgivaren</a:t>
            </a:r>
          </a:p>
          <a:p>
            <a:pPr marL="0" indent="0">
              <a:buNone/>
            </a:pPr>
            <a:r>
              <a:rPr lang="sv-SE" dirty="0" smtClean="0"/>
              <a:t>1. så snart det är möjligt utreda och ta ställning till hur arbetsanpassningen ska utformas</a:t>
            </a:r>
            <a:br>
              <a:rPr lang="sv-SE" dirty="0" smtClean="0"/>
            </a:br>
            <a:r>
              <a:rPr lang="sv-SE" dirty="0" smtClean="0"/>
              <a:t>2. därefter så snart det är möjligt genomföra arbetsanpassningen</a:t>
            </a:r>
            <a:br>
              <a:rPr lang="sv-SE" dirty="0" smtClean="0"/>
            </a:br>
            <a:r>
              <a:rPr lang="sv-SE" dirty="0" smtClean="0"/>
              <a:t>3. fortlöpande följa upp och kontrollera om arbetsanpassningen fungerar, och</a:t>
            </a:r>
          </a:p>
          <a:p>
            <a:pPr marL="0" indent="0">
              <a:buNone/>
            </a:pPr>
            <a:r>
              <a:rPr lang="sv-SE" dirty="0" smtClean="0"/>
              <a:t>4. Vid behov justera arbetsanpassningen</a:t>
            </a:r>
          </a:p>
          <a:p>
            <a:pPr marL="0" indent="0">
              <a:buNone/>
            </a:pPr>
            <a:endParaRPr lang="sv-SE" dirty="0"/>
          </a:p>
          <a:p>
            <a:pPr marL="0" indent="0">
              <a:buNone/>
            </a:pP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19</a:t>
            </a:fld>
            <a:endParaRPr lang="sv-SE"/>
          </a:p>
        </p:txBody>
      </p:sp>
    </p:spTree>
    <p:extLst>
      <p:ext uri="{BB962C8B-B14F-4D97-AF65-F5344CB8AC3E}">
        <p14:creationId xmlns:p14="http://schemas.microsoft.com/office/powerpoint/2010/main" val="26768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Arbetsmiljölagen</a:t>
            </a:r>
            <a:endParaRPr lang="sv-SE" dirty="0"/>
          </a:p>
        </p:txBody>
      </p:sp>
      <p:sp>
        <p:nvSpPr>
          <p:cNvPr id="3" name="Platshållare för innehåll 2"/>
          <p:cNvSpPr>
            <a:spLocks noGrp="1"/>
          </p:cNvSpPr>
          <p:nvPr>
            <p:ph idx="1"/>
          </p:nvPr>
        </p:nvSpPr>
        <p:spPr/>
        <p:txBody>
          <a:bodyPr/>
          <a:lstStyle/>
          <a:p>
            <a:r>
              <a:rPr lang="sv-SE" dirty="0" smtClean="0"/>
              <a:t>Kap 2 §1 Anpassa arbetet efter individen förutsättningar Psykiskt och fysiskt.</a:t>
            </a:r>
          </a:p>
          <a:p>
            <a:r>
              <a:rPr lang="sv-SE" dirty="0" smtClean="0"/>
              <a:t>3 kap. 2 a §, tredje stycket:</a:t>
            </a:r>
            <a:br>
              <a:rPr lang="sv-SE" dirty="0" smtClean="0"/>
            </a:br>
            <a:r>
              <a:rPr lang="sv-SE" dirty="0" smtClean="0"/>
              <a:t>Arbetsgivarens ska vidare se till att det i hans verksamhet finns en på lämpligt sätt organiserad arbetsanpassnings- och rehabiliteringsverksamhet för fullgörande av de uppgifter som enligt denna lag och enligt 30 kap. socialförsäkringsbalken vilar på honom.</a:t>
            </a:r>
          </a:p>
          <a:p>
            <a:r>
              <a:rPr lang="sv-SE" dirty="0" smtClean="0"/>
              <a:t>6 kap 9 § (utdrag)</a:t>
            </a:r>
            <a:br>
              <a:rPr lang="sv-SE" dirty="0" smtClean="0"/>
            </a:br>
            <a:r>
              <a:rPr lang="sv-SE" dirty="0" smtClean="0"/>
              <a:t>I skyddskommittén ska behandlas frågor om</a:t>
            </a:r>
            <a:br>
              <a:rPr lang="sv-SE" dirty="0" smtClean="0"/>
            </a:br>
            <a:r>
              <a:rPr lang="sv-SE" dirty="0" smtClean="0"/>
              <a:t>6. arbetsanpassnings- och rehabiliteringsverksamheten på arbetsstället</a:t>
            </a:r>
          </a:p>
        </p:txBody>
      </p:sp>
      <p:sp>
        <p:nvSpPr>
          <p:cNvPr id="4" name="Platshållare för bildnummer 3"/>
          <p:cNvSpPr>
            <a:spLocks noGrp="1"/>
          </p:cNvSpPr>
          <p:nvPr>
            <p:ph type="sldNum" sz="quarter" idx="12"/>
          </p:nvPr>
        </p:nvSpPr>
        <p:spPr/>
        <p:txBody>
          <a:bodyPr/>
          <a:lstStyle/>
          <a:p>
            <a:fld id="{94345A13-C5B7-4827-B697-89B542DB1165}" type="slidenum">
              <a:rPr lang="sv-SE" smtClean="0"/>
              <a:pPr/>
              <a:t>2</a:t>
            </a:fld>
            <a:endParaRPr lang="sv-SE" dirty="0"/>
          </a:p>
        </p:txBody>
      </p:sp>
    </p:spTree>
    <p:extLst>
      <p:ext uri="{BB962C8B-B14F-4D97-AF65-F5344CB8AC3E}">
        <p14:creationId xmlns:p14="http://schemas.microsoft.com/office/powerpoint/2010/main" val="1842514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r>
              <a:rPr lang="sv-SE" dirty="0" smtClean="0"/>
              <a:t>6 </a:t>
            </a:r>
            <a:r>
              <a:rPr lang="sv-SE" dirty="0"/>
              <a:t>§ Arbetsgivaren skall klargöra hur arbetet med arbetsanpassning och rehabilitering skall fördelas. Den som arbetar med arbetsanpassning och rehabilitering skall ha de </a:t>
            </a:r>
            <a:r>
              <a:rPr lang="sv-SE" b="1" dirty="0"/>
              <a:t>befogenheter och resurser samt de kunskaper och den kompetens som behövs för uppgifterna. </a:t>
            </a:r>
            <a:endParaRPr lang="sv-SE" b="1" dirty="0" smtClean="0"/>
          </a:p>
        </p:txBody>
      </p:sp>
      <p:sp>
        <p:nvSpPr>
          <p:cNvPr id="4" name="Platshållare för innehåll 3"/>
          <p:cNvSpPr>
            <a:spLocks noGrp="1"/>
          </p:cNvSpPr>
          <p:nvPr>
            <p:ph sz="half" idx="2"/>
          </p:nvPr>
        </p:nvSpPr>
        <p:spPr>
          <a:xfrm>
            <a:off x="4662830" y="1920091"/>
            <a:ext cx="4301658" cy="3852000"/>
          </a:xfrm>
        </p:spPr>
        <p:txBody>
          <a:bodyPr/>
          <a:lstStyle/>
          <a:p>
            <a:r>
              <a:rPr lang="sv-SE" dirty="0" smtClean="0"/>
              <a:t>5 § Arbetsgivaren ska se till att det finns rutiner för at ta emot information om behov av arbetsanpassning.</a:t>
            </a:r>
          </a:p>
          <a:p>
            <a:pPr marL="0" indent="0">
              <a:buNone/>
            </a:pPr>
            <a:r>
              <a:rPr lang="sv-SE" dirty="0" smtClean="0"/>
              <a:t>Av rutinerna ska det framgå</a:t>
            </a:r>
          </a:p>
          <a:p>
            <a:pPr marL="0" indent="0">
              <a:buNone/>
            </a:pPr>
            <a:r>
              <a:rPr lang="sv-SE" dirty="0" smtClean="0"/>
              <a:t>1. vem som tar emot informationen</a:t>
            </a:r>
            <a:br>
              <a:rPr lang="sv-SE" dirty="0" smtClean="0"/>
            </a:br>
            <a:r>
              <a:rPr lang="sv-SE" dirty="0" smtClean="0"/>
              <a:t>2. vad som händer med informationen</a:t>
            </a:r>
            <a:br>
              <a:rPr lang="sv-SE" dirty="0" smtClean="0"/>
            </a:br>
            <a:r>
              <a:rPr lang="sv-SE" dirty="0" smtClean="0"/>
              <a:t>3. vad  mottagaren ska göra</a:t>
            </a:r>
          </a:p>
          <a:p>
            <a:pPr marL="0" indent="0">
              <a:buNone/>
            </a:pPr>
            <a:r>
              <a:rPr lang="sv-SE" dirty="0" smtClean="0"/>
              <a:t>Arbetsgivaren ska göra rutinerna kända för alla arbetstagare. Arbetsgivare som har 10 eller fler anställda ska ha skriftliga rutiner</a:t>
            </a:r>
            <a:br>
              <a:rPr lang="sv-SE" dirty="0" smtClean="0"/>
            </a:br>
            <a:endParaRPr lang="sv-SE" dirty="0" smtClean="0"/>
          </a:p>
          <a:p>
            <a:pPr marL="0" indent="0">
              <a:buNone/>
            </a:pP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20</a:t>
            </a:fld>
            <a:endParaRPr lang="sv-SE"/>
          </a:p>
        </p:txBody>
      </p:sp>
    </p:spTree>
    <p:extLst>
      <p:ext uri="{BB962C8B-B14F-4D97-AF65-F5344CB8AC3E}">
        <p14:creationId xmlns:p14="http://schemas.microsoft.com/office/powerpoint/2010/main" val="1369554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r>
              <a:rPr lang="sv-SE" dirty="0" smtClean="0"/>
              <a:t>7 </a:t>
            </a:r>
            <a:r>
              <a:rPr lang="sv-SE" dirty="0"/>
              <a:t>§ Arbetsanpassnings- och rehabiliteringsverksamheten skall organiseras så att den kan ske i samarbete med de enskilda arbetstagare som berörs av åtgärderna samt med deras företrädare i arbetsmiljöfrågor. </a:t>
            </a:r>
            <a:endParaRPr lang="sv-SE" dirty="0" smtClean="0"/>
          </a:p>
          <a:p>
            <a:r>
              <a:rPr lang="sv-SE" dirty="0" smtClean="0"/>
              <a:t>8 </a:t>
            </a:r>
            <a:r>
              <a:rPr lang="sv-SE" dirty="0"/>
              <a:t>§ Verksamheten med arbetsanpassning och rehabilitering skall organiseras så att den kan bedrivas i samarbete med försäkringskassan och myndigheter som är berörda. </a:t>
            </a:r>
            <a:endParaRPr lang="sv-SE" dirty="0" smtClean="0"/>
          </a:p>
        </p:txBody>
      </p:sp>
      <p:sp>
        <p:nvSpPr>
          <p:cNvPr id="4" name="Platshållare för innehåll 3"/>
          <p:cNvSpPr>
            <a:spLocks noGrp="1"/>
          </p:cNvSpPr>
          <p:nvPr>
            <p:ph sz="half" idx="2"/>
          </p:nvPr>
        </p:nvSpPr>
        <p:spPr/>
        <p:txBody>
          <a:bodyPr/>
          <a:lstStyle/>
          <a:p>
            <a:r>
              <a:rPr lang="sv-SE" dirty="0" smtClean="0"/>
              <a:t>7 § Arbetsgivaren ska ge berörd arbetstagare möjlighet att medverka i utredning, utformning och uppföljning av arbetsanpassningen</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21</a:t>
            </a:fld>
            <a:endParaRPr lang="sv-SE"/>
          </a:p>
        </p:txBody>
      </p:sp>
    </p:spTree>
    <p:extLst>
      <p:ext uri="{BB962C8B-B14F-4D97-AF65-F5344CB8AC3E}">
        <p14:creationId xmlns:p14="http://schemas.microsoft.com/office/powerpoint/2010/main" val="4047154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a:xfrm>
            <a:off x="360000" y="1920091"/>
            <a:ext cx="3923968" cy="3852000"/>
          </a:xfrm>
        </p:spPr>
        <p:txBody>
          <a:bodyPr/>
          <a:lstStyle/>
          <a:p>
            <a:r>
              <a:rPr lang="sv-SE" dirty="0" smtClean="0"/>
              <a:t>9 </a:t>
            </a:r>
            <a:r>
              <a:rPr lang="sv-SE" dirty="0"/>
              <a:t>§ Arbetsgivaren skall årligen följa upp verksamheten med arbetsanpassning och rehabilitering samt göra de ändringar som föranleds av uppföljningsresultatet. </a:t>
            </a:r>
            <a:endParaRPr lang="sv-SE" dirty="0" smtClean="0"/>
          </a:p>
          <a:p>
            <a:r>
              <a:rPr lang="sv-SE" dirty="0" smtClean="0"/>
              <a:t>10 </a:t>
            </a:r>
            <a:r>
              <a:rPr lang="sv-SE" dirty="0"/>
              <a:t>§ Arbetsgivaren skall ha de rutiner som behövs för verksamheten med arbetsanpassning och rehabilitering</a:t>
            </a:r>
          </a:p>
        </p:txBody>
      </p:sp>
      <p:sp>
        <p:nvSpPr>
          <p:cNvPr id="4" name="Platshållare för innehåll 3"/>
          <p:cNvSpPr>
            <a:spLocks noGrp="1"/>
          </p:cNvSpPr>
          <p:nvPr>
            <p:ph sz="half" idx="2"/>
          </p:nvPr>
        </p:nvSpPr>
        <p:spPr>
          <a:xfrm>
            <a:off x="4355976" y="1920091"/>
            <a:ext cx="4608512" cy="3852000"/>
          </a:xfrm>
        </p:spPr>
        <p:txBody>
          <a:bodyPr/>
          <a:lstStyle/>
          <a:p>
            <a:pPr lvl="0"/>
            <a:r>
              <a:rPr lang="sv-SE" dirty="0">
                <a:solidFill>
                  <a:prstClr val="black"/>
                </a:solidFill>
              </a:rPr>
              <a:t>6 § När behov av arbetsanpassning har konstaterats ska arbetsgivaren</a:t>
            </a:r>
          </a:p>
          <a:p>
            <a:pPr marL="0" lvl="0" indent="0">
              <a:buNone/>
            </a:pPr>
            <a:r>
              <a:rPr lang="sv-SE" dirty="0">
                <a:solidFill>
                  <a:prstClr val="black"/>
                </a:solidFill>
              </a:rPr>
              <a:t>1. så snart det är möjligt utreda och ta ställning till hur arbetsanpassningen ska utformas</a:t>
            </a:r>
            <a:br>
              <a:rPr lang="sv-SE" dirty="0">
                <a:solidFill>
                  <a:prstClr val="black"/>
                </a:solidFill>
              </a:rPr>
            </a:br>
            <a:r>
              <a:rPr lang="sv-SE" dirty="0">
                <a:solidFill>
                  <a:prstClr val="black"/>
                </a:solidFill>
              </a:rPr>
              <a:t>2. därefter så snart det är möjligt genomföra arbetsanpassningen</a:t>
            </a:r>
            <a:br>
              <a:rPr lang="sv-SE" dirty="0">
                <a:solidFill>
                  <a:prstClr val="black"/>
                </a:solidFill>
              </a:rPr>
            </a:br>
            <a:r>
              <a:rPr lang="sv-SE" dirty="0">
                <a:solidFill>
                  <a:prstClr val="black"/>
                </a:solidFill>
              </a:rPr>
              <a:t>3. fortlöpande följa upp och kontrollera om arbetsanpassningen fungerar, </a:t>
            </a:r>
            <a:r>
              <a:rPr lang="sv-SE" dirty="0" smtClean="0">
                <a:solidFill>
                  <a:prstClr val="black"/>
                </a:solidFill>
              </a:rPr>
              <a:t>och</a:t>
            </a:r>
            <a:br>
              <a:rPr lang="sv-SE" dirty="0" smtClean="0">
                <a:solidFill>
                  <a:prstClr val="black"/>
                </a:solidFill>
              </a:rPr>
            </a:br>
            <a:r>
              <a:rPr lang="sv-SE" dirty="0" smtClean="0">
                <a:solidFill>
                  <a:prstClr val="black"/>
                </a:solidFill>
              </a:rPr>
              <a:t>4</a:t>
            </a:r>
            <a:r>
              <a:rPr lang="sv-SE" dirty="0">
                <a:solidFill>
                  <a:prstClr val="black"/>
                </a:solidFill>
              </a:rPr>
              <a:t>. Vid behov justera arbetsanpassningen</a:t>
            </a:r>
          </a:p>
          <a:p>
            <a:pPr marL="0" lvl="0" indent="0">
              <a:buNone/>
            </a:pPr>
            <a:endParaRPr lang="sv-SE" dirty="0">
              <a:solidFill>
                <a:prstClr val="black"/>
              </a:solidFill>
            </a:endParaRPr>
          </a:p>
          <a:p>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22</a:t>
            </a:fld>
            <a:endParaRPr lang="sv-SE"/>
          </a:p>
        </p:txBody>
      </p:sp>
    </p:spTree>
    <p:extLst>
      <p:ext uri="{BB962C8B-B14F-4D97-AF65-F5344CB8AC3E}">
        <p14:creationId xmlns:p14="http://schemas.microsoft.com/office/powerpoint/2010/main" val="2610885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a:xfrm>
            <a:off x="360000" y="1920091"/>
            <a:ext cx="3851960" cy="3852000"/>
          </a:xfrm>
        </p:spPr>
        <p:txBody>
          <a:bodyPr/>
          <a:lstStyle/>
          <a:p>
            <a:r>
              <a:rPr lang="sv-SE" dirty="0"/>
              <a:t>11 § Om det behövs med hänsyn till verksamhetens art eller omfattning skall mål (3 §), fördelning (6 §), uppföljning (9 §) och rutiner (10 §) dokumenteras skriftligt. </a:t>
            </a:r>
            <a:endParaRPr lang="sv-SE" dirty="0" smtClean="0"/>
          </a:p>
        </p:txBody>
      </p:sp>
      <p:sp>
        <p:nvSpPr>
          <p:cNvPr id="4" name="Platshållare för innehåll 3"/>
          <p:cNvSpPr>
            <a:spLocks noGrp="1"/>
          </p:cNvSpPr>
          <p:nvPr>
            <p:ph sz="half" idx="2"/>
          </p:nvPr>
        </p:nvSpPr>
        <p:spPr>
          <a:xfrm>
            <a:off x="4355976" y="1920091"/>
            <a:ext cx="4428854" cy="3852000"/>
          </a:xfrm>
        </p:spPr>
        <p:txBody>
          <a:bodyPr/>
          <a:lstStyle/>
          <a:p>
            <a:pPr lvl="0"/>
            <a:r>
              <a:rPr lang="sv-SE" dirty="0">
                <a:solidFill>
                  <a:prstClr val="black"/>
                </a:solidFill>
              </a:rPr>
              <a:t>5 § Arbetsgivaren ska se till att det finns rutiner för at ta emot information om behov av arbetsanpassning.</a:t>
            </a:r>
          </a:p>
          <a:p>
            <a:pPr marL="0" lvl="0" indent="0">
              <a:buNone/>
            </a:pPr>
            <a:r>
              <a:rPr lang="sv-SE" dirty="0">
                <a:solidFill>
                  <a:prstClr val="black"/>
                </a:solidFill>
              </a:rPr>
              <a:t>Av rutinerna ska det framgå</a:t>
            </a:r>
          </a:p>
          <a:p>
            <a:pPr marL="0" lvl="0" indent="0">
              <a:buNone/>
            </a:pPr>
            <a:r>
              <a:rPr lang="sv-SE" dirty="0">
                <a:solidFill>
                  <a:prstClr val="black"/>
                </a:solidFill>
              </a:rPr>
              <a:t>1. vem som tar emot informationen</a:t>
            </a:r>
            <a:br>
              <a:rPr lang="sv-SE" dirty="0">
                <a:solidFill>
                  <a:prstClr val="black"/>
                </a:solidFill>
              </a:rPr>
            </a:br>
            <a:r>
              <a:rPr lang="sv-SE" dirty="0">
                <a:solidFill>
                  <a:prstClr val="black"/>
                </a:solidFill>
              </a:rPr>
              <a:t>2. vad som händer med informationen</a:t>
            </a:r>
            <a:br>
              <a:rPr lang="sv-SE" dirty="0">
                <a:solidFill>
                  <a:prstClr val="black"/>
                </a:solidFill>
              </a:rPr>
            </a:br>
            <a:r>
              <a:rPr lang="sv-SE" dirty="0">
                <a:solidFill>
                  <a:prstClr val="black"/>
                </a:solidFill>
              </a:rPr>
              <a:t>3. vad  mottagaren ska göra</a:t>
            </a:r>
          </a:p>
          <a:p>
            <a:pPr marL="0" lvl="0" indent="0">
              <a:buNone/>
            </a:pPr>
            <a:r>
              <a:rPr lang="sv-SE" dirty="0">
                <a:solidFill>
                  <a:prstClr val="black"/>
                </a:solidFill>
              </a:rPr>
              <a:t>Arbetsgivaren ska göra rutinerna kända för alla arbetstagare. Arbetsgivare som har 10 eller fler anställda ska ha skriftliga rutiner</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23</a:t>
            </a:fld>
            <a:endParaRPr lang="sv-SE"/>
          </a:p>
        </p:txBody>
      </p:sp>
    </p:spTree>
    <p:extLst>
      <p:ext uri="{BB962C8B-B14F-4D97-AF65-F5344CB8AC3E}">
        <p14:creationId xmlns:p14="http://schemas.microsoft.com/office/powerpoint/2010/main" val="2475985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pPr marL="0" indent="0">
              <a:buNone/>
            </a:pPr>
            <a:r>
              <a:rPr lang="sv-SE" b="1" dirty="0" smtClean="0"/>
              <a:t>Åtgärder </a:t>
            </a:r>
            <a:r>
              <a:rPr lang="sv-SE" b="1" dirty="0"/>
              <a:t>för att anpassa arbetssituationen </a:t>
            </a:r>
            <a:endParaRPr lang="sv-SE" b="1" dirty="0" smtClean="0"/>
          </a:p>
          <a:p>
            <a:pPr marL="0" indent="0">
              <a:buNone/>
            </a:pPr>
            <a:r>
              <a:rPr lang="sv-SE" dirty="0" smtClean="0"/>
              <a:t>12 </a:t>
            </a:r>
            <a:r>
              <a:rPr lang="sv-SE" dirty="0"/>
              <a:t>§ Arbetsgivaren skall anpassa de enskilda arbetstagarnas arbetssituation med utgångspunkt från deras förutsättningar för arbetsuppgifterna. Därvid skall särskilt beaktas om den enskilde arbetstagaren har någon funktionsnedsättning eller annan begränsning av arbetsförmågan. </a:t>
            </a:r>
          </a:p>
        </p:txBody>
      </p:sp>
      <p:sp>
        <p:nvSpPr>
          <p:cNvPr id="4" name="Platshållare för innehåll 3"/>
          <p:cNvSpPr>
            <a:spLocks noGrp="1"/>
          </p:cNvSpPr>
          <p:nvPr>
            <p:ph sz="half" idx="2"/>
          </p:nvPr>
        </p:nvSpPr>
        <p:spPr/>
        <p:txBody>
          <a:bodyPr/>
          <a:lstStyle/>
          <a:p>
            <a:r>
              <a:rPr lang="sv-SE" dirty="0" smtClean="0"/>
              <a:t>Täcks delvis in av 1 – 3 §§</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24</a:t>
            </a:fld>
            <a:endParaRPr lang="sv-SE"/>
          </a:p>
        </p:txBody>
      </p:sp>
    </p:spTree>
    <p:extLst>
      <p:ext uri="{BB962C8B-B14F-4D97-AF65-F5344CB8AC3E}">
        <p14:creationId xmlns:p14="http://schemas.microsoft.com/office/powerpoint/2010/main" val="1059396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DA1A35"/>
                </a:solidFill>
              </a:rPr>
              <a:t>Jämförelse gammal och ny föreskrift</a:t>
            </a:r>
            <a:endParaRPr lang="sv-SE" dirty="0"/>
          </a:p>
        </p:txBody>
      </p:sp>
      <p:sp>
        <p:nvSpPr>
          <p:cNvPr id="3" name="Platshållare för innehåll 2"/>
          <p:cNvSpPr>
            <a:spLocks noGrp="1"/>
          </p:cNvSpPr>
          <p:nvPr>
            <p:ph sz="half" idx="1"/>
          </p:nvPr>
        </p:nvSpPr>
        <p:spPr/>
        <p:txBody>
          <a:bodyPr/>
          <a:lstStyle/>
          <a:p>
            <a:pPr marL="0" indent="0">
              <a:buNone/>
            </a:pPr>
            <a:r>
              <a:rPr lang="sv-SE" b="1" dirty="0"/>
              <a:t>Alkohol och andra berusningsmedel </a:t>
            </a:r>
          </a:p>
          <a:p>
            <a:pPr marL="0" indent="0">
              <a:buNone/>
            </a:pPr>
            <a:r>
              <a:rPr lang="sv-SE" dirty="0"/>
              <a:t>13 § Rutiner enligt 10 § skall även omfatta arbetsanpassning och rehabilitering vid missbruk av alkohol eller andra berusningsmedel. Arbetsgivaren skall dessutom klargöra vilka interna regler och rutiner som gäller om arbetstagare uppträder påverkad av alkohol eller andra berusningsmedel i arbetet.</a:t>
            </a:r>
          </a:p>
          <a:p>
            <a:endParaRPr lang="sv-SE" dirty="0"/>
          </a:p>
        </p:txBody>
      </p:sp>
      <p:sp>
        <p:nvSpPr>
          <p:cNvPr id="4" name="Platshållare för innehåll 3"/>
          <p:cNvSpPr>
            <a:spLocks noGrp="1"/>
          </p:cNvSpPr>
          <p:nvPr>
            <p:ph sz="half" idx="2"/>
          </p:nvPr>
        </p:nvSpPr>
        <p:spPr/>
        <p:txBody>
          <a:bodyPr/>
          <a:lstStyle/>
          <a:p>
            <a:pPr marL="0" indent="0">
              <a:buNone/>
            </a:pP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t>25</a:t>
            </a:fld>
            <a:endParaRPr lang="sv-SE"/>
          </a:p>
        </p:txBody>
      </p:sp>
    </p:spTree>
    <p:extLst>
      <p:ext uri="{BB962C8B-B14F-4D97-AF65-F5344CB8AC3E}">
        <p14:creationId xmlns:p14="http://schemas.microsoft.com/office/powerpoint/2010/main" val="57469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Arbetsanpassning 2020:5 </a:t>
            </a:r>
            <a:endParaRPr lang="sv-SE" dirty="0"/>
          </a:p>
        </p:txBody>
      </p:sp>
      <p:pic>
        <p:nvPicPr>
          <p:cNvPr id="4" name="Platshållare för innehåll 3"/>
          <p:cNvPicPr>
            <a:picLocks noGrp="1" noChangeAspect="1"/>
          </p:cNvPicPr>
          <p:nvPr>
            <p:ph idx="1"/>
          </p:nvPr>
        </p:nvPicPr>
        <p:blipFill>
          <a:blip r:embed="rId3"/>
          <a:stretch>
            <a:fillRect/>
          </a:stretch>
        </p:blipFill>
        <p:spPr>
          <a:xfrm>
            <a:off x="3210936" y="1879600"/>
            <a:ext cx="2722129" cy="3851275"/>
          </a:xfrm>
          <a:prstGeom prst="rect">
            <a:avLst/>
          </a:prstGeom>
        </p:spPr>
      </p:pic>
      <p:sp>
        <p:nvSpPr>
          <p:cNvPr id="5" name="Platshållare för bildnummer 4"/>
          <p:cNvSpPr>
            <a:spLocks noGrp="1"/>
          </p:cNvSpPr>
          <p:nvPr>
            <p:ph type="sldNum" sz="quarter" idx="12"/>
          </p:nvPr>
        </p:nvSpPr>
        <p:spPr/>
        <p:txBody>
          <a:bodyPr/>
          <a:lstStyle/>
          <a:p>
            <a:fld id="{94345A13-C5B7-4827-B697-89B542DB1165}" type="slidenum">
              <a:rPr lang="sv-SE" smtClean="0"/>
              <a:pPr/>
              <a:t>3</a:t>
            </a:fld>
            <a:endParaRPr lang="sv-SE" dirty="0"/>
          </a:p>
        </p:txBody>
      </p:sp>
    </p:spTree>
    <p:extLst>
      <p:ext uri="{BB962C8B-B14F-4D97-AF65-F5344CB8AC3E}">
        <p14:creationId xmlns:p14="http://schemas.microsoft.com/office/powerpoint/2010/main" val="420078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Arbetsanpassning 2020:5 </a:t>
            </a:r>
            <a:endParaRPr lang="sv-SE" dirty="0"/>
          </a:p>
        </p:txBody>
      </p:sp>
      <p:sp>
        <p:nvSpPr>
          <p:cNvPr id="5" name="Platshållare för bildnummer 4"/>
          <p:cNvSpPr>
            <a:spLocks noGrp="1"/>
          </p:cNvSpPr>
          <p:nvPr>
            <p:ph type="sldNum" sz="quarter" idx="12"/>
          </p:nvPr>
        </p:nvSpPr>
        <p:spPr/>
        <p:txBody>
          <a:bodyPr/>
          <a:lstStyle/>
          <a:p>
            <a:fld id="{94345A13-C5B7-4827-B697-89B542DB1165}" type="slidenum">
              <a:rPr lang="sv-SE" smtClean="0"/>
              <a:pPr/>
              <a:t>4</a:t>
            </a:fld>
            <a:endParaRPr lang="sv-SE" dirty="0"/>
          </a:p>
        </p:txBody>
      </p:sp>
      <p:sp>
        <p:nvSpPr>
          <p:cNvPr id="3" name="Platshållare för innehåll 2"/>
          <p:cNvSpPr>
            <a:spLocks noGrp="1"/>
          </p:cNvSpPr>
          <p:nvPr>
            <p:ph idx="1"/>
          </p:nvPr>
        </p:nvSpPr>
        <p:spPr/>
        <p:txBody>
          <a:bodyPr/>
          <a:lstStyle/>
          <a:p>
            <a:r>
              <a:rPr lang="sv-SE" dirty="0" smtClean="0"/>
              <a:t>Den gamla 1994:1 13 paragrafer </a:t>
            </a:r>
          </a:p>
          <a:p>
            <a:pPr marL="0" indent="0">
              <a:buNone/>
            </a:pPr>
            <a:endParaRPr lang="sv-SE" dirty="0" smtClean="0"/>
          </a:p>
          <a:p>
            <a:r>
              <a:rPr lang="sv-SE" dirty="0" smtClean="0"/>
              <a:t>AFS 2020:5 </a:t>
            </a:r>
            <a:r>
              <a:rPr lang="sv-SE" dirty="0"/>
              <a:t> </a:t>
            </a:r>
            <a:r>
              <a:rPr lang="sv-SE" dirty="0" smtClean="0"/>
              <a:t>7 paragrafer. Börjar gälla 1 juni 2021</a:t>
            </a:r>
          </a:p>
          <a:p>
            <a:pPr marL="0" indent="0">
              <a:buNone/>
            </a:pPr>
            <a:endParaRPr lang="sv-SE" dirty="0" smtClean="0"/>
          </a:p>
          <a:p>
            <a:r>
              <a:rPr lang="sv-SE" dirty="0" smtClean="0"/>
              <a:t> Vägledning publicerad 1 Juni.</a:t>
            </a:r>
            <a:r>
              <a:rPr lang="sv-SE" u="sng" dirty="0">
                <a:hlinkClick r:id="rId3"/>
              </a:rPr>
              <a:t> https://www.av.se/halsa-och-sakerhet/vagledning-om-arbetsanpassning/</a:t>
            </a:r>
            <a:endParaRPr lang="sv-SE" dirty="0"/>
          </a:p>
          <a:p>
            <a:endParaRPr lang="sv-SE" dirty="0" smtClean="0"/>
          </a:p>
          <a:p>
            <a:endParaRPr lang="sv-SE" dirty="0"/>
          </a:p>
        </p:txBody>
      </p:sp>
    </p:spTree>
    <p:extLst>
      <p:ext uri="{BB962C8B-B14F-4D97-AF65-F5344CB8AC3E}">
        <p14:creationId xmlns:p14="http://schemas.microsoft.com/office/powerpoint/2010/main" val="2670360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Tillämpningsområde</a:t>
            </a:r>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5</a:t>
            </a:fld>
            <a:endParaRPr lang="sv-SE" dirty="0"/>
          </a:p>
        </p:txBody>
      </p:sp>
      <p:sp>
        <p:nvSpPr>
          <p:cNvPr id="3" name="Platshållare för innehåll 2"/>
          <p:cNvSpPr>
            <a:spLocks noGrp="1"/>
          </p:cNvSpPr>
          <p:nvPr>
            <p:ph idx="1"/>
          </p:nvPr>
        </p:nvSpPr>
        <p:spPr/>
        <p:txBody>
          <a:bodyPr/>
          <a:lstStyle/>
          <a:p>
            <a:r>
              <a:rPr lang="sv-SE" dirty="0" smtClean="0"/>
              <a:t>§ 1 Föreskrifterna avser arbetsgivares organisation av arbetsanpassning och tillvägagångssätt, för att vid behov anpassa arbetsmiljön för enskilda arbetstagare. Föreskrifterna gäller i alla verksamheter där arbetstagare utför arbete för arbetsgivares räkning, när det finns behov av arbetsanpassning rots de åtgärder som vidtagits i det generella arbetsmiljöarbetet.</a:t>
            </a:r>
            <a:endParaRPr lang="sv-SE" dirty="0"/>
          </a:p>
        </p:txBody>
      </p:sp>
    </p:spTree>
    <p:extLst>
      <p:ext uri="{BB962C8B-B14F-4D97-AF65-F5344CB8AC3E}">
        <p14:creationId xmlns:p14="http://schemas.microsoft.com/office/powerpoint/2010/main" val="636191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Till vem riktar sig föreskriften?</a:t>
            </a:r>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6</a:t>
            </a:fld>
            <a:endParaRPr lang="sv-SE" dirty="0"/>
          </a:p>
        </p:txBody>
      </p:sp>
      <p:sp>
        <p:nvSpPr>
          <p:cNvPr id="3" name="Platshållare för innehåll 2"/>
          <p:cNvSpPr>
            <a:spLocks noGrp="1"/>
          </p:cNvSpPr>
          <p:nvPr>
            <p:ph idx="1"/>
          </p:nvPr>
        </p:nvSpPr>
        <p:spPr/>
        <p:txBody>
          <a:bodyPr/>
          <a:lstStyle/>
          <a:p>
            <a:r>
              <a:rPr lang="sv-SE" dirty="0" smtClean="0"/>
              <a:t>§ 2 arbetsgivaren har ansvaret för att föreskrifterna följs. </a:t>
            </a:r>
          </a:p>
          <a:p>
            <a:r>
              <a:rPr lang="sv-SE" dirty="0" smtClean="0"/>
              <a:t>Bestämmelser om arbetsgivarens ansvar vid arbetstagares rehabilitering finns i 30 kap Socialförsäkringsbalken.</a:t>
            </a:r>
            <a:endParaRPr lang="sv-SE" dirty="0"/>
          </a:p>
        </p:txBody>
      </p:sp>
    </p:spTree>
    <p:extLst>
      <p:ext uri="{BB962C8B-B14F-4D97-AF65-F5344CB8AC3E}">
        <p14:creationId xmlns:p14="http://schemas.microsoft.com/office/powerpoint/2010/main" val="1551070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Arbetsgivarens </a:t>
            </a:r>
            <a:r>
              <a:rPr lang="sv-SE" dirty="0" smtClean="0"/>
              <a:t>skyldigheter enligt Socialförsäkringsbalken </a:t>
            </a:r>
            <a:endParaRPr lang="sv-SE" dirty="0"/>
          </a:p>
        </p:txBody>
      </p:sp>
      <p:sp>
        <p:nvSpPr>
          <p:cNvPr id="3" name="Platshållare för innehåll 2"/>
          <p:cNvSpPr>
            <a:spLocks noGrp="1"/>
          </p:cNvSpPr>
          <p:nvPr>
            <p:ph idx="1"/>
          </p:nvPr>
        </p:nvSpPr>
        <p:spPr/>
        <p:txBody>
          <a:bodyPr/>
          <a:lstStyle/>
          <a:p>
            <a:r>
              <a:rPr lang="sv-SE" sz="1400" b="1" dirty="0" smtClean="0"/>
              <a:t>6 </a:t>
            </a:r>
            <a:r>
              <a:rPr lang="sv-SE" sz="1400" b="1" dirty="0"/>
              <a:t>§</a:t>
            </a:r>
            <a:r>
              <a:rPr lang="sv-SE" sz="1400" dirty="0"/>
              <a:t>   Om det kan antas att den försäkrades arbetsförmåga kommer att vara nedsatt på grund av sjukdom under minst 60 dagar ska arbetsgivaren senast den dag när den försäkrades arbetsförmåga har varit nedsatt under 30 dagar ha upprättat en plan för återgång i arbete. Om det har antagits att den försäkrades arbetsförmåga inte kommer att vara nedsatt under minst 60 dagar och det senare framkommer att nedsättningen kan antas komma att fortgå under minst 60 dagar ska dock en sådan plan omgående upprättas.</a:t>
            </a:r>
          </a:p>
          <a:p>
            <a:r>
              <a:rPr lang="sv-SE" sz="1400" dirty="0"/>
              <a:t>En plan för återgång i arbete behöver inte upprättas om det med hänsyn till den försäkrades hälsotillstånd klart framgår att den försäkrade inte kan återgå i arbete. Om hälsotillståndet senare förbättras ska dock en plan omgående upprättas. Planen ska i den utsträckning som det är möjligt upprättas i samråd med den försäkrade.</a:t>
            </a:r>
          </a:p>
          <a:p>
            <a:r>
              <a:rPr lang="sv-SE" sz="1400" dirty="0"/>
              <a:t>Arbetsgivaren ska fortlöpande se till att planen för återgång i arbete följs och att det vid behov görs ändringar i den.</a:t>
            </a:r>
            <a:br>
              <a:rPr lang="sv-SE" sz="1400" dirty="0"/>
            </a:br>
            <a:r>
              <a:rPr lang="sv-SE" sz="1400" i="1" dirty="0"/>
              <a:t>Lag (2017:1306)</a:t>
            </a:r>
            <a:r>
              <a:rPr lang="sv-SE" sz="1400" dirty="0"/>
              <a:t>.</a:t>
            </a:r>
          </a:p>
          <a:p>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7</a:t>
            </a:fld>
            <a:endParaRPr lang="sv-SE" dirty="0"/>
          </a:p>
        </p:txBody>
      </p:sp>
    </p:spTree>
    <p:extLst>
      <p:ext uri="{BB962C8B-B14F-4D97-AF65-F5344CB8AC3E}">
        <p14:creationId xmlns:p14="http://schemas.microsoft.com/office/powerpoint/2010/main" val="1509680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arbetsgivarens skyldigheter enligt Socialförsäkringsbalken</a:t>
            </a:r>
            <a:endParaRPr lang="sv-SE" dirty="0"/>
          </a:p>
        </p:txBody>
      </p:sp>
      <p:sp>
        <p:nvSpPr>
          <p:cNvPr id="3" name="Platshållare för innehåll 2"/>
          <p:cNvSpPr>
            <a:spLocks noGrp="1"/>
          </p:cNvSpPr>
          <p:nvPr>
            <p:ph idx="1"/>
          </p:nvPr>
        </p:nvSpPr>
        <p:spPr/>
        <p:txBody>
          <a:bodyPr/>
          <a:lstStyle/>
          <a:p>
            <a:r>
              <a:rPr lang="sv-SE" b="1" dirty="0"/>
              <a:t>6 a §</a:t>
            </a:r>
            <a:r>
              <a:rPr lang="sv-SE" dirty="0"/>
              <a:t>   Den försäkrades arbetsgivare ska efter samråd med den försäkrade lämna de upplysningar till Försäkringskassan som behövs för att den försäkrades behov av rehabilitering snarast ska kunna klarläggas och även i övrigt medverka till det. Arbetsgivaren ska också svara för att de åtgärder vidtas som behövs för en effektiv rehabilitering.</a:t>
            </a:r>
          </a:p>
          <a:p>
            <a:r>
              <a:rPr lang="sv-SE" dirty="0"/>
              <a:t>Bestämmelser om arbetsgivarens skyldigheter avseende arbetsanpassning och rehabilitering finns även i arbetsmiljölagen (1977:1160). </a:t>
            </a:r>
            <a:r>
              <a:rPr lang="sv-SE" i="1" dirty="0"/>
              <a:t>Lag (2017:1306)</a:t>
            </a:r>
            <a:r>
              <a:rPr lang="sv-SE" dirty="0"/>
              <a:t>.</a:t>
            </a:r>
          </a:p>
        </p:txBody>
      </p:sp>
      <p:sp>
        <p:nvSpPr>
          <p:cNvPr id="4" name="Platshållare för bildnummer 3"/>
          <p:cNvSpPr>
            <a:spLocks noGrp="1"/>
          </p:cNvSpPr>
          <p:nvPr>
            <p:ph type="sldNum" sz="quarter" idx="12"/>
          </p:nvPr>
        </p:nvSpPr>
        <p:spPr/>
        <p:txBody>
          <a:bodyPr/>
          <a:lstStyle/>
          <a:p>
            <a:fld id="{94345A13-C5B7-4827-B697-89B542DB1165}" type="slidenum">
              <a:rPr lang="sv-SE" smtClean="0"/>
              <a:pPr/>
              <a:t>8</a:t>
            </a:fld>
            <a:endParaRPr lang="sv-SE" dirty="0"/>
          </a:p>
        </p:txBody>
      </p:sp>
    </p:spTree>
    <p:extLst>
      <p:ext uri="{BB962C8B-B14F-4D97-AF65-F5344CB8AC3E}">
        <p14:creationId xmlns:p14="http://schemas.microsoft.com/office/powerpoint/2010/main" val="179777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t>Definitioner</a:t>
            </a:r>
            <a:endParaRPr lang="sv-SE" dirty="0"/>
          </a:p>
        </p:txBody>
      </p:sp>
      <p:sp>
        <p:nvSpPr>
          <p:cNvPr id="4" name="Platshållare för bildnummer 3"/>
          <p:cNvSpPr>
            <a:spLocks noGrp="1"/>
          </p:cNvSpPr>
          <p:nvPr>
            <p:ph type="sldNum" sz="quarter" idx="12"/>
          </p:nvPr>
        </p:nvSpPr>
        <p:spPr/>
        <p:txBody>
          <a:bodyPr/>
          <a:lstStyle/>
          <a:p>
            <a:fld id="{94345A13-C5B7-4827-B697-89B542DB1165}" type="slidenum">
              <a:rPr lang="sv-SE" smtClean="0"/>
              <a:pPr/>
              <a:t>9</a:t>
            </a:fld>
            <a:endParaRPr lang="sv-SE" dirty="0"/>
          </a:p>
        </p:txBody>
      </p:sp>
      <p:sp>
        <p:nvSpPr>
          <p:cNvPr id="3" name="Platshållare för innehåll 2"/>
          <p:cNvSpPr>
            <a:spLocks noGrp="1"/>
          </p:cNvSpPr>
          <p:nvPr>
            <p:ph idx="1"/>
          </p:nvPr>
        </p:nvSpPr>
        <p:spPr/>
        <p:txBody>
          <a:bodyPr/>
          <a:lstStyle/>
          <a:p>
            <a:r>
              <a:rPr lang="sv-SE" dirty="0" smtClean="0"/>
              <a:t>§ 3 I dessa föreskrifter har följande ord denna betydelse</a:t>
            </a:r>
          </a:p>
          <a:p>
            <a:pPr marL="0" indent="0">
              <a:buNone/>
            </a:pPr>
            <a:endParaRPr lang="sv-SE" dirty="0"/>
          </a:p>
          <a:p>
            <a:pPr marL="0" indent="0">
              <a:buNone/>
            </a:pPr>
            <a:r>
              <a:rPr lang="sv-SE" b="1" dirty="0" smtClean="0"/>
              <a:t>Arbetsanpassning          </a:t>
            </a:r>
          </a:p>
          <a:p>
            <a:pPr marL="0" indent="0">
              <a:buNone/>
            </a:pPr>
            <a:r>
              <a:rPr lang="sv-SE" b="1" dirty="0" smtClean="0"/>
              <a:t> </a:t>
            </a:r>
            <a:r>
              <a:rPr lang="sv-SE" dirty="0" smtClean="0"/>
              <a:t>Individuell åtgärd i den fysiska, organisatorisk och social arbetsmiljön som syftar till att en arbetstagare, med nedsatt förmåga att utföra sitt vanliga arbete, kan fortsätta arbeta eller återgå i arbetet. Den används som en förebyggande åtgärd för att undvika ohälsa och sjukfrånvaro, samt vid återgång i arbete efter sjukfrånvaro. Arbetsanpassningen kan vara tidsbegränsad eller </a:t>
            </a:r>
            <a:r>
              <a:rPr lang="sv-SE" u="sng" dirty="0" smtClean="0"/>
              <a:t>varaktig.</a:t>
            </a:r>
            <a:endParaRPr lang="sv-SE" b="1" u="sng" dirty="0"/>
          </a:p>
        </p:txBody>
      </p:sp>
    </p:spTree>
    <p:extLst>
      <p:ext uri="{BB962C8B-B14F-4D97-AF65-F5344CB8AC3E}">
        <p14:creationId xmlns:p14="http://schemas.microsoft.com/office/powerpoint/2010/main" val="2751179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IF Metall">
  <a:themeElements>
    <a:clrScheme name="IF Metall">
      <a:dk1>
        <a:sysClr val="windowText" lastClr="000000"/>
      </a:dk1>
      <a:lt1>
        <a:sysClr val="window" lastClr="FFFFFF"/>
      </a:lt1>
      <a:dk2>
        <a:srgbClr val="1F497D"/>
      </a:dk2>
      <a:lt2>
        <a:srgbClr val="EEECE1"/>
      </a:lt2>
      <a:accent1>
        <a:srgbClr val="DA1A35"/>
      </a:accent1>
      <a:accent2>
        <a:srgbClr val="0054A6"/>
      </a:accent2>
      <a:accent3>
        <a:srgbClr val="519032"/>
      </a:accent3>
      <a:accent4>
        <a:srgbClr val="5C2D91"/>
      </a:accent4>
      <a:accent5>
        <a:srgbClr val="96C0E8"/>
      </a:accent5>
      <a:accent6>
        <a:srgbClr val="DADADA"/>
      </a:accent6>
      <a:hlink>
        <a:srgbClr val="0000FF"/>
      </a:hlink>
      <a:folHlink>
        <a:srgbClr val="800080"/>
      </a:folHlink>
    </a:clrScheme>
    <a:fontScheme name="IF Met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IFMetall</Template>
  <TotalTime>1300</TotalTime>
  <Words>1412</Words>
  <Application>Microsoft Office PowerPoint</Application>
  <PresentationFormat>Bildspel på skärmen (4:3)</PresentationFormat>
  <Paragraphs>166</Paragraphs>
  <Slides>25</Slides>
  <Notes>17</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25</vt:i4>
      </vt:variant>
    </vt:vector>
  </HeadingPairs>
  <TitlesOfParts>
    <vt:vector size="28" baseType="lpstr">
      <vt:lpstr>Arial</vt:lpstr>
      <vt:lpstr>Calibri</vt:lpstr>
      <vt:lpstr>IF Metall</vt:lpstr>
      <vt:lpstr>Arbetsanpassning  AFS 2020:5</vt:lpstr>
      <vt:lpstr>Arbetsmiljölagen</vt:lpstr>
      <vt:lpstr>Arbetsanpassning 2020:5 </vt:lpstr>
      <vt:lpstr>Arbetsanpassning 2020:5 </vt:lpstr>
      <vt:lpstr>Tillämpningsområde</vt:lpstr>
      <vt:lpstr>Till vem riktar sig föreskriften?</vt:lpstr>
      <vt:lpstr>Arbetsgivarens skyldigheter enligt Socialförsäkringsbalken </vt:lpstr>
      <vt:lpstr>arbetsgivarens skyldigheter enligt Socialförsäkringsbalken</vt:lpstr>
      <vt:lpstr>Definitioner</vt:lpstr>
      <vt:lpstr>Organisation av arbetsanpassning</vt:lpstr>
      <vt:lpstr>PowerPoint-presentation</vt:lpstr>
      <vt:lpstr>PowerPoint-presentation</vt:lpstr>
      <vt:lpstr>PowerPoint-presentation</vt:lpstr>
      <vt:lpstr>Jämförelse AFS 1994:1 och ny föreskrift 2020:5</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lpstr>Jämförelse gammal och ny föreskrift</vt:lpstr>
    </vt:vector>
  </TitlesOfParts>
  <Company>IF Metall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Arbetsanpassning  AFS 2020:5</dc:title>
  <dc:creator>Angelika Lang</dc:creator>
  <cp:keywords>PowerPointmall - IF Metall</cp:keywords>
  <dc:description>Augusti 2012, Redigerad Sept 2012, MS Office 2010, MC_x000d_
LexiConsult, 08-566 107 00</dc:description>
  <cp:lastModifiedBy>Lisa Wernstedt</cp:lastModifiedBy>
  <cp:revision>19</cp:revision>
  <dcterms:created xsi:type="dcterms:W3CDTF">2021-03-16T15:47:42Z</dcterms:created>
  <dcterms:modified xsi:type="dcterms:W3CDTF">2021-06-28T11:39:48Z</dcterms:modified>
</cp:coreProperties>
</file>