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11"/>
  </p:notesMasterIdLst>
  <p:sldIdLst>
    <p:sldId id="256" r:id="rId2"/>
    <p:sldId id="323" r:id="rId3"/>
    <p:sldId id="295" r:id="rId4"/>
    <p:sldId id="318" r:id="rId5"/>
    <p:sldId id="294" r:id="rId6"/>
    <p:sldId id="319" r:id="rId7"/>
    <p:sldId id="324" r:id="rId8"/>
    <p:sldId id="325" r:id="rId9"/>
    <p:sldId id="326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6" d="100"/>
          <a:sy n="66" d="100"/>
        </p:scale>
        <p:origin x="677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0" d="100"/>
        <a:sy n="60" d="100"/>
      </p:scale>
      <p:origin x="0" y="-205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ser\Desktop\Mensv&#228;rk\Artikel\F&#246;rs&#246;k%20nr%202\Jmfr,%20fig,%20tab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rgbClr val="FFFF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DEB-4BFF-A90C-F26AC4867507}"/>
              </c:ext>
            </c:extLst>
          </c:dPt>
          <c:dPt>
            <c:idx val="1"/>
            <c:bubble3D val="0"/>
            <c:spPr>
              <a:solidFill>
                <a:srgbClr val="FFC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DEB-4BFF-A90C-F26AC4867507}"/>
              </c:ext>
            </c:extLst>
          </c:dPt>
          <c:dPt>
            <c:idx val="2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EDEB-4BFF-A90C-F26AC4867507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fld id="{FCF5C1CB-70A7-46C7-A31B-92294B0B4647}" type="CATEGORYNAME">
                      <a:rPr lang="en-US" sz="1800"/>
                      <a:pPr/>
                      <a:t>[KATEGORINAMN]</a:t>
                    </a:fld>
                    <a:r>
                      <a:rPr lang="en-US" baseline="0" dirty="0"/>
                      <a:t>
</a:t>
                    </a:r>
                    <a:fld id="{73817C1F-F1EC-4F76-A285-8C8EACAA8206}" type="PERCENTAGE">
                      <a:rPr lang="en-US" sz="1800" baseline="0"/>
                      <a:pPr/>
                      <a:t>[PROCENT]</a:t>
                    </a:fld>
                    <a:endParaRPr lang="en-US" baseline="0" dirty="0"/>
                  </a:p>
                </c:rich>
              </c:tx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EDEB-4BFF-A90C-F26AC4867507}"/>
                </c:ext>
              </c:extLst>
            </c:dLbl>
            <c:dLbl>
              <c:idx val="1"/>
              <c:layout>
                <c:manualLayout>
                  <c:x val="5.5555555555555552E-2"/>
                  <c:y val="-5.9334945844330453E-2"/>
                </c:manualLayout>
              </c:layout>
              <c:tx>
                <c:rich>
                  <a:bodyPr/>
                  <a:lstStyle/>
                  <a:p>
                    <a:r>
                      <a:rPr lang="en-US" sz="1800" baseline="0" dirty="0" err="1"/>
                      <a:t>Moderat</a:t>
                    </a:r>
                    <a:r>
                      <a:rPr lang="en-US" sz="1800" baseline="0" dirty="0"/>
                      <a:t>
</a:t>
                    </a:r>
                    <a:fld id="{9DA14561-81D2-405D-9B42-727DA23EC436}" type="PERCENTAGE">
                      <a:rPr lang="en-US" sz="1800" baseline="0"/>
                      <a:pPr/>
                      <a:t>[PROCENT]</a:t>
                    </a:fld>
                    <a:endParaRPr lang="en-US" sz="1800" baseline="0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3456911636045494"/>
                      <c:h val="0.2441052313217584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EDEB-4BFF-A90C-F26AC4867507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sz="1800" dirty="0" err="1"/>
                      <a:t>Svår</a:t>
                    </a:r>
                    <a:r>
                      <a:rPr lang="en-US" sz="1800" baseline="0" dirty="0"/>
                      <a:t>
</a:t>
                    </a:r>
                    <a:fld id="{90183907-3E57-4CD0-9B57-83D2A146CC9B}" type="PERCENTAGE">
                      <a:rPr lang="en-US" sz="1800" baseline="0"/>
                      <a:pPr/>
                      <a:t>[PROCENT]</a:t>
                    </a:fld>
                    <a:endParaRPr lang="en-US" sz="1800" baseline="0" dirty="0"/>
                  </a:p>
                </c:rich>
              </c:tx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EDEB-4BFF-A90C-F26AC4867507}"/>
                </c:ext>
              </c:extLst>
            </c:dLbl>
            <c:spPr>
              <a:solidFill>
                <a:sysClr val="window" lastClr="FFFFFF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'Severity Dys'!$F$50:$F$52</c:f>
              <c:strCache>
                <c:ptCount val="3"/>
                <c:pt idx="0">
                  <c:v>Mild</c:v>
                </c:pt>
                <c:pt idx="1">
                  <c:v>Moderate</c:v>
                </c:pt>
                <c:pt idx="2">
                  <c:v>Severe</c:v>
                </c:pt>
              </c:strCache>
            </c:strRef>
          </c:cat>
          <c:val>
            <c:numRef>
              <c:f>'Severity Dys'!$G$50:$G$52</c:f>
              <c:numCache>
                <c:formatCode>General</c:formatCode>
                <c:ptCount val="3"/>
                <c:pt idx="0">
                  <c:v>387</c:v>
                </c:pt>
                <c:pt idx="1">
                  <c:v>619</c:v>
                </c:pt>
                <c:pt idx="2">
                  <c:v>574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EDEB-4BFF-A90C-F26AC486750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12A661-1A51-49F9-A946-64D97A494CE9}" type="datetimeFigureOut">
              <a:rPr lang="en-GB" smtClean="0"/>
              <a:t>05/03/2021</a:t>
            </a:fld>
            <a:endParaRPr lang="en-GB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626754-B342-4684-8C95-553D52BC8E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69880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om du vill redigera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8A706-E2AC-4C1B-B149-B7CC21E8AFBD}" type="datetime1">
              <a:rPr lang="sv-SE" smtClean="0"/>
              <a:t>2021-03-05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Lena Marions KI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DC565-1915-4ACD-ACE2-8F8182EEBCB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49796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ch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BA2FA-71F4-4798-861A-E654A0487441}" type="datetime1">
              <a:rPr lang="sv-SE" smtClean="0"/>
              <a:t>2021-03-05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Lena Marions KI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DC565-1915-4ACD-ACE2-8F8182EEBCB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762732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med beskriv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DFFAA-69ED-4814-A7D2-47437FD4B14D}" type="datetime1">
              <a:rPr lang="sv-SE" smtClean="0"/>
              <a:t>2021-03-05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Lena Marions KI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DC565-1915-4ACD-ACE2-8F8182EEBCB0}" type="slidenum">
              <a:rPr lang="sv-SE" smtClean="0"/>
              <a:t>‹#›</a:t>
            </a:fld>
            <a:endParaRPr lang="sv-SE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523124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nk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3D395-5B7F-47E5-AC1B-5230ADCD9491}" type="datetime1">
              <a:rPr lang="sv-SE" smtClean="0"/>
              <a:t>2021-03-05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Lena Marions KI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DC565-1915-4ACD-ACE2-8F8182EEBCB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81257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nkort för c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ABC33-2B58-4AB4-8DED-DD05E1A22099}" type="datetime1">
              <a:rPr lang="sv-SE" smtClean="0"/>
              <a:t>2021-03-05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Lena Marions KI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DC565-1915-4ACD-ACE2-8F8182EEBCB0}" type="slidenum">
              <a:rPr lang="sv-SE" smtClean="0"/>
              <a:t>‹#›</a:t>
            </a:fld>
            <a:endParaRPr lang="sv-SE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316071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ant eller fals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38D7D-2E9A-48FA-BC4D-F7FD0F870BA6}" type="datetime1">
              <a:rPr lang="sv-SE" smtClean="0"/>
              <a:t>2021-03-05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Lena Marions KI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DC565-1915-4ACD-ACE2-8F8182EEBCB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752674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2DB78-395F-43F6-837C-EDB5D478E333}" type="datetime1">
              <a:rPr lang="sv-SE" smtClean="0"/>
              <a:t>2021-03-05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Lena Marions KI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DC565-1915-4ACD-ACE2-8F8182EEBCB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353640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4F1E2-DF5F-44CE-893E-276722455D1D}" type="datetime1">
              <a:rPr lang="sv-SE" smtClean="0"/>
              <a:t>2021-03-05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Lena Marions KI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DC565-1915-4ACD-ACE2-8F8182EEBCB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79862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D1F7F-23D3-4677-BD3E-203E754ACB86}" type="datetime1">
              <a:rPr lang="sv-SE" smtClean="0"/>
              <a:t>2021-03-05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Lena Marions KI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DC565-1915-4ACD-ACE2-8F8182EEBCB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27996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6E38B-B8CC-4727-BFAE-AA494BA3ED8C}" type="datetime1">
              <a:rPr lang="sv-SE" smtClean="0"/>
              <a:t>2021-03-05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Lena Marions KI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DC565-1915-4ACD-ACE2-8F8182EEBCB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70735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928D9-E8A6-4C27-BC33-FAD6AC76C297}" type="datetime1">
              <a:rPr lang="sv-SE" smtClean="0"/>
              <a:t>2021-03-05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Lena Marions KI 2021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DC565-1915-4ACD-ACE2-8F8182EEBCB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738889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36B47-D000-4ADA-98D7-7BA011167649}" type="datetime1">
              <a:rPr lang="sv-SE" smtClean="0"/>
              <a:t>2021-03-05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Lena Marions KI 2021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DC565-1915-4ACD-ACE2-8F8182EEBCB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060643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03CD9-44E2-4F21-BE74-BED2A4A62683}" type="datetime1">
              <a:rPr lang="sv-SE" smtClean="0"/>
              <a:t>2021-03-05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Lena Marions KI 2021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DC565-1915-4ACD-ACE2-8F8182EEBCB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42320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06B4C-99AE-433C-9545-23A9AA62C92C}" type="datetime1">
              <a:rPr lang="sv-SE" smtClean="0"/>
              <a:t>2021-03-05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Lena Marions KI 2021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DC565-1915-4ACD-ACE2-8F8182EEBCB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888846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D07D1-0B4A-416C-9E62-53012D957ECE}" type="datetime1">
              <a:rPr lang="sv-SE" smtClean="0"/>
              <a:t>2021-03-05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Lena Marions KI 2021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DC565-1915-4ACD-ACE2-8F8182EEBCB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77679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Lena Marions KI 2021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DC565-1915-4ACD-ACE2-8F8182EEBCB0}" type="slidenum">
              <a:rPr lang="sv-SE" smtClean="0"/>
              <a:t>‹#›</a:t>
            </a:fld>
            <a:endParaRPr lang="sv-S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DC9CD-7313-4766-88C4-03EFBC4FB19B}" type="datetime1">
              <a:rPr lang="sv-SE" smtClean="0"/>
              <a:t>2021-03-05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757719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A151F4-B273-4C51-ADB5-9D3806099E0E}" type="datetime1">
              <a:rPr lang="sv-SE" smtClean="0"/>
              <a:t>2021-03-05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sv-SE"/>
              <a:t>Lena Marions KI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41DC565-1915-4ACD-ACE2-8F8182EEBCB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530386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361335" y="2404534"/>
            <a:ext cx="8912668" cy="1646302"/>
          </a:xfrm>
        </p:spPr>
        <p:txBody>
          <a:bodyPr/>
          <a:lstStyle/>
          <a:p>
            <a:r>
              <a:rPr lang="sv-SE" dirty="0"/>
              <a:t>Menstruation och arbetsliv</a:t>
            </a:r>
            <a:br>
              <a:rPr lang="sv-SE" dirty="0"/>
            </a:br>
            <a:endParaRPr lang="sv-SE" sz="3200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sv-SE" dirty="0"/>
              <a:t>Lena Marions Docent/Överläkare</a:t>
            </a:r>
          </a:p>
          <a:p>
            <a:r>
              <a:rPr lang="sv-SE" dirty="0"/>
              <a:t>VO Kvinnosjukvård/Förlossning</a:t>
            </a:r>
          </a:p>
          <a:p>
            <a:r>
              <a:rPr lang="sv-SE" dirty="0"/>
              <a:t>Södersjukhuset/ Karolinska Institutet</a:t>
            </a:r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Lena Marions KI 2021</a:t>
            </a:r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406783B9-3149-45F4-9CCE-00342F2CDB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DC565-1915-4ACD-ACE2-8F8182EEBCB0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043494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fot 1">
            <a:extLst>
              <a:ext uri="{FF2B5EF4-FFF2-40B4-BE49-F238E27FC236}">
                <a16:creationId xmlns:a16="http://schemas.microsoft.com/office/drawing/2014/main" id="{D14FED70-4A15-42E5-847F-0D9772445A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Lena Marions KI 2021</a:t>
            </a:r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ACB4BAE7-8D8F-4C25-BBB6-32B63F9A22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DC565-1915-4ACD-ACE2-8F8182EEBCB0}" type="slidenum">
              <a:rPr lang="sv-SE" smtClean="0"/>
              <a:t>2</a:t>
            </a:fld>
            <a:endParaRPr lang="sv-SE"/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E6BBC356-C04E-4DF7-86D6-7209B1770DA4}"/>
              </a:ext>
            </a:extLst>
          </p:cNvPr>
          <p:cNvSpPr/>
          <p:nvPr/>
        </p:nvSpPr>
        <p:spPr>
          <a:xfrm>
            <a:off x="1769422" y="3810000"/>
            <a:ext cx="6982691" cy="24365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ts val="1000"/>
              </a:spcBef>
              <a:buClr>
                <a:srgbClr val="5FCBEF"/>
              </a:buClr>
              <a:buSzPct val="80000"/>
            </a:pPr>
            <a:r>
              <a:rPr lang="en-US" sz="3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“Why are girls still missing so many days of school because of their menstrual cycles?”</a:t>
            </a:r>
          </a:p>
          <a:p>
            <a:pPr lvl="0">
              <a:spcBef>
                <a:spcPts val="1000"/>
              </a:spcBef>
              <a:buClr>
                <a:srgbClr val="5FCBEF"/>
              </a:buClr>
              <a:buSzPct val="80000"/>
            </a:pPr>
            <a:r>
              <a:rPr lang="en-US" sz="3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		Michelle Obama 2016</a:t>
            </a:r>
            <a:endParaRPr lang="en-GB" sz="3600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732E803F-9702-4B55-8C30-A3CD3FA8D26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4946" y="0"/>
            <a:ext cx="3810000" cy="3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11945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ubrik 2">
            <a:extLst>
              <a:ext uri="{FF2B5EF4-FFF2-40B4-BE49-F238E27FC236}">
                <a16:creationId xmlns:a16="http://schemas.microsoft.com/office/drawing/2014/main" id="{45FBBAB7-6A0B-4385-86C1-83DD2597A32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altLang="en-US" dirty="0"/>
              <a:t>Menstruationsrelaterade besvär</a:t>
            </a:r>
            <a:endParaRPr lang="en-US" altLang="en-US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3544498D-357A-4A16-BBFE-AF7A9240D0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v-SE" sz="2000" dirty="0"/>
              <a:t>Vanligaste skälet till att vara hemma från skolan</a:t>
            </a:r>
          </a:p>
          <a:p>
            <a:pPr eaLnBrk="1" hangingPunct="1">
              <a:defRPr/>
            </a:pPr>
            <a:r>
              <a:rPr lang="sv-SE" sz="2000" dirty="0"/>
              <a:t>Påverkad inkomst</a:t>
            </a:r>
          </a:p>
          <a:p>
            <a:pPr eaLnBrk="1" hangingPunct="1">
              <a:defRPr/>
            </a:pPr>
            <a:r>
              <a:rPr lang="sv-SE" sz="2000" dirty="0"/>
              <a:t>Påverkad livskvalitet*</a:t>
            </a:r>
          </a:p>
          <a:p>
            <a:pPr eaLnBrk="1" hangingPunct="1">
              <a:defRPr/>
            </a:pPr>
            <a:r>
              <a:rPr lang="sv-SE" sz="2000" dirty="0"/>
              <a:t>Samsjuklighet med depression och ångest</a:t>
            </a:r>
          </a:p>
          <a:p>
            <a:pPr eaLnBrk="1" hangingPunct="1">
              <a:defRPr/>
            </a:pPr>
            <a:r>
              <a:rPr lang="sv-SE" sz="2000" dirty="0"/>
              <a:t>Många tror att det är normalt</a:t>
            </a:r>
          </a:p>
          <a:p>
            <a:pPr eaLnBrk="1" hangingPunct="1">
              <a:defRPr/>
            </a:pPr>
            <a:r>
              <a:rPr lang="sv-SE" sz="2000" dirty="0"/>
              <a:t>Få söker vård</a:t>
            </a:r>
          </a:p>
          <a:p>
            <a:pPr marL="0" indent="0">
              <a:buNone/>
              <a:defRPr/>
            </a:pPr>
            <a:endParaRPr lang="en-US" dirty="0"/>
          </a:p>
          <a:p>
            <a:pPr marL="0" indent="0">
              <a:buNone/>
              <a:defRPr/>
            </a:pPr>
            <a:r>
              <a:rPr lang="en-US" dirty="0"/>
              <a:t>*Karlsson T et al AOGS 2013</a:t>
            </a:r>
          </a:p>
        </p:txBody>
      </p:sp>
      <p:sp>
        <p:nvSpPr>
          <p:cNvPr id="25604" name="Platshållare för bildnummer 1">
            <a:extLst>
              <a:ext uri="{FF2B5EF4-FFF2-40B4-BE49-F238E27FC236}">
                <a16:creationId xmlns:a16="http://schemas.microsoft.com/office/drawing/2014/main" id="{D67A5840-C736-4F61-953B-AC52DA63E6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6490EB6-096B-4B89-8EF4-0BD54D01568F}" type="slidenum">
              <a:rPr lang="en-US" altLang="en-US" smtClean="0"/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US" altLang="en-US"/>
          </a:p>
        </p:txBody>
      </p:sp>
      <p:sp>
        <p:nvSpPr>
          <p:cNvPr id="25605" name="Platshållare för sidfot 4">
            <a:extLst>
              <a:ext uri="{FF2B5EF4-FFF2-40B4-BE49-F238E27FC236}">
                <a16:creationId xmlns:a16="http://schemas.microsoft.com/office/drawing/2014/main" id="{B187C02B-4E22-43E1-A1EF-255F1A8A74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/>
              <a:t>Lena Marions KI 2021</a:t>
            </a:r>
          </a:p>
        </p:txBody>
      </p:sp>
    </p:spTree>
    <p:extLst>
      <p:ext uri="{BB962C8B-B14F-4D97-AF65-F5344CB8AC3E}">
        <p14:creationId xmlns:p14="http://schemas.microsoft.com/office/powerpoint/2010/main" val="871252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DD32967-B1AB-404B-B47A-DCE9EDADFB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Olika</a:t>
            </a:r>
            <a:r>
              <a:rPr lang="en-GB" dirty="0"/>
              <a:t> </a:t>
            </a:r>
            <a:r>
              <a:rPr lang="en-GB" dirty="0" err="1"/>
              <a:t>typer</a:t>
            </a:r>
            <a:r>
              <a:rPr lang="en-GB" dirty="0"/>
              <a:t> </a:t>
            </a:r>
            <a:r>
              <a:rPr lang="en-GB" dirty="0" err="1"/>
              <a:t>av</a:t>
            </a:r>
            <a:r>
              <a:rPr lang="en-GB" dirty="0"/>
              <a:t> </a:t>
            </a:r>
            <a:r>
              <a:rPr lang="en-GB" dirty="0" err="1"/>
              <a:t>menstruationsrelaterade</a:t>
            </a:r>
            <a:r>
              <a:rPr lang="en-GB" dirty="0"/>
              <a:t> </a:t>
            </a:r>
            <a:r>
              <a:rPr lang="en-GB" dirty="0" err="1"/>
              <a:t>besvär</a:t>
            </a:r>
            <a:endParaRPr lang="en-GB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7A51F7E-E661-4DEC-ABF1-1D485FA224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000" dirty="0" err="1"/>
              <a:t>Riklig</a:t>
            </a:r>
            <a:r>
              <a:rPr lang="en-GB" sz="2000" dirty="0"/>
              <a:t> </a:t>
            </a:r>
            <a:r>
              <a:rPr lang="en-GB" sz="2000" dirty="0" err="1"/>
              <a:t>långvarig</a:t>
            </a:r>
            <a:r>
              <a:rPr lang="en-GB" sz="2000" dirty="0"/>
              <a:t> </a:t>
            </a:r>
            <a:r>
              <a:rPr lang="en-GB" sz="2000" dirty="0" err="1"/>
              <a:t>mens</a:t>
            </a:r>
            <a:r>
              <a:rPr lang="en-GB" sz="2000" dirty="0"/>
              <a:t> – </a:t>
            </a:r>
            <a:r>
              <a:rPr lang="en-GB" sz="2000" dirty="0" err="1"/>
              <a:t>blodbrist</a:t>
            </a:r>
            <a:r>
              <a:rPr lang="en-GB" sz="2000" dirty="0"/>
              <a:t>, </a:t>
            </a:r>
            <a:r>
              <a:rPr lang="en-GB" sz="2000" dirty="0" err="1"/>
              <a:t>trötthet</a:t>
            </a:r>
            <a:br>
              <a:rPr lang="en-GB" sz="2000" dirty="0"/>
            </a:br>
            <a:br>
              <a:rPr lang="en-GB" sz="2000" dirty="0"/>
            </a:br>
            <a:endParaRPr lang="en-GB" sz="2000" dirty="0"/>
          </a:p>
          <a:p>
            <a:r>
              <a:rPr lang="en-GB" sz="2000" dirty="0" err="1"/>
              <a:t>Smärtsam</a:t>
            </a:r>
            <a:r>
              <a:rPr lang="en-GB" sz="2000" dirty="0"/>
              <a:t> </a:t>
            </a:r>
            <a:r>
              <a:rPr lang="en-GB" sz="2000" dirty="0" err="1"/>
              <a:t>mens</a:t>
            </a:r>
            <a:r>
              <a:rPr lang="en-GB" sz="2000" dirty="0"/>
              <a:t> – </a:t>
            </a:r>
            <a:r>
              <a:rPr lang="en-GB" sz="2000" dirty="0" err="1"/>
              <a:t>frånvaro</a:t>
            </a:r>
            <a:r>
              <a:rPr lang="en-GB" sz="2000" dirty="0"/>
              <a:t>, </a:t>
            </a:r>
            <a:r>
              <a:rPr lang="en-GB" sz="2000" dirty="0" err="1"/>
              <a:t>sämre</a:t>
            </a:r>
            <a:r>
              <a:rPr lang="en-GB" sz="2000" dirty="0"/>
              <a:t> </a:t>
            </a:r>
            <a:r>
              <a:rPr lang="en-GB" sz="2000" dirty="0" err="1"/>
              <a:t>resultat</a:t>
            </a:r>
            <a:r>
              <a:rPr lang="en-GB" sz="2000" dirty="0"/>
              <a:t> </a:t>
            </a:r>
            <a:r>
              <a:rPr lang="en-GB" sz="2000" dirty="0" err="1"/>
              <a:t>på</a:t>
            </a:r>
            <a:r>
              <a:rPr lang="en-GB" sz="2000" dirty="0"/>
              <a:t> </a:t>
            </a:r>
            <a:r>
              <a:rPr lang="en-GB" sz="2000" dirty="0" err="1"/>
              <a:t>prov</a:t>
            </a:r>
            <a:br>
              <a:rPr lang="en-GB" sz="2000" dirty="0"/>
            </a:br>
            <a:br>
              <a:rPr lang="en-GB" sz="2000" dirty="0"/>
            </a:br>
            <a:endParaRPr lang="en-GB" sz="2000" dirty="0"/>
          </a:p>
          <a:p>
            <a:r>
              <a:rPr lang="en-GB" sz="2000" dirty="0" err="1"/>
              <a:t>Endometrios</a:t>
            </a:r>
            <a:r>
              <a:rPr lang="en-GB" sz="2000" dirty="0"/>
              <a:t> – </a:t>
            </a:r>
            <a:r>
              <a:rPr lang="en-GB" sz="2000" dirty="0" err="1"/>
              <a:t>kan</a:t>
            </a:r>
            <a:r>
              <a:rPr lang="en-GB" sz="2000" dirty="0"/>
              <a:t> </a:t>
            </a:r>
            <a:r>
              <a:rPr lang="en-GB" sz="2000" dirty="0" err="1"/>
              <a:t>leda</a:t>
            </a:r>
            <a:r>
              <a:rPr lang="en-GB" sz="2000" dirty="0"/>
              <a:t> till </a:t>
            </a:r>
            <a:r>
              <a:rPr lang="en-GB" sz="2000" dirty="0" err="1"/>
              <a:t>kroniskt</a:t>
            </a:r>
            <a:r>
              <a:rPr lang="en-GB" sz="2000" dirty="0"/>
              <a:t> </a:t>
            </a:r>
            <a:r>
              <a:rPr lang="en-GB" sz="2000" dirty="0" err="1"/>
              <a:t>smärtsyndrom</a:t>
            </a:r>
            <a:endParaRPr lang="en-GB" sz="2000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412B8E78-5E20-4D99-9C93-0F89FF41E0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Lena Marions KI 2021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32AD5DA0-2746-4453-89C8-361DA3CCF8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DC565-1915-4ACD-ACE2-8F8182EEBCB0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196524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ubrik 1">
            <a:extLst>
              <a:ext uri="{FF2B5EF4-FFF2-40B4-BE49-F238E27FC236}">
                <a16:creationId xmlns:a16="http://schemas.microsoft.com/office/drawing/2014/main" id="{A131AB00-828F-4D63-9862-8441750E1E9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77334" y="451513"/>
            <a:ext cx="8596668" cy="1320800"/>
          </a:xfrm>
        </p:spPr>
        <p:txBody>
          <a:bodyPr/>
          <a:lstStyle/>
          <a:p>
            <a:r>
              <a:rPr lang="sv-SE" altLang="en-US" dirty="0"/>
              <a:t>Mensbesvär hos 17-åringar i Stockholm,</a:t>
            </a:r>
            <a:br>
              <a:rPr lang="sv-SE" altLang="en-US" dirty="0"/>
            </a:br>
            <a:r>
              <a:rPr lang="sv-SE" altLang="en-US" dirty="0"/>
              <a:t>enkätundersökning*</a:t>
            </a:r>
            <a:endParaRPr lang="en-US" altLang="en-US" dirty="0"/>
          </a:p>
        </p:txBody>
      </p:sp>
      <p:sp>
        <p:nvSpPr>
          <p:cNvPr id="51203" name="Platshållare för innehåll 2">
            <a:extLst>
              <a:ext uri="{FF2B5EF4-FFF2-40B4-BE49-F238E27FC236}">
                <a16:creationId xmlns:a16="http://schemas.microsoft.com/office/drawing/2014/main" id="{408A76D3-F5E5-4273-B026-9D853327226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198688" y="1371600"/>
            <a:ext cx="7772400" cy="4495800"/>
          </a:xfrm>
        </p:spPr>
        <p:txBody>
          <a:bodyPr/>
          <a:lstStyle/>
          <a:p>
            <a:pPr marL="0" indent="0">
              <a:buNone/>
            </a:pPr>
            <a:endParaRPr lang="sv-SE" altLang="en-US" dirty="0"/>
          </a:p>
          <a:p>
            <a:pPr marL="0" indent="0">
              <a:buNone/>
            </a:pPr>
            <a:r>
              <a:rPr lang="sv-SE" altLang="en-US" dirty="0"/>
              <a:t>89% menssmärta, (av 1785 svarande)</a:t>
            </a:r>
            <a:endParaRPr lang="en-US" altLang="en-US" dirty="0"/>
          </a:p>
        </p:txBody>
      </p:sp>
      <p:sp>
        <p:nvSpPr>
          <p:cNvPr id="51204" name="Platshållare för bildnummer 3">
            <a:extLst>
              <a:ext uri="{FF2B5EF4-FFF2-40B4-BE49-F238E27FC236}">
                <a16:creationId xmlns:a16="http://schemas.microsoft.com/office/drawing/2014/main" id="{DCA3F301-D3CC-4A46-AA1C-CB57F59804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146157F-E728-4162-AD8B-7179B17B4D3E}" type="slidenum">
              <a:rPr lang="en-US" altLang="en-US" smtClean="0"/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US" altLang="en-US"/>
          </a:p>
        </p:txBody>
      </p:sp>
      <p:sp>
        <p:nvSpPr>
          <p:cNvPr id="51205" name="textruta 5">
            <a:extLst>
              <a:ext uri="{FF2B5EF4-FFF2-40B4-BE49-F238E27FC236}">
                <a16:creationId xmlns:a16="http://schemas.microsoft.com/office/drawing/2014/main" id="{75A277EF-D4E9-4797-8C5B-EF136657A2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79651" y="5256213"/>
            <a:ext cx="5224444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sv-SE" altLang="en-US" dirty="0"/>
              <a:t>Mild: VAS 1-4, Moderat: VAS 5-7, Svår: VAS 8-10</a:t>
            </a:r>
            <a:br>
              <a:rPr lang="sv-SE" altLang="en-US" dirty="0"/>
            </a:br>
            <a:br>
              <a:rPr lang="sv-SE" altLang="en-US" dirty="0"/>
            </a:br>
            <a:br>
              <a:rPr lang="sv-SE" altLang="en-US" dirty="0"/>
            </a:br>
            <a:r>
              <a:rPr lang="sv-SE" altLang="en-US" dirty="0"/>
              <a:t>*Söderman L et al AOGS 2018 </a:t>
            </a:r>
            <a:endParaRPr lang="en-US" altLang="en-US" dirty="0"/>
          </a:p>
        </p:txBody>
      </p:sp>
      <p:sp>
        <p:nvSpPr>
          <p:cNvPr id="51206" name="Platshållare för sidfot 6">
            <a:extLst>
              <a:ext uri="{FF2B5EF4-FFF2-40B4-BE49-F238E27FC236}">
                <a16:creationId xmlns:a16="http://schemas.microsoft.com/office/drawing/2014/main" id="{9DCE5357-2D13-43C5-AEA4-8985EA310E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/>
              <a:t>Lena Marions KI 2021</a:t>
            </a:r>
          </a:p>
        </p:txBody>
      </p:sp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4F942931-BFBC-4A56-980C-B8E489568AD5}"/>
              </a:ext>
            </a:extLst>
          </p:cNvPr>
          <p:cNvGraphicFramePr>
            <a:graphicFrameLocks/>
          </p:cNvGraphicFramePr>
          <p:nvPr/>
        </p:nvGraphicFramePr>
        <p:xfrm>
          <a:off x="3810000" y="2057400"/>
          <a:ext cx="4572000" cy="29559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869317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CC3FF3A-D1BF-4C50-9DAC-BAB2417DE4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Blödning</a:t>
            </a:r>
            <a:r>
              <a:rPr lang="en-GB" dirty="0"/>
              <a:t> </a:t>
            </a:r>
            <a:r>
              <a:rPr lang="en-GB" dirty="0" err="1"/>
              <a:t>och</a:t>
            </a:r>
            <a:r>
              <a:rPr lang="en-GB" dirty="0"/>
              <a:t> </a:t>
            </a:r>
            <a:r>
              <a:rPr lang="en-GB" dirty="0" err="1"/>
              <a:t>smärta</a:t>
            </a:r>
            <a:r>
              <a:rPr lang="en-GB" dirty="0"/>
              <a:t> </a:t>
            </a:r>
            <a:r>
              <a:rPr lang="en-GB" dirty="0" err="1"/>
              <a:t>påverkar</a:t>
            </a:r>
            <a:r>
              <a:rPr lang="en-GB" dirty="0"/>
              <a:t> </a:t>
            </a:r>
            <a:r>
              <a:rPr lang="en-GB" dirty="0" err="1"/>
              <a:t>livet</a:t>
            </a:r>
            <a:r>
              <a:rPr lang="en-GB" dirty="0"/>
              <a:t> – </a:t>
            </a:r>
            <a:r>
              <a:rPr lang="en-GB" dirty="0" err="1"/>
              <a:t>holländsk</a:t>
            </a:r>
            <a:r>
              <a:rPr lang="en-GB" dirty="0"/>
              <a:t> </a:t>
            </a:r>
            <a:r>
              <a:rPr lang="en-GB" dirty="0" err="1"/>
              <a:t>enkätstudie</a:t>
            </a:r>
            <a:r>
              <a:rPr lang="en-GB" dirty="0"/>
              <a:t> *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653FCF6-CC35-47F6-94F9-5E959F5B6C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000" dirty="0" err="1"/>
              <a:t>Besvarades</a:t>
            </a:r>
            <a:r>
              <a:rPr lang="en-GB" sz="2000" dirty="0"/>
              <a:t> </a:t>
            </a:r>
            <a:r>
              <a:rPr lang="en-GB" sz="2000" dirty="0" err="1"/>
              <a:t>av</a:t>
            </a:r>
            <a:r>
              <a:rPr lang="en-GB" sz="2000" dirty="0"/>
              <a:t> 42 879 </a:t>
            </a:r>
            <a:r>
              <a:rPr lang="en-GB" sz="2000" dirty="0" err="1"/>
              <a:t>kvinnor</a:t>
            </a:r>
            <a:r>
              <a:rPr lang="en-GB" sz="2000" dirty="0"/>
              <a:t> 15-45 </a:t>
            </a:r>
            <a:r>
              <a:rPr lang="en-GB" sz="2000" dirty="0" err="1"/>
              <a:t>år</a:t>
            </a:r>
            <a:endParaRPr lang="en-GB" sz="2000" dirty="0"/>
          </a:p>
          <a:p>
            <a:r>
              <a:rPr lang="en-GB" sz="2000" dirty="0" err="1"/>
              <a:t>Mensvärk</a:t>
            </a:r>
            <a:r>
              <a:rPr lang="en-GB" sz="2000" dirty="0"/>
              <a:t> 85%</a:t>
            </a:r>
          </a:p>
          <a:p>
            <a:r>
              <a:rPr lang="en-GB" sz="2000" dirty="0" err="1"/>
              <a:t>Psykologiska</a:t>
            </a:r>
            <a:r>
              <a:rPr lang="en-GB" sz="2000" dirty="0"/>
              <a:t> symptom 77%</a:t>
            </a:r>
          </a:p>
          <a:p>
            <a:r>
              <a:rPr lang="en-GB" sz="2000" dirty="0" err="1"/>
              <a:t>Trötthet</a:t>
            </a:r>
            <a:r>
              <a:rPr lang="en-GB" sz="2000" dirty="0"/>
              <a:t> 71%</a:t>
            </a:r>
          </a:p>
          <a:p>
            <a:r>
              <a:rPr lang="en-GB" sz="2000" dirty="0" err="1"/>
              <a:t>Riklig</a:t>
            </a:r>
            <a:r>
              <a:rPr lang="en-GB" sz="2000" dirty="0"/>
              <a:t> </a:t>
            </a:r>
            <a:r>
              <a:rPr lang="en-GB" sz="2000" dirty="0" err="1"/>
              <a:t>blödning</a:t>
            </a:r>
            <a:r>
              <a:rPr lang="en-GB" sz="2000" dirty="0"/>
              <a:t> 54%</a:t>
            </a:r>
          </a:p>
          <a:p>
            <a:r>
              <a:rPr lang="en-GB" sz="2000" dirty="0"/>
              <a:t>1/3 </a:t>
            </a:r>
            <a:r>
              <a:rPr lang="en-GB" sz="2000" dirty="0" err="1"/>
              <a:t>avstod</a:t>
            </a:r>
            <a:r>
              <a:rPr lang="en-GB" sz="2000" dirty="0"/>
              <a:t> </a:t>
            </a:r>
            <a:r>
              <a:rPr lang="en-GB" sz="2000" dirty="0" err="1"/>
              <a:t>dagliga</a:t>
            </a:r>
            <a:r>
              <a:rPr lang="en-GB" sz="2000" dirty="0"/>
              <a:t> </a:t>
            </a:r>
            <a:r>
              <a:rPr lang="en-GB" sz="2000" dirty="0" err="1"/>
              <a:t>aktiviteter</a:t>
            </a:r>
            <a:r>
              <a:rPr lang="en-GB" sz="2000" dirty="0"/>
              <a:t> till </a:t>
            </a:r>
            <a:r>
              <a:rPr lang="en-GB" sz="2000" dirty="0" err="1"/>
              <a:t>följd</a:t>
            </a:r>
            <a:r>
              <a:rPr lang="en-GB" sz="2000" dirty="0"/>
              <a:t> </a:t>
            </a:r>
            <a:r>
              <a:rPr lang="en-GB" sz="2000" dirty="0" err="1"/>
              <a:t>av</a:t>
            </a:r>
            <a:r>
              <a:rPr lang="en-GB" sz="2000" dirty="0"/>
              <a:t> </a:t>
            </a:r>
            <a:r>
              <a:rPr lang="en-GB" sz="2000" dirty="0" err="1"/>
              <a:t>mensbesvär</a:t>
            </a:r>
            <a:br>
              <a:rPr lang="en-GB" dirty="0"/>
            </a:br>
            <a:br>
              <a:rPr lang="en-GB" dirty="0"/>
            </a:br>
            <a:br>
              <a:rPr lang="en-GB" dirty="0"/>
            </a:br>
            <a:r>
              <a:rPr lang="en-GB" dirty="0"/>
              <a:t>*</a:t>
            </a:r>
            <a:r>
              <a:rPr lang="en-GB" dirty="0" err="1"/>
              <a:t>Schoep</a:t>
            </a:r>
            <a:r>
              <a:rPr lang="en-GB" dirty="0"/>
              <a:t> ME et al AJOG 2019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1D91E4C3-54F0-42BB-91BC-03DDE442AB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Lena Marions KI 2021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F6A2AD5-370A-4FD1-89FE-20EBB12CE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DC565-1915-4ACD-ACE2-8F8182EEBCB0}" type="slidenum">
              <a:rPr lang="sv-SE" smtClean="0"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657832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8E4DDEB-9B50-45B7-91F3-4BC46F65EC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Så, hur stort är problemet?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89A2DB6-F596-4C0F-A7F3-B1EBE173CF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sz="2000" dirty="0"/>
              <a:t>45-95% av menstruerande har mensvärk</a:t>
            </a:r>
            <a:br>
              <a:rPr lang="sv-SE" sz="2000" dirty="0"/>
            </a:br>
            <a:endParaRPr lang="sv-SE" sz="2000" dirty="0"/>
          </a:p>
          <a:p>
            <a:r>
              <a:rPr lang="sv-SE" sz="2000" dirty="0"/>
              <a:t>10-15% av fertila kvinnor har </a:t>
            </a:r>
            <a:r>
              <a:rPr lang="sv-SE" sz="2000" dirty="0" err="1"/>
              <a:t>endometrios</a:t>
            </a:r>
            <a:br>
              <a:rPr lang="sv-SE" sz="2000" dirty="0"/>
            </a:br>
            <a:endParaRPr lang="sv-SE" sz="2000" dirty="0"/>
          </a:p>
          <a:p>
            <a:r>
              <a:rPr lang="sv-SE" sz="2000" dirty="0"/>
              <a:t>Mer än varannan menstruerande upplever riklig blödning</a:t>
            </a:r>
            <a:br>
              <a:rPr lang="sv-SE" sz="2000" dirty="0"/>
            </a:br>
            <a:endParaRPr lang="sv-SE" sz="2000" dirty="0"/>
          </a:p>
          <a:p>
            <a:r>
              <a:rPr lang="sv-SE" sz="2000" dirty="0"/>
              <a:t>Många upplever sociala begränsningar, psykiska besvär</a:t>
            </a:r>
            <a:br>
              <a:rPr lang="sv-SE" dirty="0"/>
            </a:br>
            <a:br>
              <a:rPr lang="sv-SE" dirty="0"/>
            </a:br>
            <a:br>
              <a:rPr lang="sv-SE" dirty="0"/>
            </a:br>
            <a:endParaRPr lang="sv-SE" sz="2400" dirty="0"/>
          </a:p>
          <a:p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BB6EA737-7A46-4B18-9BD6-F21A6A82A7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Lena Marions KI 2021</a:t>
            </a:r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14F0CA2-4876-442B-B84C-6871D1F465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DC565-1915-4ACD-ACE2-8F8182EEBCB0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13730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CD5E544-8615-4F6A-A94E-D2E69F9FF4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Vad kan göras?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F0B5C08-E0CC-4D4B-A740-791B04E245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06963"/>
            <a:ext cx="8596668" cy="4434399"/>
          </a:xfrm>
        </p:spPr>
        <p:txBody>
          <a:bodyPr>
            <a:normAutofit/>
          </a:bodyPr>
          <a:lstStyle/>
          <a:p>
            <a:r>
              <a:rPr lang="sv-SE" sz="2000" dirty="0"/>
              <a:t>Finns bra metoder för lindring – uppmana att söka hjälp</a:t>
            </a:r>
          </a:p>
          <a:p>
            <a:endParaRPr lang="sv-SE" sz="2000" dirty="0"/>
          </a:p>
          <a:p>
            <a:r>
              <a:rPr lang="sv-SE" sz="2000" dirty="0"/>
              <a:t>Företagshälsovård – inkludera mensrelaterade besvär i samtal</a:t>
            </a:r>
          </a:p>
          <a:p>
            <a:endParaRPr lang="sv-SE" sz="2000" dirty="0"/>
          </a:p>
          <a:p>
            <a:r>
              <a:rPr lang="sv-SE" sz="2000" dirty="0"/>
              <a:t>Mensskydd – nödvändiga produkter, stora kostnader. Subvention?</a:t>
            </a:r>
          </a:p>
          <a:p>
            <a:endParaRPr lang="sv-SE" sz="2000" dirty="0"/>
          </a:p>
          <a:p>
            <a:r>
              <a:rPr lang="sv-SE" sz="2000" dirty="0"/>
              <a:t>Anpassa miljön – toaletter, dusch </a:t>
            </a:r>
            <a:r>
              <a:rPr lang="sv-SE" sz="2000" dirty="0" err="1"/>
              <a:t>etc</a:t>
            </a:r>
            <a:br>
              <a:rPr lang="sv-SE" dirty="0"/>
            </a:br>
            <a:br>
              <a:rPr lang="sv-SE" dirty="0"/>
            </a:br>
            <a:r>
              <a:rPr lang="sv-SE" sz="2400" dirty="0"/>
              <a:t>Primärt är syftet att minska lidandet och underlätta funktion utan att sjukdomsförklara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677E7CA0-48D8-4020-A713-992A2BEBFB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Lena Marions KI 2021</a:t>
            </a:r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C5C8F224-B016-42C9-883F-FD178333F0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DC565-1915-4ACD-ACE2-8F8182EEBCB0}" type="slidenum">
              <a:rPr lang="sv-SE" smtClean="0"/>
              <a:t>8</a:t>
            </a:fld>
            <a:endParaRPr lang="sv-SE"/>
          </a:p>
        </p:txBody>
      </p:sp>
      <p:pic>
        <p:nvPicPr>
          <p:cNvPr id="6" name="Platshållare för innehåll 19">
            <a:extLst>
              <a:ext uri="{FF2B5EF4-FFF2-40B4-BE49-F238E27FC236}">
                <a16:creationId xmlns:a16="http://schemas.microsoft.com/office/drawing/2014/main" id="{61EFB470-E168-44FE-BFA0-7A86EE86E5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90663" y="825910"/>
            <a:ext cx="3146586" cy="18113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991093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7E0DC3F-C3B7-49AC-BB0A-8317088E4D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Lästips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8F26D4C-B7A1-478A-8759-F845B1B9ED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	</a:t>
            </a:r>
            <a:br>
              <a:rPr lang="sv-SE" dirty="0"/>
            </a:br>
            <a:br>
              <a:rPr lang="sv-SE" dirty="0"/>
            </a:br>
            <a:r>
              <a:rPr lang="sv-SE" dirty="0"/>
              <a:t>	</a:t>
            </a:r>
            <a:r>
              <a:rPr lang="sv-SE" sz="2400" dirty="0"/>
              <a:t>Karin Johannisson: 	</a:t>
            </a:r>
          </a:p>
          <a:p>
            <a:pPr marL="0" indent="0">
              <a:buNone/>
            </a:pPr>
            <a:r>
              <a:rPr lang="sv-SE" sz="2400" dirty="0"/>
              <a:t>	</a:t>
            </a:r>
            <a:r>
              <a:rPr lang="sv-SE" sz="2400" i="1" dirty="0"/>
              <a:t>Den mörka kontinenten</a:t>
            </a:r>
            <a:r>
              <a:rPr lang="sv-SE" sz="2400" dirty="0"/>
              <a:t>, Norstedts 1994</a:t>
            </a:r>
            <a:br>
              <a:rPr lang="sv-SE" sz="2400" dirty="0"/>
            </a:br>
            <a:endParaRPr lang="sv-SE" sz="2400" dirty="0"/>
          </a:p>
          <a:p>
            <a:pPr marL="0" indent="0">
              <a:buNone/>
            </a:pPr>
            <a:r>
              <a:rPr lang="sv-SE" sz="2400" dirty="0"/>
              <a:t>	</a:t>
            </a:r>
            <a:r>
              <a:rPr lang="sv-SE" dirty="0"/>
              <a:t>		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A4213C39-32AB-4DDD-85B3-AB18073D54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Lena Marions KI 2021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8149FDFC-BC72-464C-AC99-03DD89EEBA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DC565-1915-4ACD-ACE2-8F8182EEBCB0}" type="slidenum">
              <a:rPr lang="sv-SE" smtClean="0"/>
              <a:t>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05189661"/>
      </p:ext>
    </p:extLst>
  </p:cSld>
  <p:clrMapOvr>
    <a:masterClrMapping/>
  </p:clrMapOvr>
</p:sld>
</file>

<file path=ppt/theme/theme1.xml><?xml version="1.0" encoding="utf-8"?>
<a:theme xmlns:a="http://schemas.openxmlformats.org/drawingml/2006/main" name="Fasett">
  <a:themeElements>
    <a:clrScheme name="Faset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set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set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1622</TotalTime>
  <Words>363</Words>
  <Application>Microsoft Office PowerPoint</Application>
  <PresentationFormat>Bredbild</PresentationFormat>
  <Paragraphs>68</Paragraphs>
  <Slides>9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9</vt:i4>
      </vt:variant>
    </vt:vector>
  </HeadingPairs>
  <TitlesOfParts>
    <vt:vector size="14" baseType="lpstr">
      <vt:lpstr>Arial</vt:lpstr>
      <vt:lpstr>Calibri</vt:lpstr>
      <vt:lpstr>Trebuchet MS</vt:lpstr>
      <vt:lpstr>Wingdings 3</vt:lpstr>
      <vt:lpstr>Fasett</vt:lpstr>
      <vt:lpstr>Menstruation och arbetsliv </vt:lpstr>
      <vt:lpstr>PowerPoint-presentation</vt:lpstr>
      <vt:lpstr>Menstruationsrelaterade besvär</vt:lpstr>
      <vt:lpstr>Olika typer av menstruationsrelaterade besvär</vt:lpstr>
      <vt:lpstr>Mensbesvär hos 17-åringar i Stockholm, enkätundersökning*</vt:lpstr>
      <vt:lpstr>Blödning och smärta påverkar livet – holländsk enkätstudie *</vt:lpstr>
      <vt:lpstr>Så, hur stort är problemet?</vt:lpstr>
      <vt:lpstr>Vad kan göras?</vt:lpstr>
      <vt:lpstr>Lästips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Nationella rekommendationer för vård av kvinnor med endometrios</dc:title>
  <dc:creator>Lena Marions</dc:creator>
  <cp:lastModifiedBy>Lena Marions</cp:lastModifiedBy>
  <cp:revision>121</cp:revision>
  <dcterms:created xsi:type="dcterms:W3CDTF">2018-04-10T06:01:58Z</dcterms:created>
  <dcterms:modified xsi:type="dcterms:W3CDTF">2021-03-05T08:10:59Z</dcterms:modified>
</cp:coreProperties>
</file>