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7" r:id="rId3"/>
    <p:sldId id="298" r:id="rId4"/>
    <p:sldId id="299" r:id="rId5"/>
    <p:sldId id="301" r:id="rId6"/>
    <p:sldId id="304" r:id="rId7"/>
    <p:sldId id="305" r:id="rId8"/>
    <p:sldId id="302" r:id="rId9"/>
    <p:sldId id="258" r:id="rId10"/>
    <p:sldId id="29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</a:endParaRPr>
          </a:p>
        </p:txBody>
      </p:sp>
      <p:sp>
        <p:nvSpPr>
          <p:cNvPr id="13926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45D5D7-D941-4479-A81C-E8173690673F}" type="slidenum">
              <a:rPr lang="sv-SE" altLang="sv-SE" smtClean="0"/>
              <a:pPr>
                <a:spcBef>
                  <a:spcPct val="0"/>
                </a:spcBef>
              </a:pPr>
              <a:t>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5104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0B12-4295-48B5-98E2-6C577889B58A}" type="datetime1">
              <a:rPr lang="sv-SE" smtClean="0"/>
              <a:t>2024-03-01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5A13-C5B7-4827-B697-89B542DB1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53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  <p:sldLayoutId id="2147483696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3C9AD5-71C7-4437-9C09-70EA80A1E1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Information om </a:t>
            </a:r>
            <a:br>
              <a:rPr lang="sv-SE" dirty="0"/>
            </a:br>
            <a:r>
              <a:rPr lang="sv-SE" dirty="0"/>
              <a:t>Teknikavtalet IF Metall</a:t>
            </a:r>
            <a:br>
              <a:rPr lang="sv-SE" dirty="0"/>
            </a:br>
            <a:r>
              <a:rPr lang="sv-SE" dirty="0"/>
              <a:t>1 april 2023 – 31 mars 2025</a:t>
            </a:r>
            <a:br>
              <a:rPr lang="sv-SE" dirty="0">
                <a:solidFill>
                  <a:srgbClr val="FF0000"/>
                </a:solidFill>
              </a:rPr>
            </a:br>
            <a:endParaRPr lang="sv-SE" noProof="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Teknikavtalet IF Metall – Avtalets värde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90624" y="2413518"/>
            <a:ext cx="9050655" cy="3603691"/>
          </a:xfrm>
        </p:spPr>
        <p:txBody>
          <a:bodyPr>
            <a:normAutofit/>
          </a:bodyPr>
          <a:lstStyle/>
          <a:p>
            <a:pPr marL="285750" indent="-285750"/>
            <a:r>
              <a:rPr lang="sv-SE" sz="2400" dirty="0"/>
              <a:t>Avtalets värde (”märket”) är 7,4% på 24 månader</a:t>
            </a:r>
          </a:p>
          <a:p>
            <a:pPr marL="285750" indent="-285750"/>
            <a:r>
              <a:rPr lang="sv-SE" sz="2400" dirty="0"/>
              <a:t>Löneökningar under perioden 1 april-23 till 31 mars -25 med 7,2% </a:t>
            </a:r>
          </a:p>
          <a:p>
            <a:pPr marL="285750" indent="-285750"/>
            <a:r>
              <a:rPr lang="sv-SE" sz="2400" dirty="0"/>
              <a:t>OB och övertidstillägg samt lägsta semesterlön höjs med 3,1% 1/4 -24 </a:t>
            </a:r>
          </a:p>
          <a:p>
            <a:pPr marL="285750" indent="-285750"/>
            <a:r>
              <a:rPr lang="sv-SE" sz="2400" dirty="0"/>
              <a:t>Höjning av delpensionspremie (DP) med 0,2% år 2024</a:t>
            </a:r>
          </a:p>
          <a:p>
            <a:endParaRPr lang="en-US" sz="2400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307" y="2417207"/>
            <a:ext cx="9291605" cy="3600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200" b="1" dirty="0"/>
              <a:t>Det blir två löneökningstillfällen:</a:t>
            </a:r>
          </a:p>
          <a:p>
            <a:endParaRPr lang="sv-SE" sz="2200" dirty="0"/>
          </a:p>
          <a:p>
            <a:r>
              <a:rPr lang="sv-SE" sz="2200" b="1" dirty="0"/>
              <a:t>Den första den 1 april 2023</a:t>
            </a:r>
          </a:p>
          <a:p>
            <a:r>
              <a:rPr lang="sv-SE" sz="2200" dirty="0"/>
              <a:t>Lönepott på 4,1%</a:t>
            </a:r>
          </a:p>
          <a:p>
            <a:r>
              <a:rPr lang="sv-SE" sz="2200" dirty="0"/>
              <a:t>Individgaranti på 700kr/mån från 1/6-23</a:t>
            </a:r>
          </a:p>
          <a:p>
            <a:pPr marL="0" indent="0">
              <a:buNone/>
            </a:pPr>
            <a:endParaRPr lang="sv-SE" sz="2200" dirty="0">
              <a:solidFill>
                <a:srgbClr val="FF0000"/>
              </a:solidFill>
            </a:endParaRPr>
          </a:p>
          <a:p>
            <a:endParaRPr lang="sv-SE" sz="2200" dirty="0"/>
          </a:p>
          <a:p>
            <a:r>
              <a:rPr lang="sv-SE" sz="2200" b="1" dirty="0"/>
              <a:t>Den andra den 1 april 2024</a:t>
            </a:r>
          </a:p>
          <a:p>
            <a:r>
              <a:rPr lang="sv-SE" sz="2200" dirty="0"/>
              <a:t>Lönepott 3,1% </a:t>
            </a:r>
          </a:p>
          <a:p>
            <a:r>
              <a:rPr lang="sv-SE" sz="2200" dirty="0"/>
              <a:t>Individgaranti på 525kr/mån </a:t>
            </a:r>
            <a:r>
              <a:rPr lang="sv-SE" sz="2200"/>
              <a:t>från 1/6-24</a:t>
            </a:r>
            <a:endParaRPr lang="sv-SE" sz="2200" dirty="0"/>
          </a:p>
          <a:p>
            <a:endParaRPr lang="en-US" sz="200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Teknikavtalet IF Metall – Löneökningar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429" y="2495842"/>
            <a:ext cx="8406080" cy="2922158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2000" dirty="0"/>
              <a:t>Lägstalön 18 år 23 209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 från 1/4-24</a:t>
            </a:r>
          </a:p>
          <a:p>
            <a:pPr marL="342900" indent="-342900"/>
            <a:r>
              <a:rPr lang="sv-SE" sz="2000" dirty="0"/>
              <a:t>Lägstalön för särskilt kvalificerade arbeten 25 490 kr 1/4-24</a:t>
            </a:r>
          </a:p>
          <a:p>
            <a:pPr marL="342900" indent="-342900"/>
            <a:r>
              <a:rPr lang="sv-SE" sz="2000" dirty="0"/>
              <a:t>Lägsta semesterlön höjs 1/4-24 till 1586 kr per betald semesterdag.</a:t>
            </a:r>
          </a:p>
          <a:p>
            <a:endParaRPr lang="sv-SE" sz="2000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6" y="1273983"/>
            <a:ext cx="10224166" cy="1132334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Teknikavtalet IF Metall – Lägstalöner och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Teknikavtalet IF Metall – Låglönesatsning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0307" y="2420898"/>
            <a:ext cx="9955748" cy="3600000"/>
          </a:xfrm>
        </p:spPr>
        <p:txBody>
          <a:bodyPr>
            <a:normAutofit/>
          </a:bodyPr>
          <a:lstStyle/>
          <a:p>
            <a:r>
              <a:rPr lang="sv-SE" sz="2000" dirty="0"/>
              <a:t>Vid pottberäkningstillfället den 1 april  2024 ska alla löner under 28 211kr/mån räknas upp till 28 211kr/mån i beräkningsunderlaget.</a:t>
            </a:r>
          </a:p>
          <a:p>
            <a:r>
              <a:rPr lang="sv-SE" sz="2000" dirty="0"/>
              <a:t>Detta gör att arbetsplatser med lönenivåer under 28 211kr får en högre pott än 3,1% att fördela. 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156" y="1812463"/>
            <a:ext cx="11000604" cy="1027510"/>
          </a:xfrm>
        </p:spPr>
        <p:txBody>
          <a:bodyPr/>
          <a:lstStyle/>
          <a:p>
            <a:pPr algn="ctr"/>
            <a:br>
              <a:rPr lang="sv-SE" dirty="0">
                <a:solidFill>
                  <a:srgbClr val="FA6B67"/>
                </a:solidFill>
              </a:rPr>
            </a:br>
            <a:r>
              <a:rPr lang="sv-SE" dirty="0">
                <a:solidFill>
                  <a:srgbClr val="FA6B67"/>
                </a:solidFill>
              </a:rPr>
              <a:t>Teknikavtalet IF Metall – Delpensionsavsättning (DP)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0307" y="2420898"/>
            <a:ext cx="9955748" cy="3600000"/>
          </a:xfrm>
        </p:spPr>
        <p:txBody>
          <a:bodyPr>
            <a:normAutofit/>
          </a:bodyPr>
          <a:lstStyle/>
          <a:p>
            <a:pPr marL="342900" indent="-342900"/>
            <a:endParaRPr lang="sv-SE" sz="2000" dirty="0"/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Avsättningen till delpension (DP) ökas med 0,2% från den 1 april  2024.</a:t>
            </a:r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Den totala avsättningen blir då 2,6% från den 1 april 2024.</a:t>
            </a:r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7,1% (4,5%+2,6%)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5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5178" y="2579570"/>
            <a:ext cx="9955748" cy="3638350"/>
          </a:xfrm>
        </p:spPr>
        <p:txBody>
          <a:bodyPr>
            <a:normAutofit/>
          </a:bodyPr>
          <a:lstStyle/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endParaRPr lang="sv-SE" sz="2000" dirty="0">
              <a:solidFill>
                <a:srgbClr val="FF0000"/>
              </a:solidFill>
            </a:endParaRPr>
          </a:p>
          <a:p>
            <a:r>
              <a:rPr lang="sv-SE" sz="2000" dirty="0"/>
              <a:t>1/1-23 ska avtalspensionen beräknas och inbetalas månadsvis och redovisas på lönespecifikationen. </a:t>
            </a:r>
            <a:r>
              <a:rPr lang="sv-SE" sz="2000"/>
              <a:t>Har </a:t>
            </a:r>
            <a:r>
              <a:rPr lang="sv-SE" sz="2000" dirty="0"/>
              <a:t>flyttas fram till första kvartalet </a:t>
            </a:r>
            <a:r>
              <a:rPr lang="sv-SE" sz="2000"/>
              <a:t>-24</a:t>
            </a:r>
            <a:endParaRPr lang="sv-SE" sz="2000" dirty="0"/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191396" y="1273983"/>
            <a:ext cx="10118288" cy="1565470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Teknikavtalet IF Metall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19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7525459D-FE23-3216-6489-599F35ED2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§ 6 Semester, föräldraledighet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Om arbetsgivaren begär senast den 15 mars ska arbetstagare ansöka om föräldraledighet för perioden 1 juni till och med den 31 augusti,  senast den 1 april.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4468BAF4-065A-D554-9919-F577AF9956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31266" y="1"/>
            <a:ext cx="5860733" cy="6721474"/>
          </a:xfrm>
        </p:spPr>
        <p:txBody>
          <a:bodyPr>
            <a:normAutofit/>
          </a:bodyPr>
          <a:lstStyle/>
          <a:p>
            <a:endParaRPr lang="sv-SE" b="1" dirty="0"/>
          </a:p>
          <a:p>
            <a:endParaRPr lang="sv-SE" b="1" dirty="0"/>
          </a:p>
          <a:p>
            <a:pPr marL="0" indent="0">
              <a:buNone/>
            </a:pPr>
            <a:r>
              <a:rPr lang="sv-SE" b="1" dirty="0"/>
              <a:t>§ 9 mom. 3 Kollektivavtalad förstärkt företrädesrätt tillförs        ett nytt andra stycke med följande lydelse:</a:t>
            </a:r>
            <a:endParaRPr lang="sv-SE" dirty="0"/>
          </a:p>
          <a:p>
            <a:r>
              <a:rPr lang="sv-SE" dirty="0"/>
              <a:t>KFF gäller nu även visstidsanställda som varit anställda mer än 12 månader och har företrädesrätt till återanställning.</a:t>
            </a:r>
          </a:p>
          <a:p>
            <a:endParaRPr lang="sv-SE" b="1" dirty="0"/>
          </a:p>
          <a:p>
            <a:pPr marL="0" indent="0">
              <a:buNone/>
            </a:pPr>
            <a:r>
              <a:rPr lang="sv-SE" b="1" dirty="0"/>
              <a:t>§ 9 Anställningens ingående och upphörande</a:t>
            </a:r>
            <a:endParaRPr lang="sv-SE" dirty="0"/>
          </a:p>
          <a:p>
            <a:r>
              <a:rPr lang="sv-SE" b="1" dirty="0"/>
              <a:t>Mom. 10 Uppsägning under ledighet med graviditetspenning</a:t>
            </a:r>
            <a:endParaRPr lang="sv-SE" dirty="0"/>
          </a:p>
          <a:p>
            <a:r>
              <a:rPr lang="sv-SE" dirty="0"/>
              <a:t>Nu tillförs även graviditetspenning 60 dagar före </a:t>
            </a:r>
            <a:r>
              <a:rPr lang="sv-SE"/>
              <a:t>beräknad födsel </a:t>
            </a:r>
            <a:r>
              <a:rPr lang="sv-SE" dirty="0"/>
              <a:t>till det extra skyddet som föräldralediga har vid uppsägning på grund av arbetsbrist. </a:t>
            </a:r>
          </a:p>
          <a:p>
            <a:r>
              <a:rPr lang="sv-SE" dirty="0"/>
              <a:t>Som innebär att uppsägningstiden inte börjar räknas förrän du kommer tillbaka från föräldraledigheten. </a:t>
            </a:r>
          </a:p>
          <a:p>
            <a:pPr marL="0" indent="0">
              <a:buNone/>
            </a:pPr>
            <a:endParaRPr lang="sv-SE" b="1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885A03A-8B0A-B4F8-6CDC-9DAA675964D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1151B37-4696-4317-9079-8FE874F7DE23}" type="datetime1">
              <a:rPr lang="sv-SE" smtClean="0"/>
              <a:pPr/>
              <a:t>2024-03-01</a:t>
            </a:fld>
            <a:endParaRPr lang="en-US" dirty="0"/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6CBA3545-E538-45DB-6274-6670E1C488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400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3" name="Group 83"/>
          <p:cNvGraphicFramePr>
            <a:graphicFrameLocks noGrp="1"/>
          </p:cNvGraphicFramePr>
          <p:nvPr/>
        </p:nvGraphicFramePr>
        <p:xfrm>
          <a:off x="1524001" y="1"/>
          <a:ext cx="9143999" cy="6890208"/>
        </p:xfrm>
        <a:graphic>
          <a:graphicData uri="http://schemas.openxmlformats.org/drawingml/2006/table">
            <a:tbl>
              <a:tblPr/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7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9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Innehåll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Svensk lag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Riksavtal, Teknikavtal 1 april 2024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Totala värdet är beräknat på lägsta lön i avtalet samt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Riksavtal, Teknikavtal 1 april 2024</a:t>
                      </a:r>
                      <a:endParaRPr kumimoji="0" lang="sv-SE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Totala värdet i pengar är räknat på ett exempel med månadslön på 33 724 kr, 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Lön/minimilön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23 209 kr–25 490 kr/månad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278 508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33 729 kr/månad  </a:t>
                      </a:r>
                    </a:p>
                    <a:p>
                      <a:r>
                        <a:rPr lang="sv-SE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404 688 kr/år</a:t>
                      </a:r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Ob-ersättning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tidpunkt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29,46 kr–220,8 kr/timme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25 192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25 192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Övertidsersättning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 lördagar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helg eller vardag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79,21 kr –158,46 kr/timme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14 047 kr för 5 lördagar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14 047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Semestertillägg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12 % av totala lönen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dirty="0"/>
                        <a:t>Lägst</a:t>
                      </a:r>
                      <a:r>
                        <a:rPr lang="sv-SE" sz="1300" baseline="0" dirty="0"/>
                        <a:t> 1 586 kr/semester dag </a:t>
                      </a: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semestertillägg 12 960 kr för 25 semesterdagar plus månadslönen = 39 650 kr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6 750 kr + 4 099 kr/år i semestertillägg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10 849 kr för 25 semesterdagar plus månadslönen = 49 637 kr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Arbetstids-förkortning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 minuter/vecka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158,8 timmar/år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(20 dagar) 21 061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30 602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Delpension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8 598 kr/år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11 824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Avtalspension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4,5 % på totala lönen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14 882 kr/år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20 465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Helglön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10 610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15 417 kr/år</a:t>
                      </a: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6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värde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385 858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533 084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35886"/>
      </p:ext>
    </p:extLst>
  </p:cSld>
  <p:clrMapOvr>
    <a:masterClrMapping/>
  </p:clrMapOvr>
  <p:transition spd="slow" advClick="0">
    <p:wipe dir="d"/>
  </p:transition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818761-B49F-4CD8-88D5-9B334197AF11}"/>
</file>

<file path=customXml/itemProps2.xml><?xml version="1.0" encoding="utf-8"?>
<ds:datastoreItem xmlns:ds="http://schemas.openxmlformats.org/officeDocument/2006/customXml" ds:itemID="{3E3338A7-48A9-4B26-9FE4-6E4ADB350C2D}"/>
</file>

<file path=customXml/itemProps3.xml><?xml version="1.0" encoding="utf-8"?>
<ds:datastoreItem xmlns:ds="http://schemas.openxmlformats.org/officeDocument/2006/customXml" ds:itemID="{857BADF5-0CE1-4CC1-B9FE-4719A57DEC39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126</TotalTime>
  <Words>754</Words>
  <Application>Microsoft Office PowerPoint</Application>
  <PresentationFormat>Bredbild</PresentationFormat>
  <Paragraphs>121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</vt:lpstr>
      <vt:lpstr>Roboto</vt:lpstr>
      <vt:lpstr>Roboto Condensed</vt:lpstr>
      <vt:lpstr>Roboto Condensed Medium</vt:lpstr>
      <vt:lpstr>IFMetall-OfficeTema</vt:lpstr>
      <vt:lpstr>Information om  Teknikavtalet IF Metall 1 april 2023 – 31 mars 2025 </vt:lpstr>
      <vt:lpstr>Teknikavtalet IF Metall – Avtalets värde </vt:lpstr>
      <vt:lpstr>Teknikavtalet IF Metall – Löneökningar </vt:lpstr>
      <vt:lpstr>Teknikavtalet IF Metall – Lägstalöner och lägsta semesterlön </vt:lpstr>
      <vt:lpstr>Teknikavtalet IF Metall – Låglönesatsning </vt:lpstr>
      <vt:lpstr> Teknikavtalet IF Metall – Delpensionsavsättning (DP)  Tjänas in från första kronan</vt:lpstr>
      <vt:lpstr>Teknikavtalet IF Metall – Sänkt ingångsålder till insättning för avtalspension (Fora) </vt:lpstr>
      <vt:lpstr>PowerPoint-presentation</vt:lpstr>
      <vt:lpstr>PowerPoint-presentation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Teknikavtalet IF Metall 1 april 2023 – 31 mars 2025</dc:title>
  <dc:creator>Paula Thunberg Bertolone</dc:creator>
  <cp:keywords>IF Metall;Powerpoint;Mallar</cp:keywords>
  <cp:lastModifiedBy>Jeanita Strandhäll</cp:lastModifiedBy>
  <cp:revision>23</cp:revision>
  <dcterms:created xsi:type="dcterms:W3CDTF">2023-04-07T12:17:06Z</dcterms:created>
  <dcterms:modified xsi:type="dcterms:W3CDTF">2024-03-01T11:17:32Z</dcterms:modified>
</cp:coreProperties>
</file>