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97" r:id="rId3"/>
    <p:sldId id="298" r:id="rId4"/>
    <p:sldId id="299" r:id="rId5"/>
    <p:sldId id="301" r:id="rId6"/>
    <p:sldId id="304" r:id="rId7"/>
    <p:sldId id="305" r:id="rId8"/>
    <p:sldId id="262" r:id="rId9"/>
    <p:sldId id="295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1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>
              <a:latin typeface="Arial" panose="020B0604020202020204" pitchFamily="34" charset="0"/>
            </a:endParaRPr>
          </a:p>
        </p:txBody>
      </p:sp>
      <p:sp>
        <p:nvSpPr>
          <p:cNvPr id="54276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96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3D4597-91CC-45B0-8163-A643150401A0}" type="slidenum">
              <a:rPr lang="sv-SE" altLang="sv-SE" smtClean="0"/>
              <a:pPr>
                <a:spcBef>
                  <a:spcPct val="0"/>
                </a:spcBef>
              </a:pPr>
              <a:t>8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900319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0B12-4295-48B5-98E2-6C577889B58A}" type="datetime1">
              <a:rPr lang="sv-SE" smtClean="0"/>
              <a:t>2024-03-01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5A13-C5B7-4827-B697-89B542DB11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253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  <p:sldLayoutId id="2147483696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Rubrik 5"/>
          <p:cNvSpPr>
            <a:spLocks noGrp="1"/>
          </p:cNvSpPr>
          <p:nvPr>
            <p:ph type="ctrTitle"/>
          </p:nvPr>
        </p:nvSpPr>
        <p:spPr>
          <a:xfrm>
            <a:off x="741145" y="492369"/>
            <a:ext cx="9926855" cy="3504085"/>
          </a:xfrm>
        </p:spPr>
        <p:txBody>
          <a:bodyPr>
            <a:normAutofit/>
          </a:bodyPr>
          <a:lstStyle/>
          <a:p>
            <a:r>
              <a:rPr lang="sv-SE" dirty="0"/>
              <a:t>Information om </a:t>
            </a:r>
            <a:br>
              <a:rPr lang="sv-SE" dirty="0"/>
            </a:br>
            <a:r>
              <a:rPr lang="sv-SE" dirty="0"/>
              <a:t>Stål och metallavtalet </a:t>
            </a:r>
            <a:br>
              <a:rPr lang="sv-SE" dirty="0"/>
            </a:br>
            <a:r>
              <a:rPr lang="sv-SE" dirty="0"/>
              <a:t>1 april 2023 – 31 mars 2025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273982"/>
            <a:ext cx="7970189" cy="1469217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Stål och  metallavtalet – Avtalets värde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285750" indent="-285750"/>
            <a:r>
              <a:rPr lang="sv-SE" sz="2000" dirty="0"/>
              <a:t>Avtalets värde (”märket”) är 7,4% på 24 månader</a:t>
            </a:r>
          </a:p>
          <a:p>
            <a:pPr marL="285750" indent="-285750"/>
            <a:r>
              <a:rPr lang="sv-SE" sz="2000" dirty="0"/>
              <a:t>Löneökningar under perioden 1 april -23 till 31 mars -25 med 7,4%</a:t>
            </a:r>
          </a:p>
          <a:p>
            <a:pPr marL="285750" indent="-285750"/>
            <a:r>
              <a:rPr lang="sv-SE" sz="2000" dirty="0"/>
              <a:t>OB höjs med löneutvecklingen på avtalsområdet</a:t>
            </a:r>
          </a:p>
          <a:p>
            <a:pPr marL="285750" indent="-285750"/>
            <a:r>
              <a:rPr lang="sv-SE" sz="2000" dirty="0"/>
              <a:t>Övriga ersättningar höjs med 3,3 % 1/4 -24 </a:t>
            </a:r>
          </a:p>
          <a:p>
            <a:pPr marL="285750" indent="-285750"/>
            <a:r>
              <a:rPr lang="sv-SE" sz="2000" dirty="0"/>
              <a:t>Höjning av delpensionspremie (LP) med 0,2% 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7978" y="2086334"/>
            <a:ext cx="9914022" cy="4238792"/>
          </a:xfrm>
        </p:spPr>
        <p:txBody>
          <a:bodyPr>
            <a:normAutofit/>
          </a:bodyPr>
          <a:lstStyle/>
          <a:p>
            <a:r>
              <a:rPr lang="sv-SE" sz="2000" b="1" dirty="0"/>
              <a:t>Det blir två löneökningstillfällen:</a:t>
            </a:r>
          </a:p>
          <a:p>
            <a:endParaRPr lang="sv-SE" sz="2000" dirty="0"/>
          </a:p>
          <a:p>
            <a:r>
              <a:rPr lang="sv-SE" sz="2000" b="1" dirty="0"/>
              <a:t>Den första, 1 april 2023</a:t>
            </a:r>
          </a:p>
          <a:p>
            <a:r>
              <a:rPr lang="sv-SE" sz="2000" dirty="0"/>
              <a:t>Lönepott på 4,1 % av totala lönesumman, inklusive fasta och rörliga tillägg </a:t>
            </a:r>
          </a:p>
          <a:p>
            <a:endParaRPr lang="sv-SE" sz="2000" b="1" dirty="0"/>
          </a:p>
          <a:p>
            <a:r>
              <a:rPr lang="sv-SE" sz="2000" b="1" dirty="0"/>
              <a:t>Den andra, 1 april 2024</a:t>
            </a:r>
          </a:p>
          <a:p>
            <a:r>
              <a:rPr lang="sv-SE" sz="2000" dirty="0"/>
              <a:t>Lönepott på 3,3% av totala lönesumman, inklusive fasta och rörliga tillägg </a:t>
            </a:r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6" y="1055078"/>
            <a:ext cx="8796666" cy="1248507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Stål och metallavtalet – Löneökningar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9272" y="2696129"/>
            <a:ext cx="9606011" cy="3427079"/>
          </a:xfrm>
        </p:spPr>
        <p:txBody>
          <a:bodyPr/>
          <a:lstStyle/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Lägstalönerna höjs med 3,3% 1/4 -24)</a:t>
            </a:r>
          </a:p>
          <a:p>
            <a:pPr marL="0" indent="0">
              <a:buNone/>
            </a:pPr>
            <a:endParaRPr lang="sv-SE" sz="2000" dirty="0"/>
          </a:p>
          <a:p>
            <a:pPr marL="342900" indent="-342900"/>
            <a:r>
              <a:rPr lang="sv-SE" sz="2000" dirty="0"/>
              <a:t>Lägsta lön 18 år 22 028 kr/mån från 1/4-24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  <a:p>
            <a:endParaRPr lang="en-US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24" y="1424539"/>
            <a:ext cx="11218984" cy="1271590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Stål och metallavtalet – Lägstalöner 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595" y="1842943"/>
            <a:ext cx="9816573" cy="1381294"/>
          </a:xfrm>
        </p:spPr>
        <p:txBody>
          <a:bodyPr/>
          <a:lstStyle/>
          <a:p>
            <a:pPr algn="ctr"/>
            <a:r>
              <a:rPr lang="sv-SE" dirty="0">
                <a:solidFill>
                  <a:srgbClr val="FA6B67"/>
                </a:solidFill>
              </a:rPr>
              <a:t>Stål och metallavtalet – Delpensionsavsättning (LP)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69987" y="2674898"/>
            <a:ext cx="9214602" cy="3600000"/>
          </a:xfrm>
        </p:spPr>
        <p:txBody>
          <a:bodyPr>
            <a:normAutofit/>
          </a:bodyPr>
          <a:lstStyle/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Avsättningen till delpension (LP) ökas med 0,2% från den 1 januari 2024.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blir då 4,9% under avtalsperioden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10,4% (4,5%+4,9%) </a:t>
            </a:r>
          </a:p>
          <a:p>
            <a:pPr marL="342900" indent="-342900"/>
            <a:r>
              <a:rPr lang="sv-SE" sz="2000" dirty="0"/>
              <a:t>Ökningen av LP med 0,2% belastar inte löneutrymmet utan betalas genom att kompensationen för nationaldagen 2,3 timmar per år tas bort.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1299411"/>
            <a:ext cx="11434813" cy="1953928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Stå och metallavtalet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263" y="2435192"/>
            <a:ext cx="10866922" cy="3921158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r>
              <a:rPr lang="sv-SE" sz="2000" dirty="0"/>
              <a:t>1/1-23 ska avtalspensionen beräknas och inbetalas månadsvis och redovisas på lönespecifikationen. Har flyttats fram </a:t>
            </a:r>
            <a:r>
              <a:rPr lang="sv-SE" sz="2000"/>
              <a:t>till första kvartalet -24</a:t>
            </a:r>
            <a:endParaRPr lang="sv-SE" sz="2000" dirty="0"/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1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half" idx="2"/>
          </p:nvPr>
        </p:nvSpPr>
        <p:spPr>
          <a:xfrm>
            <a:off x="1190307" y="3201050"/>
            <a:ext cx="8604323" cy="2922158"/>
          </a:xfrm>
        </p:spPr>
        <p:txBody>
          <a:bodyPr>
            <a:normAutofit/>
          </a:bodyPr>
          <a:lstStyle/>
          <a:p>
            <a:r>
              <a:rPr lang="sv-SE" sz="2000" dirty="0"/>
              <a:t>Vikariat anställning har sänks från 36 till 24 månader.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Kombinationen av visstidsanställning och vikariat sänks från 4,5 år till 3 år</a:t>
            </a:r>
          </a:p>
          <a:p>
            <a:endParaRPr lang="sv-SE" sz="2000" dirty="0"/>
          </a:p>
          <a:p>
            <a:r>
              <a:rPr lang="sv-SE" sz="2000" dirty="0"/>
              <a:t>Visstidsanställning kortast en månad, med undantag av pensionärer och studenter som tidigare arbetat på arbetsplatsen</a:t>
            </a: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1191395" y="1273983"/>
            <a:ext cx="8603235" cy="1027510"/>
          </a:xfrm>
        </p:spPr>
        <p:txBody>
          <a:bodyPr/>
          <a:lstStyle/>
          <a:p>
            <a:r>
              <a:rPr lang="sv-SE" dirty="0">
                <a:solidFill>
                  <a:srgbClr val="FF0000"/>
                </a:solidFill>
              </a:rPr>
              <a:t>Stål och metallavtalet – anställningens ingående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703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63" name="Group 83"/>
          <p:cNvGraphicFramePr>
            <a:graphicFrameLocks noGrp="1"/>
          </p:cNvGraphicFramePr>
          <p:nvPr/>
        </p:nvGraphicFramePr>
        <p:xfrm>
          <a:off x="1524001" y="1"/>
          <a:ext cx="9143999" cy="6858001"/>
        </p:xfrm>
        <a:graphic>
          <a:graphicData uri="http://schemas.openxmlformats.org/drawingml/2006/table">
            <a:tbl>
              <a:tblPr/>
              <a:tblGrid>
                <a:gridCol w="169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788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Innehåll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Svensk lag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Riksavtal, Stål &amp; Metallavtal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 april  2024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Totala värdet är beräknat på lägsta lön i avtalet samt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Riksavtal, Stål &amp; Metallavtal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 april 2024</a:t>
                      </a:r>
                      <a:endParaRPr kumimoji="0" lang="sv-SE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Totala värdet i pengar är räknat på ett exempel med månadslön på      33 724 kr, 2-skift 5,30-14 14-22,30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Lön/minimilön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22 028 kr/månad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264 336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33 724 kr/månad </a:t>
                      </a:r>
                    </a:p>
                    <a:p>
                      <a:r>
                        <a:rPr lang="sv-SE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404 688 kr/år</a:t>
                      </a:r>
                      <a:endParaRPr lang="sv-SE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7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Ob-ersättning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Beroende på tidpunkt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32,52 kr–212,88 kr/timme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24 675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24 675 kr</a:t>
                      </a:r>
                      <a:r>
                        <a:rPr lang="sv-SE" sz="13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Övertidsersättning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 lördagar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Övertid 55,71 kr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 91,18 kr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Totalt 10 910 kr för 5 lördagar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3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13 584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1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Semestertillägg 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12 % av totala lönen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300" baseline="0" dirty="0"/>
                        <a:t>8 224 kr/år</a:t>
                      </a: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 semestertillägg för 25 semesterdagar </a:t>
                      </a:r>
                      <a:endParaRPr lang="sv-SE" sz="1300" dirty="0"/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6 750kr + 3819 kr/år i semestertillägg för 25 semesterdagar (10 569 kr/år)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Arbetstids-förkortning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minuter (94,36 timmar)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11 877 kr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18 184 kr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LP (livs-arbetstidspremie)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4,9 %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15 099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22 227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Avtalspension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endParaRPr kumimoji="0" lang="sv-S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4,5 % på totala lönen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13 867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20 413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Helglön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 reglerat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10 070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Snitt 10 röda dagar/år = 15 417 kr/år</a:t>
                      </a:r>
                      <a:endParaRPr kumimoji="0" lang="sv-S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7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 värde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359 058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511 573 kr/år</a:t>
                      </a:r>
                    </a:p>
                  </a:txBody>
                  <a:tcPr marL="84396" marR="84396" marT="42200" marB="42200" horzOverflow="overflow">
                    <a:lnL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813823"/>
      </p:ext>
    </p:extLst>
  </p:cSld>
  <p:clrMapOvr>
    <a:masterClrMapping/>
  </p:clrMapOvr>
  <p:transition spd="slow" advClick="0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5552E3-54CC-4A73-B04B-F94A8BBC2DEF}"/>
</file>

<file path=customXml/itemProps2.xml><?xml version="1.0" encoding="utf-8"?>
<ds:datastoreItem xmlns:ds="http://schemas.openxmlformats.org/officeDocument/2006/customXml" ds:itemID="{5C89A2F6-7355-40E4-A39D-6DCED3770F89}"/>
</file>

<file path=customXml/itemProps3.xml><?xml version="1.0" encoding="utf-8"?>
<ds:datastoreItem xmlns:ds="http://schemas.openxmlformats.org/officeDocument/2006/customXml" ds:itemID="{75F4B2EE-14E8-47D6-B1AD-75FAF537AC15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286</TotalTime>
  <Words>619</Words>
  <Application>Microsoft Office PowerPoint</Application>
  <PresentationFormat>Bredbild</PresentationFormat>
  <Paragraphs>110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</vt:lpstr>
      <vt:lpstr>Roboto</vt:lpstr>
      <vt:lpstr>Roboto Condensed</vt:lpstr>
      <vt:lpstr>Roboto Condensed Medium</vt:lpstr>
      <vt:lpstr>IFMetall-OfficeTema</vt:lpstr>
      <vt:lpstr>Information om  Stål och metallavtalet  1 april 2023 – 31 mars 2025 </vt:lpstr>
      <vt:lpstr>Stål och  metallavtalet – Avtalets värde </vt:lpstr>
      <vt:lpstr>Stål och metallavtalet – Löneökningar </vt:lpstr>
      <vt:lpstr>Stål och metallavtalet – Lägstalöner  </vt:lpstr>
      <vt:lpstr>Stål och metallavtalet – Delpensionsavsättning (LP)  Tjänas in från första kronan </vt:lpstr>
      <vt:lpstr>Stå och metallavtalet – Sänkt ingångsålder till insättning för avtalspension (Fora)  </vt:lpstr>
      <vt:lpstr>Stål och metallavtalet – anställningens ingående</vt:lpstr>
      <vt:lpstr>PowerPoint-presentation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I-avtalet IF Metall 1 april 2023 – 31 mars 2025</dc:title>
  <dc:creator>Paula Thunberg Bertolone</dc:creator>
  <cp:keywords>IF Metall;Powerpoint;Mallar</cp:keywords>
  <cp:lastModifiedBy>Jeanita Strandhäll</cp:lastModifiedBy>
  <cp:revision>29</cp:revision>
  <dcterms:created xsi:type="dcterms:W3CDTF">2023-04-07T12:43:11Z</dcterms:created>
  <dcterms:modified xsi:type="dcterms:W3CDTF">2024-03-01T11:15:32Z</dcterms:modified>
</cp:coreProperties>
</file>