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7" r:id="rId3"/>
    <p:sldId id="298" r:id="rId4"/>
    <p:sldId id="299" r:id="rId5"/>
    <p:sldId id="301" r:id="rId6"/>
    <p:sldId id="304" r:id="rId7"/>
    <p:sldId id="305" r:id="rId8"/>
    <p:sldId id="262" r:id="rId9"/>
    <p:sldId id="29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109" d="100"/>
          <a:sy n="109" d="100"/>
        </p:scale>
        <p:origin x="120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0BBA-561B-CF4B-9147-1B2ECB4F9FB1}" type="datetimeFigureOut">
              <a:rPr lang="sv-SE" smtClean="0"/>
              <a:t>2024-03-01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CFFEC-ABAE-024D-AE90-AA08E34DD3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39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</a:endParaRPr>
          </a:p>
        </p:txBody>
      </p:sp>
      <p:sp>
        <p:nvSpPr>
          <p:cNvPr id="5427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D4597-91CC-45B0-8163-A643150401A0}" type="slidenum">
              <a:rPr lang="sv-SE" altLang="sv-SE" smtClean="0"/>
              <a:pPr>
                <a:spcBef>
                  <a:spcPct val="0"/>
                </a:spcBef>
              </a:pPr>
              <a:t>8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0031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CAAFBE25-CF33-2C49-B3A8-699C5B3A78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A0A1A89-EC7C-4706-805B-346E28D6FD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14274"/>
            <a:ext cx="9144000" cy="1584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5400" b="1" i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huvudrubrik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90726E-8860-4F7F-9BCB-C8385E491F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6454"/>
            <a:ext cx="9144000" cy="401638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cap="all" spc="100" baseline="0">
                <a:solidFill>
                  <a:schemeClr val="accent4"/>
                </a:solidFill>
                <a:latin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  <p:sp>
        <p:nvSpPr>
          <p:cNvPr id="17" name="Platshållare för datum 16">
            <a:extLst>
              <a:ext uri="{FF2B5EF4-FFF2-40B4-BE49-F238E27FC236}">
                <a16:creationId xmlns:a16="http://schemas.microsoft.com/office/drawing/2014/main" id="{B442FDBD-EEEC-465D-A207-2C69051C83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1BE471-CD76-49E8-9AA4-6C06427982C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C913AA0C-E3F7-4FB9-BF20-8B36301EB0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latshållare för bildnummer 18">
            <a:extLst>
              <a:ext uri="{FF2B5EF4-FFF2-40B4-BE49-F238E27FC236}">
                <a16:creationId xmlns:a16="http://schemas.microsoft.com/office/drawing/2014/main" id="{12399F2F-44DC-45AE-A19D-E9DE03FAAA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DCB9257-6B6B-4C48-A10B-EB01B677C4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5" name="Grafik hörnet">
            <a:extLst>
              <a:ext uri="{FF2B5EF4-FFF2-40B4-BE49-F238E27FC236}">
                <a16:creationId xmlns:a16="http://schemas.microsoft.com/office/drawing/2014/main" id="{04EF3B63-4887-4C72-BF15-94D78A87BA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0800000">
            <a:off x="10754373" y="5426640"/>
            <a:ext cx="1446336" cy="14313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940"/>
              <a:gd name="connsiteX1" fmla="*/ 10000 w 10000"/>
              <a:gd name="connsiteY1" fmla="*/ 0 h 9940"/>
              <a:gd name="connsiteX2" fmla="*/ 101 w 10000"/>
              <a:gd name="connsiteY2" fmla="*/ 9940 h 9940"/>
              <a:gd name="connsiteX3" fmla="*/ 0 w 10000"/>
              <a:gd name="connsiteY3" fmla="*/ 0 h 994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1 w 10000"/>
              <a:gd name="connsiteY2" fmla="*/ 10000 h 10000"/>
              <a:gd name="connsiteX3" fmla="*/ 0 w 10000"/>
              <a:gd name="connsiteY3" fmla="*/ 0 h 10000"/>
              <a:gd name="connsiteX0" fmla="*/ 44 w 10044"/>
              <a:gd name="connsiteY0" fmla="*/ 0 h 10000"/>
              <a:gd name="connsiteX1" fmla="*/ 10044 w 10044"/>
              <a:gd name="connsiteY1" fmla="*/ 0 h 10000"/>
              <a:gd name="connsiteX2" fmla="*/ 145 w 10044"/>
              <a:gd name="connsiteY2" fmla="*/ 10000 h 10000"/>
              <a:gd name="connsiteX3" fmla="*/ 44 w 10044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4" h="10000">
                <a:moveTo>
                  <a:pt x="44" y="0"/>
                </a:moveTo>
                <a:lnTo>
                  <a:pt x="10044" y="0"/>
                </a:lnTo>
                <a:cubicBezTo>
                  <a:pt x="6744" y="3333"/>
                  <a:pt x="58" y="9952"/>
                  <a:pt x="145" y="10000"/>
                </a:cubicBezTo>
                <a:cubicBezTo>
                  <a:pt x="-131" y="9892"/>
                  <a:pt x="78" y="3333"/>
                  <a:pt x="44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200"/>
            </a:lvl1pPr>
            <a:lvl2pPr marL="357187" indent="0">
              <a:buNone/>
              <a:defRPr sz="200"/>
            </a:lvl2pPr>
            <a:lvl3pPr marL="668337" indent="0">
              <a:buNone/>
              <a:defRPr sz="200"/>
            </a:lvl3pPr>
            <a:lvl4pPr marL="954087" indent="0">
              <a:buNone/>
              <a:defRPr sz="200"/>
            </a:lvl4pPr>
            <a:lvl5pPr marL="1200150" indent="0">
              <a:buNone/>
              <a:defRPr sz="200"/>
            </a:lvl5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53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6" name="Platshållare för innehåll 14">
            <a:extLst>
              <a:ext uri="{FF2B5EF4-FFF2-40B4-BE49-F238E27FC236}">
                <a16:creationId xmlns:a16="http://schemas.microsoft.com/office/drawing/2014/main" id="{15AA51CA-9BE6-481E-821B-330D05C6C5F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90625" y="2413518"/>
            <a:ext cx="8775564" cy="36036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35E2246-3E20-4D7E-A154-4660E704FB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95C6CD-4BBE-4CD4-A0E4-A5BFE8640B1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42748A7B-6B1D-407F-8C11-9FF888FCF24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6761E2C-685C-4915-9AAF-301D0A6410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">
            <a:extLst>
              <a:ext uri="{FF2B5EF4-FFF2-40B4-BE49-F238E27FC236}">
                <a16:creationId xmlns:a16="http://schemas.microsoft.com/office/drawing/2014/main" id="{5B0E891B-2870-4362-BFB6-8F21A6F06F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92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14C263A2-8D30-461D-8751-A3E3F7234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9F67C2-3A8D-4DBD-9CD1-959F1897B18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3C833F2-9777-4EDA-AEEE-BE41F01D7BD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2C6E1B-72CB-469B-A439-F95976147C9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FEEB049-66FF-4C96-8155-C7029AE02F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2" name="Grafik hörnet">
            <a:extLst>
              <a:ext uri="{FF2B5EF4-FFF2-40B4-BE49-F238E27FC236}">
                <a16:creationId xmlns:a16="http://schemas.microsoft.com/office/drawing/2014/main" id="{7652E2D0-4DB9-4A63-8F91-E0370C00CE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1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3201050"/>
            <a:ext cx="4672013" cy="29221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3201050"/>
            <a:ext cx="4672013" cy="2922158"/>
          </a:xfrm>
        </p:spPr>
        <p:txBody>
          <a:bodyPr/>
          <a:lstStyle/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02FBBD07-B727-405B-BD19-D828D6F7A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307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4">
            <a:extLst>
              <a:ext uri="{FF2B5EF4-FFF2-40B4-BE49-F238E27FC236}">
                <a16:creationId xmlns:a16="http://schemas.microsoft.com/office/drawing/2014/main" id="{9F796D27-C71F-4919-B825-F2E559EDB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362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16CF6E-EE84-439D-82CA-C8FD50896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5035E4-CC22-4183-8E48-6ED0B5F044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0281C37-B995-4502-8400-5152ACA0BEE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F46D7A-57DD-4D74-BC19-4A034C5E1C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>
            <a:extLst>
              <a:ext uri="{FF2B5EF4-FFF2-40B4-BE49-F238E27FC236}">
                <a16:creationId xmlns:a16="http://schemas.microsoft.com/office/drawing/2014/main" id="{E0E9CCB8-DB4B-42E7-A84A-204827177DD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">
            <a:extLst>
              <a:ext uri="{FF2B5EF4-FFF2-40B4-BE49-F238E27FC236}">
                <a16:creationId xmlns:a16="http://schemas.microsoft.com/office/drawing/2014/main" id="{D7969DCE-4379-4443-AAA9-99BFE69770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632B911-CE03-4C50-8F01-FD902ADE8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0307" y="2420898"/>
            <a:ext cx="4672013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D4D038E6-0EDF-41D1-9AE6-0F854A5A172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8913" y="2420897"/>
            <a:ext cx="4672462" cy="360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Infoga objekt här</a:t>
            </a:r>
            <a:endParaRPr lang="en-US" dirty="0"/>
          </a:p>
        </p:txBody>
      </p:sp>
      <p:sp>
        <p:nvSpPr>
          <p:cNvPr id="6" name="Platshållare för datum 12">
            <a:extLst>
              <a:ext uri="{FF2B5EF4-FFF2-40B4-BE49-F238E27FC236}">
                <a16:creationId xmlns:a16="http://schemas.microsoft.com/office/drawing/2014/main" id="{454C255D-22EA-433C-834A-7F1C021A52A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2D0B39E-ED3C-4ED6-8EB8-A19AA9C2F69F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B478B0F6-AA9F-4AB8-9350-4406886DBE3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AFEE9616-2783-4542-A53F-35AD767241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5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 16">
            <a:extLst>
              <a:ext uri="{FF2B5EF4-FFF2-40B4-BE49-F238E27FC236}">
                <a16:creationId xmlns:a16="http://schemas.microsoft.com/office/drawing/2014/main" id="{FA0FBBF9-C94F-497D-ADB0-0C89D9D1F5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5">
            <a:extLst>
              <a:ext uri="{FF2B5EF4-FFF2-40B4-BE49-F238E27FC236}">
                <a16:creationId xmlns:a16="http://schemas.microsoft.com/office/drawing/2014/main" id="{8EAC6F7F-D73A-FF48-B7F1-6FA197362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6211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2356" y="1660063"/>
            <a:ext cx="46709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rubrik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8E57363F-27F4-2244-B485-991BD62761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6103" y="1089230"/>
            <a:ext cx="5419009" cy="51625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CB8DA12-877E-403B-B54E-C7CE8623B3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1267" y="2806977"/>
            <a:ext cx="4672013" cy="3431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6" name="Platshållare för datum 15">
            <a:extLst>
              <a:ext uri="{FF2B5EF4-FFF2-40B4-BE49-F238E27FC236}">
                <a16:creationId xmlns:a16="http://schemas.microsoft.com/office/drawing/2014/main" id="{656192AE-CC9B-4D2D-93C1-CEF2CA83CC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CCACE3-B3D3-4001-AC78-F40DD1994BE3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7" name="Platshållare för sidfot 16">
            <a:extLst>
              <a:ext uri="{FF2B5EF4-FFF2-40B4-BE49-F238E27FC236}">
                <a16:creationId xmlns:a16="http://schemas.microsoft.com/office/drawing/2014/main" id="{410CC3DE-2BAD-4ECE-8CAB-AB871B71A9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latshållare för bildnummer 17">
            <a:extLst>
              <a:ext uri="{FF2B5EF4-FFF2-40B4-BE49-F238E27FC236}">
                <a16:creationId xmlns:a16="http://schemas.microsoft.com/office/drawing/2014/main" id="{831D3E0E-15D0-4F40-B85C-02CFF74A99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8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 19">
            <a:extLst>
              <a:ext uri="{FF2B5EF4-FFF2-40B4-BE49-F238E27FC236}">
                <a16:creationId xmlns:a16="http://schemas.microsoft.com/office/drawing/2014/main" id="{64EC65B6-3BD6-4932-ABEF-7EDE12C46E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1">
            <a:extLst>
              <a:ext uri="{FF2B5EF4-FFF2-40B4-BE49-F238E27FC236}">
                <a16:creationId xmlns:a16="http://schemas.microsoft.com/office/drawing/2014/main" id="{AE452990-3A05-8F49-BEB9-39C33DF2BEF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8641C8-7B29-40AC-AF57-209C1F0824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A565A6-D1DC-4E4F-B9AF-72DB8C0F19B4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1A95DB-1392-4D96-A1B4-3165954CED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6EDC1AA9-4561-4F5E-9038-F4509B0620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Grafik hörnet 11">
            <a:extLst>
              <a:ext uri="{FF2B5EF4-FFF2-40B4-BE49-F238E27FC236}">
                <a16:creationId xmlns:a16="http://schemas.microsoft.com/office/drawing/2014/main" id="{EE1C0B4D-7DBA-42BB-955B-B408BA3AC5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8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1">
            <a:extLst>
              <a:ext uri="{FF2B5EF4-FFF2-40B4-BE49-F238E27FC236}">
                <a16:creationId xmlns:a16="http://schemas.microsoft.com/office/drawing/2014/main" id="{2DACDAF6-ABE3-2840-A2F2-6632A3FC9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0327E65-DFD8-4575-B926-0D5850C2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F2E8-7B57-4C0F-91BC-62CB47D3732B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6A059D-FB04-42DE-869A-2EA4C4A7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90BDA3-8ECB-45CD-A547-F1BCE398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32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0B12-4295-48B5-98E2-6C577889B58A}" type="datetime1">
              <a:rPr lang="sv-SE" smtClean="0"/>
              <a:t>2024-03-01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5A13-C5B7-4827-B697-89B542DB1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253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>
            <a:extLst>
              <a:ext uri="{FF2B5EF4-FFF2-40B4-BE49-F238E27FC236}">
                <a16:creationId xmlns:a16="http://schemas.microsoft.com/office/drawing/2014/main" id="{D27A04EA-5D2D-4453-832D-80F827BA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35155"/>
            <a:ext cx="7160123" cy="1166337"/>
          </a:xfrm>
          <a:prstGeom prst="rect">
            <a:avLst/>
          </a:prstGeom>
        </p:spPr>
        <p:txBody>
          <a:bodyPr vert="horz" lIns="90000" tIns="45720" rIns="91440" bIns="45720" rtlCol="0" anchor="b" anchorCtr="0">
            <a:noAutofit/>
          </a:bodyPr>
          <a:lstStyle/>
          <a:p>
            <a:r>
              <a:rPr lang="sv-SE" dirty="0"/>
              <a:t>Klicka här för att ändra mall </a:t>
            </a:r>
            <a:br>
              <a:rPr lang="sv-SE" dirty="0"/>
            </a:br>
            <a:r>
              <a:rPr lang="sv-SE" dirty="0"/>
              <a:t>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3D401-CE45-499F-ABCD-2A7EB99D7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1396" y="2420897"/>
            <a:ext cx="8775564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A165AF1-41DA-4090-BD32-976565B6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1394" y="6356350"/>
            <a:ext cx="856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553B59-50B1-43CF-917D-C0EC0F1A1FEE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00D5F4-BE0B-48D5-9B54-B01F5FEF0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6183" y="6356350"/>
            <a:ext cx="711144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CFC1FD-C7E7-4884-9676-288C99845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7202" y="6356350"/>
            <a:ext cx="66975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4" r:id="rId3"/>
    <p:sldLayoutId id="2147483695" r:id="rId4"/>
    <p:sldLayoutId id="2147483692" r:id="rId5"/>
    <p:sldLayoutId id="2147483687" r:id="rId6"/>
    <p:sldLayoutId id="2147483685" r:id="rId7"/>
    <p:sldLayoutId id="2147483686" r:id="rId8"/>
    <p:sldLayoutId id="2147483696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025" indent="-1666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1725" indent="-147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7625" indent="-1174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E7E4FF-95EA-420A-95C2-D16FBE2C98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2D4480-CEAA-C2AF-CD29-A320A5962A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0A43AF1-C5E5-4087-B6B3-4E4B2A89168A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741145" y="492369"/>
            <a:ext cx="9926855" cy="3504085"/>
          </a:xfrm>
        </p:spPr>
        <p:txBody>
          <a:bodyPr>
            <a:normAutofit/>
          </a:bodyPr>
          <a:lstStyle/>
          <a:p>
            <a:r>
              <a:rPr lang="sv-SE" dirty="0"/>
              <a:t>Information om </a:t>
            </a:r>
            <a:br>
              <a:rPr lang="sv-SE" dirty="0"/>
            </a:br>
            <a:r>
              <a:rPr lang="sv-SE" dirty="0"/>
              <a:t>Stål och metallavtalet </a:t>
            </a:r>
            <a:br>
              <a:rPr lang="sv-SE" dirty="0"/>
            </a:br>
            <a:r>
              <a:rPr lang="sv-SE" dirty="0"/>
              <a:t>1 april 2023 – 31 mars 2025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890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FF306DC-81A2-4EAB-8B23-B6F77D7F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273982"/>
            <a:ext cx="7970189" cy="1469217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Stål och  metallavtalet – Avtalets värde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FA7915C-0E8C-49A3-ACBD-87A24101B8B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/>
            <a:r>
              <a:rPr lang="sv-SE" sz="2000" dirty="0"/>
              <a:t>Avtalets värde (”märket”) är 7,4% på 24 månader</a:t>
            </a:r>
          </a:p>
          <a:p>
            <a:pPr marL="285750" indent="-285750"/>
            <a:r>
              <a:rPr lang="sv-SE" sz="2000" dirty="0"/>
              <a:t>Löneökningar under perioden 1 april -23 till 31 mars -25 med 7,4%</a:t>
            </a:r>
          </a:p>
          <a:p>
            <a:pPr marL="285750" indent="-285750"/>
            <a:r>
              <a:rPr lang="sv-SE" sz="2000" dirty="0"/>
              <a:t>OB höjs med löneutvecklingen på avtalsområdet</a:t>
            </a:r>
          </a:p>
          <a:p>
            <a:pPr marL="285750" indent="-285750"/>
            <a:r>
              <a:rPr lang="sv-SE" sz="2000" dirty="0"/>
              <a:t>Övriga ersättningar höjs med 3,3 % 1/4 -24 </a:t>
            </a:r>
          </a:p>
          <a:p>
            <a:pPr marL="285750" indent="-285750"/>
            <a:r>
              <a:rPr lang="sv-SE" sz="2000" dirty="0"/>
              <a:t>Höjning av delpensionspremie (LP) med 0,2% 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3792B2C-D7AB-4875-B23B-6D150C3D3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61EC13-1A27-F6FD-63BD-9603600A82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7C73FF-2FC1-44DA-987D-087ECF4F2E2C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7978" y="2086334"/>
            <a:ext cx="9914022" cy="4238792"/>
          </a:xfrm>
        </p:spPr>
        <p:txBody>
          <a:bodyPr>
            <a:normAutofit/>
          </a:bodyPr>
          <a:lstStyle/>
          <a:p>
            <a:r>
              <a:rPr lang="sv-SE" sz="2000" b="1" dirty="0"/>
              <a:t>Det blir två löneökningstillfällen:</a:t>
            </a:r>
          </a:p>
          <a:p>
            <a:endParaRPr lang="sv-SE" sz="2000" dirty="0"/>
          </a:p>
          <a:p>
            <a:r>
              <a:rPr lang="sv-SE" sz="2000" b="1" dirty="0"/>
              <a:t>Den första, 1 april 2023</a:t>
            </a:r>
          </a:p>
          <a:p>
            <a:r>
              <a:rPr lang="sv-SE" sz="2000" dirty="0"/>
              <a:t>Lönepott på 4,1 % av totala lönesumman, inklusive fasta och rörliga tillägg </a:t>
            </a:r>
          </a:p>
          <a:p>
            <a:endParaRPr lang="sv-SE" sz="2000" b="1" dirty="0"/>
          </a:p>
          <a:p>
            <a:r>
              <a:rPr lang="sv-SE" sz="2000" b="1" dirty="0"/>
              <a:t>Den andra, 1 april 2024</a:t>
            </a:r>
          </a:p>
          <a:p>
            <a:r>
              <a:rPr lang="sv-SE" sz="2000" dirty="0"/>
              <a:t>Lönepott på 3,3% av totala lönesumman, inklusive fasta och rörliga tillägg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6" y="1055078"/>
            <a:ext cx="8796666" cy="1248507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Stål och metallavtalet – Löneökningar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6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D5C3BD0-743C-4F7F-9A57-87330552F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9272" y="2696129"/>
            <a:ext cx="9606011" cy="3427079"/>
          </a:xfrm>
        </p:spPr>
        <p:txBody>
          <a:bodyPr/>
          <a:lstStyle/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Lägstalönerna höjs med 3,3% 1/4 -24)</a:t>
            </a:r>
          </a:p>
          <a:p>
            <a:pPr marL="0" indent="0">
              <a:buNone/>
            </a:pPr>
            <a:endParaRPr lang="sv-SE" sz="2000" dirty="0"/>
          </a:p>
          <a:p>
            <a:pPr marL="342900" indent="-342900"/>
            <a:r>
              <a:rPr lang="sv-SE" sz="2000" dirty="0"/>
              <a:t>Lägsta lön 18 år 22 028 kr/mån från 1/4-24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  <a:p>
            <a:endParaRPr lang="en-US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FB9C568F-6A50-491B-85B2-D1DA18C9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24" y="1424539"/>
            <a:ext cx="11218984" cy="1271590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Stål och metallavtalet – Lägstalöner 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41C3D3E-B69B-4CEC-8885-FBE5C0CDA6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83172B7A-D1B7-869F-E6F4-FC62149A4CF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E85289C-DFFA-4989-871B-D0B1E886D936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595" y="1842943"/>
            <a:ext cx="9816573" cy="1381294"/>
          </a:xfrm>
        </p:spPr>
        <p:txBody>
          <a:bodyPr/>
          <a:lstStyle/>
          <a:p>
            <a:pPr algn="ctr"/>
            <a:r>
              <a:rPr lang="sv-SE" dirty="0">
                <a:solidFill>
                  <a:srgbClr val="FA6B67"/>
                </a:solidFill>
              </a:rPr>
              <a:t>Stål och metallavtalet – Delpensionsavsättning (LP)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Tjänas in från första kronan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69987" y="2674898"/>
            <a:ext cx="9214602" cy="3600000"/>
          </a:xfrm>
        </p:spPr>
        <p:txBody>
          <a:bodyPr>
            <a:normAutofit/>
          </a:bodyPr>
          <a:lstStyle/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Avsättningen till delpension (LP) ökas med 0,2% från den 1 januari 2024.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blir då 4,9% under avtalsperioden</a:t>
            </a:r>
            <a:endParaRPr lang="sv-SE" sz="2000" dirty="0">
              <a:solidFill>
                <a:srgbClr val="FF0000"/>
              </a:solidFill>
            </a:endParaRP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till Foras avtalspension blir 10,4% (4,5%+4,9%) </a:t>
            </a:r>
          </a:p>
          <a:p>
            <a:pPr marL="342900" indent="-342900"/>
            <a:r>
              <a:rPr lang="sv-SE" sz="2000" dirty="0"/>
              <a:t>Ökningen av LP med 0,2% belastar inte löneutrymmet utan betalas genom att kompensationen för nationaldagen 2,3 timmar per år tas bort.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1299411"/>
            <a:ext cx="11434813" cy="1953928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Stå och metallavtalet – Sänkt ingångsålder till insättning för avtalspension (Fora)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263" y="2435192"/>
            <a:ext cx="10866922" cy="3921158"/>
          </a:xfrm>
        </p:spPr>
        <p:txBody>
          <a:bodyPr>
            <a:normAutofit/>
          </a:bodyPr>
          <a:lstStyle/>
          <a:p>
            <a:endParaRPr lang="sv-SE" sz="2000" dirty="0"/>
          </a:p>
          <a:p>
            <a:r>
              <a:rPr lang="sv-SE" sz="2000" dirty="0"/>
              <a:t>LO har träffat en överenskommelse med Svenskt Näringsliv om att sänka ingångsålder för insättning till avtalspension (4,5% av lönen) från 25år till 22år. </a:t>
            </a:r>
          </a:p>
          <a:p>
            <a:r>
              <a:rPr lang="sv-SE" sz="2000" dirty="0"/>
              <a:t>1/1-23 ska avtalspensionen beräknas och inbetalas månadsvis och redovisas på lönespecifikationen. Har flyttats fram </a:t>
            </a:r>
            <a:r>
              <a:rPr lang="sv-SE" sz="2000"/>
              <a:t>till första kvartalet -24</a:t>
            </a:r>
            <a:endParaRPr lang="sv-SE" sz="2000" dirty="0"/>
          </a:p>
          <a:p>
            <a:endParaRPr lang="sv-SE" sz="2000" dirty="0"/>
          </a:p>
          <a:p>
            <a:pPr marL="342900" indent="-342900"/>
            <a:r>
              <a:rPr lang="sv-SE" sz="2000" dirty="0"/>
              <a:t>Från 1 januari 2021 sänks åldern till 24 år </a:t>
            </a:r>
          </a:p>
          <a:p>
            <a:pPr marL="342900" indent="-342900"/>
            <a:r>
              <a:rPr lang="sv-SE" sz="2000" dirty="0"/>
              <a:t>Från 1 januari 2022 sänks åldern till 23 år </a:t>
            </a:r>
          </a:p>
          <a:p>
            <a:pPr marL="342900" indent="-342900"/>
            <a:r>
              <a:rPr lang="sv-SE" sz="2000" dirty="0"/>
              <a:t>Från 1 januari 2023 sänks åldern till 22 år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1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2"/>
          </p:nvPr>
        </p:nvSpPr>
        <p:spPr>
          <a:xfrm>
            <a:off x="1190307" y="3201050"/>
            <a:ext cx="8604323" cy="2922158"/>
          </a:xfrm>
        </p:spPr>
        <p:txBody>
          <a:bodyPr>
            <a:normAutofit/>
          </a:bodyPr>
          <a:lstStyle/>
          <a:p>
            <a:r>
              <a:rPr lang="sv-SE" sz="2000" dirty="0"/>
              <a:t>Vikariat anställning har sänks från 36 till 24 månader.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Kombinationen av visstidsanställning och vikariat sänks från 4,5 år till 3 år</a:t>
            </a:r>
          </a:p>
          <a:p>
            <a:endParaRPr lang="sv-SE" sz="2000" dirty="0"/>
          </a:p>
          <a:p>
            <a:r>
              <a:rPr lang="sv-SE" sz="2000" dirty="0"/>
              <a:t>Visstidsanställning kortast en månad, med undantag av pensionärer och studenter som tidigare arbetat på arbetsplatsen</a:t>
            </a: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191395" y="1273983"/>
            <a:ext cx="8603235" cy="1027510"/>
          </a:xfrm>
        </p:spPr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Stål och metallavtalet – anställningens ingående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0281C37-B995-4502-8400-5152ACA0BEE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703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3" name="Group 83"/>
          <p:cNvGraphicFramePr>
            <a:graphicFrameLocks noGrp="1"/>
          </p:cNvGraphicFramePr>
          <p:nvPr/>
        </p:nvGraphicFramePr>
        <p:xfrm>
          <a:off x="1524001" y="1"/>
          <a:ext cx="9143999" cy="6858001"/>
        </p:xfrm>
        <a:graphic>
          <a:graphicData uri="http://schemas.openxmlformats.org/drawingml/2006/table">
            <a:tbl>
              <a:tblPr/>
              <a:tblGrid>
                <a:gridCol w="169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9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78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Innehåll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Svensk lag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Riksavtal, Stål &amp; Metallavtal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april  2024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Totala värdet är beräknat på lägsta lön i avtalet samt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2-skift 5,30-14 14-22,30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Riksavtal, Stål &amp; Metallavtal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april 2024</a:t>
                      </a:r>
                      <a:endParaRPr kumimoji="0" lang="sv-S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Totala värdet i pengar är räknat på ett exempel med månadslön på      33 724 kr, 2-skift 5,30-14 14-22,30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Lön/minimilön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22 028 kr/månad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264 336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33 724 kr/månad </a:t>
                      </a:r>
                    </a:p>
                    <a:p>
                      <a:r>
                        <a:rPr lang="sv-SE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404 688 kr/år</a:t>
                      </a:r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Ob-ersättning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Beroende på tidpunkt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32,52 kr–212,88 kr/timme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24 675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24 675 kr</a:t>
                      </a:r>
                      <a:r>
                        <a:rPr lang="sv-SE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Övertidsersättning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 lördagar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Övertid 55,71 kr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 91,18 kr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Totalt 10 910 kr för 5 lördagar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13 584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Semestertillägg 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12 % av totala lönen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aseline="0" dirty="0"/>
                        <a:t>8 224 kr/år</a:t>
                      </a: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 semestertillägg för 25 semesterdagar </a:t>
                      </a:r>
                      <a:endParaRPr lang="sv-SE" sz="1300" dirty="0"/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6 750kr + 3819 kr/år i semestertillägg för 25 semesterdagar (10 569 kr/år)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Arbetstids-förkortning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minuter (94,36 timmar)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11 877 kr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18 184 kr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LP (livs-arbetstidspremie)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4,9 % på totala lönen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15 099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22 227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Avtalspension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4,5 % på totala lönen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13 867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20 413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Helglön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10 070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15 417 kr/år</a:t>
                      </a: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värde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359 058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511 573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813823"/>
      </p:ext>
    </p:extLst>
  </p:cSld>
  <p:clrMapOvr>
    <a:masterClrMapping/>
  </p:clrMapOvr>
  <p:transition spd="slow" advClick="0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>
            <a:extLst>
              <a:ext uri="{FF2B5EF4-FFF2-40B4-BE49-F238E27FC236}">
                <a16:creationId xmlns:a16="http://schemas.microsoft.com/office/drawing/2014/main" id="{07B56E08-D1CD-624F-A749-D1DD0A7E473D}"/>
              </a:ext>
            </a:extLst>
          </p:cNvPr>
          <p:cNvSpPr>
            <a:spLocks/>
          </p:cNvSpPr>
          <p:nvPr/>
        </p:nvSpPr>
        <p:spPr bwMode="auto">
          <a:xfrm>
            <a:off x="1985050" y="4373049"/>
            <a:ext cx="8221897" cy="14333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TACK</a:t>
            </a:r>
          </a:p>
        </p:txBody>
      </p:sp>
      <p:sp>
        <p:nvSpPr>
          <p:cNvPr id="3" name="AutoShape 119">
            <a:extLst>
              <a:ext uri="{FF2B5EF4-FFF2-40B4-BE49-F238E27FC236}">
                <a16:creationId xmlns:a16="http://schemas.microsoft.com/office/drawing/2014/main" id="{54836AEC-BC20-914A-81A4-185854F62938}"/>
              </a:ext>
            </a:extLst>
          </p:cNvPr>
          <p:cNvSpPr>
            <a:spLocks/>
          </p:cNvSpPr>
          <p:nvPr/>
        </p:nvSpPr>
        <p:spPr bwMode="auto">
          <a:xfrm>
            <a:off x="4840150" y="1606577"/>
            <a:ext cx="2511699" cy="25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EBEA8B-CA2B-BFE1-CE20-67BAD5EF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0AE1-1337-4AF1-A978-01B49401630D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IFMetall-OfficeTema">
  <a:themeElements>
    <a:clrScheme name="IFMetall">
      <a:dk1>
        <a:sysClr val="windowText" lastClr="000000"/>
      </a:dk1>
      <a:lt1>
        <a:sysClr val="window" lastClr="FFFFFF"/>
      </a:lt1>
      <a:dk2>
        <a:srgbClr val="122F44"/>
      </a:dk2>
      <a:lt2>
        <a:srgbClr val="FFFFFF"/>
      </a:lt2>
      <a:accent1>
        <a:srgbClr val="DA1A35"/>
      </a:accent1>
      <a:accent2>
        <a:srgbClr val="ED7308"/>
      </a:accent2>
      <a:accent3>
        <a:srgbClr val="ACC714"/>
      </a:accent3>
      <a:accent4>
        <a:srgbClr val="70C7DB"/>
      </a:accent4>
      <a:accent5>
        <a:srgbClr val="3B4951"/>
      </a:accent5>
      <a:accent6>
        <a:srgbClr val="0C202D"/>
      </a:accent6>
      <a:hlink>
        <a:srgbClr val="70C7DB"/>
      </a:hlink>
      <a:folHlink>
        <a:srgbClr val="DA1A35"/>
      </a:folHlink>
    </a:clrScheme>
    <a:fontScheme name="IFMetall">
      <a:majorFont>
        <a:latin typeface="Roboto Condensed Medium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 Metall mall 2022 220601.potx" id="{CEBE8F2B-4B16-444A-8220-308DA6671E08}" vid="{2E1E2AEA-4BC6-4D4A-BF6D-129F945F7A7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5552E3-54CC-4A73-B04B-F94A8BBC2DEF}"/>
</file>

<file path=customXml/itemProps2.xml><?xml version="1.0" encoding="utf-8"?>
<ds:datastoreItem xmlns:ds="http://schemas.openxmlformats.org/officeDocument/2006/customXml" ds:itemID="{5C89A2F6-7355-40E4-A39D-6DCED3770F89}"/>
</file>

<file path=customXml/itemProps3.xml><?xml version="1.0" encoding="utf-8"?>
<ds:datastoreItem xmlns:ds="http://schemas.openxmlformats.org/officeDocument/2006/customXml" ds:itemID="{75F4B2EE-14E8-47D6-B1AD-75FAF537AC15}"/>
</file>

<file path=docProps/app.xml><?xml version="1.0" encoding="utf-8"?>
<Properties xmlns="http://schemas.openxmlformats.org/officeDocument/2006/extended-properties" xmlns:vt="http://schemas.openxmlformats.org/officeDocument/2006/docPropsVTypes">
  <Template>IFMetall</Template>
  <TotalTime>286</TotalTime>
  <Words>619</Words>
  <Application>Microsoft Office PowerPoint</Application>
  <PresentationFormat>Bredbild</PresentationFormat>
  <Paragraphs>110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</vt:lpstr>
      <vt:lpstr>Roboto</vt:lpstr>
      <vt:lpstr>Roboto Condensed</vt:lpstr>
      <vt:lpstr>Roboto Condensed Medium</vt:lpstr>
      <vt:lpstr>IFMetall-OfficeTema</vt:lpstr>
      <vt:lpstr>Information om  Stål och metallavtalet  1 april 2023 – 31 mars 2025 </vt:lpstr>
      <vt:lpstr>Stål och  metallavtalet – Avtalets värde </vt:lpstr>
      <vt:lpstr>Stål och metallavtalet – Löneökningar </vt:lpstr>
      <vt:lpstr>Stål och metallavtalet – Lägstalöner  </vt:lpstr>
      <vt:lpstr>Stål och metallavtalet – Delpensionsavsättning (LP)  Tjänas in från första kronan </vt:lpstr>
      <vt:lpstr>Stå och metallavtalet – Sänkt ingångsålder till insättning för avtalspension (Fora)  </vt:lpstr>
      <vt:lpstr>Stål och metallavtalet – anställningens ingående</vt:lpstr>
      <vt:lpstr>PowerPoint-presentation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I-avtalet IF Metall 1 april 2023 – 31 mars 2025</dc:title>
  <dc:creator>Paula Thunberg Bertolone</dc:creator>
  <cp:keywords>IF Metall;Powerpoint;Mallar</cp:keywords>
  <cp:lastModifiedBy>Jeanita Strandhäll</cp:lastModifiedBy>
  <cp:revision>29</cp:revision>
  <dcterms:created xsi:type="dcterms:W3CDTF">2023-04-07T12:43:11Z</dcterms:created>
  <dcterms:modified xsi:type="dcterms:W3CDTF">2024-03-01T11:15:32Z</dcterms:modified>
</cp:coreProperties>
</file>