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97" r:id="rId3"/>
    <p:sldId id="298" r:id="rId4"/>
    <p:sldId id="299" r:id="rId5"/>
    <p:sldId id="301" r:id="rId6"/>
    <p:sldId id="304" r:id="rId7"/>
    <p:sldId id="259" r:id="rId8"/>
    <p:sldId id="295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09" d="100"/>
          <a:sy n="109" d="100"/>
        </p:scale>
        <p:origin x="120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E0BBA-561B-CF4B-9147-1B2ECB4F9FB1}" type="datetimeFigureOut">
              <a:rPr lang="sv-SE" smtClean="0"/>
              <a:t>2024-03-01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CFFEC-ABAE-024D-AE90-AA08E34DD30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139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5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>
              <a:latin typeface="Arial" panose="020B0604020202020204" pitchFamily="34" charset="0"/>
            </a:endParaRPr>
          </a:p>
        </p:txBody>
      </p:sp>
      <p:sp>
        <p:nvSpPr>
          <p:cNvPr id="141316" name="Platshållare för bild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69F696-D47C-480E-8F4B-ECA785BE49B1}" type="slidenum">
              <a:rPr lang="sv-SE" altLang="sv-SE" smtClean="0"/>
              <a:pPr>
                <a:spcBef>
                  <a:spcPct val="0"/>
                </a:spcBef>
              </a:pPr>
              <a:t>7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49775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CAAFBE25-CF33-2C49-B3A8-699C5B3A78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A0A1A89-EC7C-4706-805B-346E28D6FD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14274"/>
            <a:ext cx="9144000" cy="1584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defRPr sz="5400" b="1" i="0" cap="none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huvudrubrik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90726E-8860-4F7F-9BCB-C8385E491FC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96454"/>
            <a:ext cx="9144000" cy="401638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cap="all" spc="100" baseline="0">
                <a:solidFill>
                  <a:schemeClr val="accent4"/>
                </a:solidFill>
                <a:latin typeface="Roboto Condensed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</a:t>
            </a:r>
          </a:p>
        </p:txBody>
      </p:sp>
      <p:sp>
        <p:nvSpPr>
          <p:cNvPr id="17" name="Platshållare för datum 16">
            <a:extLst>
              <a:ext uri="{FF2B5EF4-FFF2-40B4-BE49-F238E27FC236}">
                <a16:creationId xmlns:a16="http://schemas.microsoft.com/office/drawing/2014/main" id="{B442FDBD-EEEC-465D-A207-2C69051C839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1BE471-CD76-49E8-9AA4-6C06427982C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C913AA0C-E3F7-4FB9-BF20-8B36301EB0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Platshållare för bildnummer 18">
            <a:extLst>
              <a:ext uri="{FF2B5EF4-FFF2-40B4-BE49-F238E27FC236}">
                <a16:creationId xmlns:a16="http://schemas.microsoft.com/office/drawing/2014/main" id="{12399F2F-44DC-45AE-A19D-E9DE03FAAA3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DDCB9257-6B6B-4C48-A10B-EB01B677C4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5" name="Grafik hörnet">
            <a:extLst>
              <a:ext uri="{FF2B5EF4-FFF2-40B4-BE49-F238E27FC236}">
                <a16:creationId xmlns:a16="http://schemas.microsoft.com/office/drawing/2014/main" id="{04EF3B63-4887-4C72-BF15-94D78A87BA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 rot="10800000">
            <a:off x="10754373" y="5426640"/>
            <a:ext cx="1446336" cy="143136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5000 w 10000"/>
              <a:gd name="connsiteY2" fmla="*/ 10000 h 10000"/>
              <a:gd name="connsiteX3" fmla="*/ 0 w 10000"/>
              <a:gd name="connsiteY3" fmla="*/ 0 h 10000"/>
              <a:gd name="connsiteX0" fmla="*/ 0 w 10000"/>
              <a:gd name="connsiteY0" fmla="*/ 0 h 9940"/>
              <a:gd name="connsiteX1" fmla="*/ 10000 w 10000"/>
              <a:gd name="connsiteY1" fmla="*/ 0 h 9940"/>
              <a:gd name="connsiteX2" fmla="*/ 101 w 10000"/>
              <a:gd name="connsiteY2" fmla="*/ 9940 h 9940"/>
              <a:gd name="connsiteX3" fmla="*/ 0 w 10000"/>
              <a:gd name="connsiteY3" fmla="*/ 0 h 994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1 w 10000"/>
              <a:gd name="connsiteY2" fmla="*/ 10000 h 10000"/>
              <a:gd name="connsiteX3" fmla="*/ 0 w 10000"/>
              <a:gd name="connsiteY3" fmla="*/ 0 h 10000"/>
              <a:gd name="connsiteX0" fmla="*/ 44 w 10044"/>
              <a:gd name="connsiteY0" fmla="*/ 0 h 10000"/>
              <a:gd name="connsiteX1" fmla="*/ 10044 w 10044"/>
              <a:gd name="connsiteY1" fmla="*/ 0 h 10000"/>
              <a:gd name="connsiteX2" fmla="*/ 145 w 10044"/>
              <a:gd name="connsiteY2" fmla="*/ 10000 h 10000"/>
              <a:gd name="connsiteX3" fmla="*/ 44 w 10044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44" h="10000">
                <a:moveTo>
                  <a:pt x="44" y="0"/>
                </a:moveTo>
                <a:lnTo>
                  <a:pt x="10044" y="0"/>
                </a:lnTo>
                <a:cubicBezTo>
                  <a:pt x="6744" y="3333"/>
                  <a:pt x="58" y="9952"/>
                  <a:pt x="145" y="10000"/>
                </a:cubicBezTo>
                <a:cubicBezTo>
                  <a:pt x="-131" y="9892"/>
                  <a:pt x="78" y="3333"/>
                  <a:pt x="44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357187" indent="0">
              <a:buNone/>
              <a:defRPr sz="200"/>
            </a:lvl2pPr>
            <a:lvl3pPr marL="668337" indent="0">
              <a:buNone/>
              <a:defRPr sz="200"/>
            </a:lvl3pPr>
            <a:lvl4pPr marL="954087" indent="0">
              <a:buNone/>
              <a:defRPr sz="200"/>
            </a:lvl4pPr>
            <a:lvl5pPr marL="1200150" indent="0">
              <a:buNone/>
              <a:defRPr sz="200"/>
            </a:lvl5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5535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6" name="Platshållare för innehåll 14">
            <a:extLst>
              <a:ext uri="{FF2B5EF4-FFF2-40B4-BE49-F238E27FC236}">
                <a16:creationId xmlns:a16="http://schemas.microsoft.com/office/drawing/2014/main" id="{15AA51CA-9BE6-481E-821B-330D05C6C5F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190625" y="2413518"/>
            <a:ext cx="8775564" cy="36036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635E2246-3E20-4D7E-A154-4660E704FB9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195C6CD-4BBE-4CD4-A0E4-A5BFE8640B1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42748A7B-6B1D-407F-8C11-9FF888FCF24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46761E2C-685C-4915-9AAF-301D0A6410B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">
            <a:extLst>
              <a:ext uri="{FF2B5EF4-FFF2-40B4-BE49-F238E27FC236}">
                <a16:creationId xmlns:a16="http://schemas.microsoft.com/office/drawing/2014/main" id="{5B0E891B-2870-4362-BFB6-8F21A6F06FA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892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9" name="Rubrik 1">
            <a:extLst>
              <a:ext uri="{FF2B5EF4-FFF2-40B4-BE49-F238E27FC236}">
                <a16:creationId xmlns:a16="http://schemas.microsoft.com/office/drawing/2014/main" id="{14C263A2-8D30-461D-8751-A3E3F7234F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69F67C2-3A8D-4DBD-9CD1-959F1897B189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C3C833F2-9777-4EDA-AEEE-BE41F01D7BD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22C6E1B-72CB-469B-A439-F95976147C9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9FEEB049-66FF-4C96-8155-C7029AE02F5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2" name="Grafik hörnet">
            <a:extLst>
              <a:ext uri="{FF2B5EF4-FFF2-40B4-BE49-F238E27FC236}">
                <a16:creationId xmlns:a16="http://schemas.microsoft.com/office/drawing/2014/main" id="{7652E2D0-4DB9-4A63-8F91-E0370C00CE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818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3201050"/>
            <a:ext cx="4672013" cy="29221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3201050"/>
            <a:ext cx="4672013" cy="2922158"/>
          </a:xfrm>
        </p:spPr>
        <p:txBody>
          <a:bodyPr/>
          <a:lstStyle/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text 2">
            <a:extLst>
              <a:ext uri="{FF2B5EF4-FFF2-40B4-BE49-F238E27FC236}">
                <a16:creationId xmlns:a16="http://schemas.microsoft.com/office/drawing/2014/main" id="{02FBBD07-B727-405B-BD19-D828D6F7A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0307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Platshållare för text 4">
            <a:extLst>
              <a:ext uri="{FF2B5EF4-FFF2-40B4-BE49-F238E27FC236}">
                <a16:creationId xmlns:a16="http://schemas.microsoft.com/office/drawing/2014/main" id="{9F796D27-C71F-4919-B825-F2E559EDB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9362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C516CF6E-EE84-439D-82CA-C8FD50896D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95035E4-CC22-4183-8E48-6ED0B5F0441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0281C37-B995-4502-8400-5152ACA0BEE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F46D7A-57DD-4D74-BC19-4A034C5E1CE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Platshållare för bildnummer 15">
            <a:extLst>
              <a:ext uri="{FF2B5EF4-FFF2-40B4-BE49-F238E27FC236}">
                <a16:creationId xmlns:a16="http://schemas.microsoft.com/office/drawing/2014/main" id="{E0E9CCB8-DB4B-42E7-A84A-204827177DD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">
            <a:extLst>
              <a:ext uri="{FF2B5EF4-FFF2-40B4-BE49-F238E27FC236}">
                <a16:creationId xmlns:a16="http://schemas.microsoft.com/office/drawing/2014/main" id="{D7969DCE-4379-4443-AAA9-99BFE69770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77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2" name="Platshållare för text 2">
            <a:extLst>
              <a:ext uri="{FF2B5EF4-FFF2-40B4-BE49-F238E27FC236}">
                <a16:creationId xmlns:a16="http://schemas.microsoft.com/office/drawing/2014/main" id="{2632B911-CE03-4C50-8F01-FD902ADE84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90307" y="2420898"/>
            <a:ext cx="4672013" cy="360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3" name="Platshållare för innehåll 3">
            <a:extLst>
              <a:ext uri="{FF2B5EF4-FFF2-40B4-BE49-F238E27FC236}">
                <a16:creationId xmlns:a16="http://schemas.microsoft.com/office/drawing/2014/main" id="{D4D038E6-0EDF-41D1-9AE6-0F854A5A172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328913" y="2420897"/>
            <a:ext cx="4672462" cy="360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Infoga objekt här</a:t>
            </a:r>
            <a:endParaRPr lang="en-US" dirty="0"/>
          </a:p>
        </p:txBody>
      </p:sp>
      <p:sp>
        <p:nvSpPr>
          <p:cNvPr id="6" name="Platshållare för datum 12">
            <a:extLst>
              <a:ext uri="{FF2B5EF4-FFF2-40B4-BE49-F238E27FC236}">
                <a16:creationId xmlns:a16="http://schemas.microsoft.com/office/drawing/2014/main" id="{454C255D-22EA-433C-834A-7F1C021A52A3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2D0B39E-ED3C-4ED6-8EB8-A19AA9C2F69F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4" name="Platshållare för sidfot 13">
            <a:extLst>
              <a:ext uri="{FF2B5EF4-FFF2-40B4-BE49-F238E27FC236}">
                <a16:creationId xmlns:a16="http://schemas.microsoft.com/office/drawing/2014/main" id="{B478B0F6-AA9F-4AB8-9350-4406886DBE3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AFEE9616-2783-4542-A53F-35AD7672410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5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 16">
            <a:extLst>
              <a:ext uri="{FF2B5EF4-FFF2-40B4-BE49-F238E27FC236}">
                <a16:creationId xmlns:a16="http://schemas.microsoft.com/office/drawing/2014/main" id="{FA0FBBF9-C94F-497D-ADB0-0C89D9D1F5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617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latshållare för innehåll 5">
            <a:extLst>
              <a:ext uri="{FF2B5EF4-FFF2-40B4-BE49-F238E27FC236}">
                <a16:creationId xmlns:a16="http://schemas.microsoft.com/office/drawing/2014/main" id="{8EAC6F7F-D73A-FF48-B7F1-6FA197362D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9327" cy="686211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2356" y="1660063"/>
            <a:ext cx="46709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rubrik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8E57363F-27F4-2244-B485-991BD627615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36103" y="1089230"/>
            <a:ext cx="5419009" cy="516257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CB8DA12-877E-403B-B54E-C7CE8623B3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31267" y="2806977"/>
            <a:ext cx="4672013" cy="34312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6" name="Platshållare för datum 15">
            <a:extLst>
              <a:ext uri="{FF2B5EF4-FFF2-40B4-BE49-F238E27FC236}">
                <a16:creationId xmlns:a16="http://schemas.microsoft.com/office/drawing/2014/main" id="{656192AE-CC9B-4D2D-93C1-CEF2CA83CC8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0CCACE3-B3D3-4001-AC78-F40DD1994BE3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7" name="Platshållare för sidfot 16">
            <a:extLst>
              <a:ext uri="{FF2B5EF4-FFF2-40B4-BE49-F238E27FC236}">
                <a16:creationId xmlns:a16="http://schemas.microsoft.com/office/drawing/2014/main" id="{410CC3DE-2BAD-4ECE-8CAB-AB871B71A9F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Platshållare för bildnummer 17">
            <a:extLst>
              <a:ext uri="{FF2B5EF4-FFF2-40B4-BE49-F238E27FC236}">
                <a16:creationId xmlns:a16="http://schemas.microsoft.com/office/drawing/2014/main" id="{831D3E0E-15D0-4F40-B85C-02CFF74A99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8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 19">
            <a:extLst>
              <a:ext uri="{FF2B5EF4-FFF2-40B4-BE49-F238E27FC236}">
                <a16:creationId xmlns:a16="http://schemas.microsoft.com/office/drawing/2014/main" id="{64EC65B6-3BD6-4932-ABEF-7EDE12C46E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152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1">
            <a:extLst>
              <a:ext uri="{FF2B5EF4-FFF2-40B4-BE49-F238E27FC236}">
                <a16:creationId xmlns:a16="http://schemas.microsoft.com/office/drawing/2014/main" id="{AE452990-3A05-8F49-BEB9-39C33DF2BEF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68641C8-7B29-40AC-AF57-209C1F08245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5A565A6-D1DC-4E4F-B9AF-72DB8C0F19B4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51A95DB-1392-4D96-A1B4-3165954CEDF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6EDC1AA9-4561-4F5E-9038-F4509B0620A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Grafik hörnet 11">
            <a:extLst>
              <a:ext uri="{FF2B5EF4-FFF2-40B4-BE49-F238E27FC236}">
                <a16:creationId xmlns:a16="http://schemas.microsoft.com/office/drawing/2014/main" id="{EE1C0B4D-7DBA-42BB-955B-B408BA3AC5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584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innehåll 1">
            <a:extLst>
              <a:ext uri="{FF2B5EF4-FFF2-40B4-BE49-F238E27FC236}">
                <a16:creationId xmlns:a16="http://schemas.microsoft.com/office/drawing/2014/main" id="{2DACDAF6-ABE3-2840-A2F2-6632A3FC96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E0327E65-DFD8-4575-B926-0D5850C2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BF2E8-7B57-4C0F-91BC-62CB47D3732B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96A059D-FB04-42DE-869A-2EA4C4A7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890BDA3-8ECB-45CD-A547-F1BCE398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32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0B12-4295-48B5-98E2-6C577889B58A}" type="datetime1">
              <a:rPr lang="sv-SE" smtClean="0"/>
              <a:t>2024-03-01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5A13-C5B7-4827-B697-89B542DB11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652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rubrik 1">
            <a:extLst>
              <a:ext uri="{FF2B5EF4-FFF2-40B4-BE49-F238E27FC236}">
                <a16:creationId xmlns:a16="http://schemas.microsoft.com/office/drawing/2014/main" id="{D27A04EA-5D2D-4453-832D-80F827BAC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5" y="1135155"/>
            <a:ext cx="7160123" cy="1166337"/>
          </a:xfrm>
          <a:prstGeom prst="rect">
            <a:avLst/>
          </a:prstGeom>
        </p:spPr>
        <p:txBody>
          <a:bodyPr vert="horz" lIns="90000" tIns="45720" rIns="91440" bIns="45720" rtlCol="0" anchor="b" anchorCtr="0">
            <a:noAutofit/>
          </a:bodyPr>
          <a:lstStyle/>
          <a:p>
            <a:r>
              <a:rPr lang="sv-SE" dirty="0"/>
              <a:t>Klicka här för att ändra mall </a:t>
            </a:r>
            <a:br>
              <a:rPr lang="sv-SE" dirty="0"/>
            </a:br>
            <a:r>
              <a:rPr lang="sv-SE" dirty="0"/>
              <a:t>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9C3D401-CE45-499F-ABCD-2A7EB99D7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1396" y="2420897"/>
            <a:ext cx="8775564" cy="36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EA165AF1-41DA-4090-BD32-976565B6B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1394" y="6356350"/>
            <a:ext cx="856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9553B59-50B1-43CF-917D-C0EC0F1A1FEE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00D5F4-BE0B-48D5-9B54-B01F5FEF0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16183" y="6356350"/>
            <a:ext cx="711144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CFC1FD-C7E7-4884-9676-288C99845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7202" y="6356350"/>
            <a:ext cx="669758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1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1" r:id="rId2"/>
    <p:sldLayoutId id="2147483694" r:id="rId3"/>
    <p:sldLayoutId id="2147483695" r:id="rId4"/>
    <p:sldLayoutId id="2147483692" r:id="rId5"/>
    <p:sldLayoutId id="2147483687" r:id="rId6"/>
    <p:sldLayoutId id="2147483685" r:id="rId7"/>
    <p:sldLayoutId id="2147483686" r:id="rId8"/>
    <p:sldLayoutId id="2147483696" r:id="rId9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82563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35025" indent="-16668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1725" indent="-14763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17625" indent="-1174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E7E4FF-95EA-420A-95C2-D16FBE2C98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2D4480-CEAA-C2AF-CD29-A320A5962A9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50A43AF1-C5E5-4087-B6B3-4E4B2A89168A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Rubrik 5"/>
          <p:cNvSpPr>
            <a:spLocks noGrp="1"/>
          </p:cNvSpPr>
          <p:nvPr>
            <p:ph type="ctrTitle"/>
          </p:nvPr>
        </p:nvSpPr>
        <p:spPr>
          <a:xfrm>
            <a:off x="741145" y="877825"/>
            <a:ext cx="9926855" cy="2778272"/>
          </a:xfrm>
        </p:spPr>
        <p:txBody>
          <a:bodyPr>
            <a:normAutofit fontScale="90000"/>
          </a:bodyPr>
          <a:lstStyle/>
          <a:p>
            <a:r>
              <a:rPr lang="sv-SE" dirty="0"/>
              <a:t>Information om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Information om Motorbranschavtalet </a:t>
            </a:r>
            <a:br>
              <a:rPr lang="sv-SE" dirty="0"/>
            </a:br>
            <a:r>
              <a:rPr lang="sv-SE" dirty="0"/>
              <a:t>IF Metall</a:t>
            </a:r>
            <a:br>
              <a:rPr lang="sv-SE" dirty="0"/>
            </a:br>
            <a:r>
              <a:rPr lang="sv-SE" dirty="0"/>
              <a:t>1 maj 2023 – 30 april 2025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890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8FF306DC-81A2-4EAB-8B23-B6F77D7F6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25" y="1611976"/>
            <a:ext cx="8382372" cy="1263943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Motorbranschavtalet IF Metall – Avtalets värde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5FA7915C-0E8C-49A3-ACBD-87A24101B8B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285750" indent="-285750"/>
            <a:r>
              <a:rPr lang="sv-SE" sz="2000" dirty="0"/>
              <a:t>Avtalets värde (”märket”) är 7,4% på 24 månader</a:t>
            </a:r>
          </a:p>
          <a:p>
            <a:pPr marL="285750" indent="-285750"/>
            <a:r>
              <a:rPr lang="sv-SE" sz="2000" dirty="0"/>
              <a:t>Löneökningar under perioden 1 maj 23 till 30 april -25 med 7,2%</a:t>
            </a:r>
          </a:p>
          <a:p>
            <a:pPr marL="285750" indent="-285750"/>
            <a:r>
              <a:rPr lang="sv-SE" sz="2000" dirty="0"/>
              <a:t>OB och övertidstillägg, beredskapsersättning samt lägsta semesterlön höjs med 3,1 % 1/4 -24 </a:t>
            </a:r>
          </a:p>
          <a:p>
            <a:pPr marL="285750" indent="-285750"/>
            <a:r>
              <a:rPr lang="sv-SE" sz="2000" dirty="0"/>
              <a:t>Höjning av delpensionspremie (DP) med 0,2% -24</a:t>
            </a:r>
          </a:p>
          <a:p>
            <a:pPr marL="285750" indent="-285750"/>
            <a:endParaRPr lang="sv-SE" sz="2000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3792B2C-D7AB-4875-B23B-6D150C3D3B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261EC13-1A27-F6FD-63BD-9603600A82E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C7C73FF-2FC1-44DA-987D-087ECF4F2E2C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68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206821D-94C8-427E-BE54-9F6CEDF90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3768" y="2117559"/>
            <a:ext cx="9914022" cy="4238792"/>
          </a:xfrm>
        </p:spPr>
        <p:txBody>
          <a:bodyPr>
            <a:normAutofit/>
          </a:bodyPr>
          <a:lstStyle/>
          <a:p>
            <a:r>
              <a:rPr lang="sv-SE" sz="2000" b="1" dirty="0"/>
              <a:t>Det blir två löneökningstillfällen:</a:t>
            </a:r>
          </a:p>
          <a:p>
            <a:endParaRPr lang="sv-SE" sz="2000" dirty="0"/>
          </a:p>
          <a:p>
            <a:r>
              <a:rPr lang="sv-SE" sz="2000" b="1" dirty="0"/>
              <a:t>Den första den 1 maj 2023</a:t>
            </a:r>
          </a:p>
          <a:p>
            <a:r>
              <a:rPr lang="sv-SE" sz="2000" dirty="0"/>
              <a:t>Lönepott på 669 kr/mån (3,82 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r>
              <a:rPr lang="sv-SE" sz="2000" dirty="0"/>
              <a:t>Generellt på 669 kr/mån (3,82 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b="1" dirty="0"/>
              <a:t>Den andra den 1 maj 2024</a:t>
            </a:r>
          </a:p>
          <a:p>
            <a:r>
              <a:rPr lang="sv-SE" sz="2000" dirty="0"/>
              <a:t>Lönepott på 532 kr/mån (3,04</a:t>
            </a:r>
            <a:r>
              <a:rPr lang="sv-SE" sz="2000" dirty="0">
                <a:solidFill>
                  <a:srgbClr val="FF0000"/>
                </a:solidFill>
              </a:rPr>
              <a:t> </a:t>
            </a:r>
            <a:r>
              <a:rPr lang="sv-SE" sz="2000" dirty="0"/>
              <a:t>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r>
              <a:rPr lang="sv-SE" sz="2000" dirty="0"/>
              <a:t>Generellt på 532 kr/mån (3,04 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endParaRPr lang="en-US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59DAC7C4-C12B-4F02-85DB-B9D142410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48" y="1828799"/>
            <a:ext cx="9396394" cy="939037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Motorbranschavtalet IF Metall – Löneökningar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B3892D1-6E9C-4763-8F30-40B9DC048B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87A4B609-41B2-D4BF-68E6-CCF0ACE6A61F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8D4D8DC-559F-40AA-A2E0-D1FA665A3A51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6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3D5C3BD0-743C-4F7F-9A57-87330552F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9272" y="2696129"/>
            <a:ext cx="9962728" cy="3427079"/>
          </a:xfrm>
        </p:spPr>
        <p:txBody>
          <a:bodyPr>
            <a:normAutofit/>
          </a:bodyPr>
          <a:lstStyle/>
          <a:p>
            <a:pPr marL="342900" indent="-342900"/>
            <a:r>
              <a:rPr lang="sv-SE" sz="2000" dirty="0"/>
              <a:t>Lägstalönerna höjs med 928kr/mån (5,30 kr/</a:t>
            </a:r>
            <a:r>
              <a:rPr lang="sv-SE" sz="2000" dirty="0" err="1"/>
              <a:t>tim</a:t>
            </a:r>
            <a:r>
              <a:rPr lang="sv-SE" sz="2000" dirty="0"/>
              <a:t>) </a:t>
            </a:r>
          </a:p>
          <a:p>
            <a:pPr marL="342900" indent="-342900"/>
            <a:r>
              <a:rPr lang="sv-SE" sz="2000" dirty="0"/>
              <a:t>Lägsta lön 18 år 21 111 kr/mån från 1/4-24</a:t>
            </a:r>
          </a:p>
          <a:p>
            <a:endParaRPr lang="sv-SE" sz="2000" dirty="0"/>
          </a:p>
          <a:p>
            <a:pPr marL="342900" indent="-342900"/>
            <a:r>
              <a:rPr lang="sv-SE" sz="2000" dirty="0"/>
              <a:t>Lägstalön 18 år + 2år erfarenhet 21 632 kr/mån från 1/4-24</a:t>
            </a:r>
          </a:p>
          <a:p>
            <a:pPr marL="342900" indent="-342900"/>
            <a:r>
              <a:rPr lang="sv-SE" sz="2000" dirty="0"/>
              <a:t>Lägstalön 18 år + 3 år erfarenhet 21 893 kr/mån från 1/4-24</a:t>
            </a:r>
          </a:p>
          <a:p>
            <a:pPr marL="0" indent="0">
              <a:buNone/>
            </a:pPr>
            <a:endParaRPr lang="sv-SE" sz="2000" dirty="0"/>
          </a:p>
          <a:p>
            <a:pPr marL="342900" indent="-342900"/>
            <a:r>
              <a:rPr lang="sv-SE" sz="2000" dirty="0"/>
              <a:t>Lägsta semesterlön höjs 1/4-24 till 1586 kr per betald semesterdag.</a:t>
            </a:r>
          </a:p>
          <a:p>
            <a:endParaRPr lang="sv-SE" sz="2000" dirty="0"/>
          </a:p>
          <a:p>
            <a:endParaRPr lang="en-US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FB9C568F-6A50-491B-85B2-D1DA18C9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008" y="1616563"/>
            <a:ext cx="9743992" cy="998621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Motorbranschavtalet IF Metall – Lägstalöner o lägsta semesterlön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1C3D3E-B69B-4CEC-8885-FBE5C0CDA6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83172B7A-D1B7-869F-E6F4-FC62149A4CF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E85289C-DFFA-4989-871B-D0B1E886D936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0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0276" y="1791208"/>
            <a:ext cx="10183740" cy="1048765"/>
          </a:xfrm>
        </p:spPr>
        <p:txBody>
          <a:bodyPr/>
          <a:lstStyle/>
          <a:p>
            <a:pPr algn="ctr"/>
            <a:r>
              <a:rPr lang="sv-SE" dirty="0">
                <a:solidFill>
                  <a:srgbClr val="FA6B67"/>
                </a:solidFill>
              </a:rPr>
              <a:t>Motorbranschavtalet IF Metall –  Delpensionsavsättning (DP)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Tjänas in från första kronan</a:t>
            </a: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90307" y="2420898"/>
            <a:ext cx="9214602" cy="3600000"/>
          </a:xfrm>
        </p:spPr>
        <p:txBody>
          <a:bodyPr>
            <a:normAutofit/>
          </a:bodyPr>
          <a:lstStyle/>
          <a:p>
            <a:pPr marL="342900" indent="-342900"/>
            <a:endParaRPr lang="sv-SE" sz="2000" dirty="0"/>
          </a:p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Avsättningen till delpension (DP) ökas med 0,2% från den 1 maj 2024.</a:t>
            </a:r>
          </a:p>
          <a:p>
            <a:endParaRPr lang="sv-SE" sz="2000" dirty="0"/>
          </a:p>
          <a:p>
            <a:pPr marL="342900" indent="-342900"/>
            <a:r>
              <a:rPr lang="sv-SE" sz="2000" dirty="0"/>
              <a:t>Den totala avsättningen blir då 2,3% under avtalsperioden</a:t>
            </a:r>
            <a:endParaRPr lang="sv-SE" sz="2000" dirty="0">
              <a:solidFill>
                <a:srgbClr val="FF0000"/>
              </a:solidFill>
            </a:endParaRPr>
          </a:p>
          <a:p>
            <a:endParaRPr lang="sv-SE" sz="2000" dirty="0"/>
          </a:p>
          <a:p>
            <a:pPr marL="342900" indent="-342900"/>
            <a:r>
              <a:rPr lang="sv-SE" sz="2000" dirty="0"/>
              <a:t>Den totala avsättningen till Foras avtalspension blir 6,8% (4,5%+2,3%)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263" y="1299411"/>
            <a:ext cx="11434813" cy="1953928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Motorbranschavtalet IF Metall – Sänkt ingångsålder till insättning för avtalspension (Fora)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263" y="2435192"/>
            <a:ext cx="10866922" cy="3921158"/>
          </a:xfrm>
        </p:spPr>
        <p:txBody>
          <a:bodyPr>
            <a:normAutofit/>
          </a:bodyPr>
          <a:lstStyle/>
          <a:p>
            <a:endParaRPr lang="sv-SE" sz="2000" dirty="0"/>
          </a:p>
          <a:p>
            <a:r>
              <a:rPr lang="sv-SE" sz="2000" dirty="0"/>
              <a:t>LO har träffat en överenskommelse med Svenskt Näringsliv om att sänka ingångsålder för insättning till avtalspension (4,5% av lönen) från 25år till 22år. </a:t>
            </a:r>
          </a:p>
          <a:p>
            <a:r>
              <a:rPr lang="sv-SE" sz="2000" dirty="0"/>
              <a:t>1/1-23 ska avtalspensionen beräknas och inbetalas månadsvis och redovisas på lönespecifikationen. Senarelagt </a:t>
            </a:r>
            <a:r>
              <a:rPr lang="sv-SE" sz="2000"/>
              <a:t>till första kvartalet -24</a:t>
            </a:r>
            <a:endParaRPr lang="sv-SE" sz="2000" dirty="0"/>
          </a:p>
          <a:p>
            <a:endParaRPr lang="sv-SE" sz="2000" dirty="0"/>
          </a:p>
          <a:p>
            <a:pPr marL="342900" indent="-342900"/>
            <a:r>
              <a:rPr lang="sv-SE" sz="2000" dirty="0"/>
              <a:t>Från 1 januari 2021 sänks åldern till 24 år </a:t>
            </a:r>
          </a:p>
          <a:p>
            <a:pPr marL="342900" indent="-342900"/>
            <a:r>
              <a:rPr lang="sv-SE" sz="2000" dirty="0"/>
              <a:t>Från 1 januari 2022 sänks åldern till 23 år </a:t>
            </a:r>
          </a:p>
          <a:p>
            <a:pPr marL="342900" indent="-342900"/>
            <a:r>
              <a:rPr lang="sv-SE" sz="2000" dirty="0"/>
              <a:t>Från 1 januari 2023 sänks åldern till 22 år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12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63" name="Group 83"/>
          <p:cNvGraphicFramePr>
            <a:graphicFrameLocks noGrp="1"/>
          </p:cNvGraphicFramePr>
          <p:nvPr/>
        </p:nvGraphicFramePr>
        <p:xfrm>
          <a:off x="1543801" y="-7749"/>
          <a:ext cx="9143998" cy="6865747"/>
        </p:xfrm>
        <a:graphic>
          <a:graphicData uri="http://schemas.openxmlformats.org/drawingml/2006/table">
            <a:tbl>
              <a:tblPr/>
              <a:tblGrid>
                <a:gridCol w="1691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3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755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Innehåll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Svensk lag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Riksavtal, Motorbranschavtalet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maj 2024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Totala värdet är beräknat på lägsta lön i avtalet samt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2-skift 5,30-14 14-22,30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Riksavtal, Motorbranschavtalet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1 maj 2024</a:t>
                      </a:r>
                      <a:endParaRPr kumimoji="0" lang="sv-SE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Totala värdet i pengar är räknat på ett exempel med månadslön på 33 724 kr, 2-skift 5,30-14 14-22,30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Lön/minimilön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21 111 kr/månad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253 332 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33 724 kr/månad </a:t>
                      </a:r>
                    </a:p>
                    <a:p>
                      <a:r>
                        <a:rPr lang="sv-SE" sz="13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404 688 kr/år</a:t>
                      </a:r>
                      <a:endParaRPr lang="sv-SE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Ob-ersättning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Beroende på tidpunkt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28,35 kr–80,45 kr/timme 22 607 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22 607 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3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Övertidsersättning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lördagar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Beroende på helg eller vardag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82,00–155,25 kr/timme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10 446 för 5 lördagar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13 314kr/år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0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Semestertillägg 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12 % av totala lönen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/>
                        <a:t>Lägst</a:t>
                      </a:r>
                      <a:r>
                        <a:rPr lang="sv-SE" sz="1300" baseline="0" dirty="0"/>
                        <a:t> 1 586 kr/semester dag </a:t>
                      </a: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semestertillägg  15 372 kr för 25 semesterdagar plus månadslönen = 39 650 kr 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6 750 kr + 3885 kr/år i semestertillägg 10 635 kr semesterdagar plus månadslönen = 49 418 kr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3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Arbetstids-förkortning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190 minuter/vecka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149,4 timmar/år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18 077 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28 792</a:t>
                      </a: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0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Delpension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2,3 % på totala lönen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10 379 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10 379 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0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Avtalspension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4,5 % på totala lönen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20 306 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20 306 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Helglön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Snitt 10 röda dagar/år = 9 680 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Snitt 10 röda dagar/år = 15 417 kr/år</a:t>
                      </a: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0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värde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360 199 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526 138 kr/år</a:t>
                      </a:r>
                    </a:p>
                  </a:txBody>
                  <a:tcPr marL="84396" marR="84396" marT="42192" marB="42192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7309804"/>
      </p:ext>
    </p:extLst>
  </p:cSld>
  <p:clrMapOvr>
    <a:masterClrMapping/>
  </p:clrMapOvr>
  <p:transition spd="slow" advClick="0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>
            <a:extLst>
              <a:ext uri="{FF2B5EF4-FFF2-40B4-BE49-F238E27FC236}">
                <a16:creationId xmlns:a16="http://schemas.microsoft.com/office/drawing/2014/main" id="{07B56E08-D1CD-624F-A749-D1DD0A7E473D}"/>
              </a:ext>
            </a:extLst>
          </p:cNvPr>
          <p:cNvSpPr>
            <a:spLocks/>
          </p:cNvSpPr>
          <p:nvPr/>
        </p:nvSpPr>
        <p:spPr bwMode="auto">
          <a:xfrm>
            <a:off x="1985050" y="4373049"/>
            <a:ext cx="8221897" cy="143339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>
                <a:latin typeface="Roboto" panose="02000000000000000000" pitchFamily="2" charset="0"/>
                <a:ea typeface="Roboto" panose="02000000000000000000" pitchFamily="2" charset="0"/>
                <a:cs typeface="Lato Regular"/>
              </a:rPr>
              <a:t>TACK</a:t>
            </a:r>
          </a:p>
        </p:txBody>
      </p:sp>
      <p:sp>
        <p:nvSpPr>
          <p:cNvPr id="3" name="AutoShape 119">
            <a:extLst>
              <a:ext uri="{FF2B5EF4-FFF2-40B4-BE49-F238E27FC236}">
                <a16:creationId xmlns:a16="http://schemas.microsoft.com/office/drawing/2014/main" id="{54836AEC-BC20-914A-81A4-185854F62938}"/>
              </a:ext>
            </a:extLst>
          </p:cNvPr>
          <p:cNvSpPr>
            <a:spLocks/>
          </p:cNvSpPr>
          <p:nvPr/>
        </p:nvSpPr>
        <p:spPr bwMode="auto">
          <a:xfrm>
            <a:off x="4840150" y="1606577"/>
            <a:ext cx="2511699" cy="25023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28" y="11543"/>
                </a:moveTo>
                <a:cubicBezTo>
                  <a:pt x="21492" y="11930"/>
                  <a:pt x="21571" y="12337"/>
                  <a:pt x="21571" y="12758"/>
                </a:cubicBezTo>
                <a:cubicBezTo>
                  <a:pt x="21571" y="13464"/>
                  <a:pt x="21388" y="14105"/>
                  <a:pt x="21017" y="14678"/>
                </a:cubicBezTo>
                <a:cubicBezTo>
                  <a:pt x="21111" y="15215"/>
                  <a:pt x="21077" y="15745"/>
                  <a:pt x="20924" y="16285"/>
                </a:cubicBezTo>
                <a:cubicBezTo>
                  <a:pt x="20769" y="16819"/>
                  <a:pt x="20512" y="17287"/>
                  <a:pt x="20141" y="17697"/>
                </a:cubicBezTo>
                <a:cubicBezTo>
                  <a:pt x="20105" y="18451"/>
                  <a:pt x="19901" y="19081"/>
                  <a:pt x="19531" y="19580"/>
                </a:cubicBezTo>
                <a:cubicBezTo>
                  <a:pt x="19161" y="20080"/>
                  <a:pt x="18700" y="20481"/>
                  <a:pt x="18146" y="20783"/>
                </a:cubicBezTo>
                <a:cubicBezTo>
                  <a:pt x="17593" y="21088"/>
                  <a:pt x="16982" y="21297"/>
                  <a:pt x="16321" y="21419"/>
                </a:cubicBezTo>
                <a:cubicBezTo>
                  <a:pt x="15660" y="21540"/>
                  <a:pt x="15010" y="21599"/>
                  <a:pt x="14380" y="21599"/>
                </a:cubicBezTo>
                <a:cubicBezTo>
                  <a:pt x="13730" y="21599"/>
                  <a:pt x="13077" y="21554"/>
                  <a:pt x="12424" y="21461"/>
                </a:cubicBezTo>
                <a:cubicBezTo>
                  <a:pt x="11772" y="21362"/>
                  <a:pt x="11127" y="21235"/>
                  <a:pt x="10497" y="21074"/>
                </a:cubicBezTo>
                <a:cubicBezTo>
                  <a:pt x="9864" y="20894"/>
                  <a:pt x="9237" y="20702"/>
                  <a:pt x="8610" y="20493"/>
                </a:cubicBezTo>
                <a:cubicBezTo>
                  <a:pt x="7982" y="20286"/>
                  <a:pt x="7341" y="20182"/>
                  <a:pt x="6680" y="20182"/>
                </a:cubicBezTo>
                <a:lnTo>
                  <a:pt x="1607" y="20182"/>
                </a:lnTo>
                <a:cubicBezTo>
                  <a:pt x="1167" y="20182"/>
                  <a:pt x="785" y="20029"/>
                  <a:pt x="471" y="19713"/>
                </a:cubicBezTo>
                <a:cubicBezTo>
                  <a:pt x="158" y="19405"/>
                  <a:pt x="0" y="19024"/>
                  <a:pt x="0" y="18572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5" y="1592"/>
                </a:cubicBezTo>
                <a:cubicBezTo>
                  <a:pt x="10907" y="1287"/>
                  <a:pt x="11014" y="1016"/>
                  <a:pt x="11161" y="776"/>
                </a:cubicBezTo>
                <a:cubicBezTo>
                  <a:pt x="11311" y="536"/>
                  <a:pt x="11523" y="350"/>
                  <a:pt x="11800" y="208"/>
                </a:cubicBezTo>
                <a:cubicBezTo>
                  <a:pt x="12074" y="67"/>
                  <a:pt x="12441" y="0"/>
                  <a:pt x="12902" y="0"/>
                </a:cubicBezTo>
                <a:cubicBezTo>
                  <a:pt x="13450" y="0"/>
                  <a:pt x="13956" y="112"/>
                  <a:pt x="14411" y="344"/>
                </a:cubicBezTo>
                <a:cubicBezTo>
                  <a:pt x="14869" y="573"/>
                  <a:pt x="15250" y="881"/>
                  <a:pt x="15567" y="1270"/>
                </a:cubicBezTo>
                <a:cubicBezTo>
                  <a:pt x="15880" y="1657"/>
                  <a:pt x="16126" y="2101"/>
                  <a:pt x="16304" y="2600"/>
                </a:cubicBezTo>
                <a:cubicBezTo>
                  <a:pt x="16479" y="3103"/>
                  <a:pt x="16570" y="3609"/>
                  <a:pt x="16570" y="4123"/>
                </a:cubicBezTo>
                <a:cubicBezTo>
                  <a:pt x="16570" y="4653"/>
                  <a:pt x="16491" y="5162"/>
                  <a:pt x="16332" y="5645"/>
                </a:cubicBezTo>
                <a:cubicBezTo>
                  <a:pt x="16174" y="6125"/>
                  <a:pt x="15982" y="6610"/>
                  <a:pt x="15759" y="7096"/>
                </a:cubicBezTo>
                <a:cubicBezTo>
                  <a:pt x="16072" y="7079"/>
                  <a:pt x="16389" y="7057"/>
                  <a:pt x="16705" y="7034"/>
                </a:cubicBezTo>
                <a:cubicBezTo>
                  <a:pt x="17019" y="7011"/>
                  <a:pt x="17335" y="7000"/>
                  <a:pt x="17652" y="7000"/>
                </a:cubicBezTo>
                <a:cubicBezTo>
                  <a:pt x="18149" y="7000"/>
                  <a:pt x="18630" y="7048"/>
                  <a:pt x="19099" y="7144"/>
                </a:cubicBezTo>
                <a:cubicBezTo>
                  <a:pt x="19568" y="7237"/>
                  <a:pt x="19986" y="7395"/>
                  <a:pt x="20356" y="7616"/>
                </a:cubicBezTo>
                <a:cubicBezTo>
                  <a:pt x="20726" y="7839"/>
                  <a:pt x="21026" y="8144"/>
                  <a:pt x="21255" y="8528"/>
                </a:cubicBezTo>
                <a:cubicBezTo>
                  <a:pt x="21486" y="8918"/>
                  <a:pt x="21599" y="9409"/>
                  <a:pt x="21599" y="10002"/>
                </a:cubicBezTo>
                <a:cubicBezTo>
                  <a:pt x="21599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8" y="11543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3"/>
                  <a:pt x="5340" y="17759"/>
                  <a:pt x="5340" y="17454"/>
                </a:cubicBezTo>
                <a:cubicBezTo>
                  <a:pt x="5340" y="17155"/>
                  <a:pt x="5233" y="16900"/>
                  <a:pt x="5024" y="16686"/>
                </a:cubicBezTo>
                <a:cubicBezTo>
                  <a:pt x="4812" y="16477"/>
                  <a:pt x="4557" y="16372"/>
                  <a:pt x="4258" y="16372"/>
                </a:cubicBezTo>
                <a:cubicBezTo>
                  <a:pt x="3941" y="16372"/>
                  <a:pt x="3684" y="16477"/>
                  <a:pt x="3486" y="16686"/>
                </a:cubicBezTo>
                <a:cubicBezTo>
                  <a:pt x="3289" y="16900"/>
                  <a:pt x="3190" y="17155"/>
                  <a:pt x="3190" y="17454"/>
                </a:cubicBezTo>
                <a:cubicBezTo>
                  <a:pt x="3190" y="17767"/>
                  <a:pt x="3289" y="18024"/>
                  <a:pt x="3486" y="18222"/>
                </a:cubicBezTo>
                <a:cubicBezTo>
                  <a:pt x="3681" y="18420"/>
                  <a:pt x="3939" y="18519"/>
                  <a:pt x="4258" y="18519"/>
                </a:cubicBezTo>
                <a:moveTo>
                  <a:pt x="19164" y="14342"/>
                </a:moveTo>
                <a:cubicBezTo>
                  <a:pt x="19703" y="13901"/>
                  <a:pt x="19975" y="13345"/>
                  <a:pt x="19975" y="12679"/>
                </a:cubicBezTo>
                <a:cubicBezTo>
                  <a:pt x="19975" y="12473"/>
                  <a:pt x="19918" y="12281"/>
                  <a:pt x="19805" y="12097"/>
                </a:cubicBezTo>
                <a:cubicBezTo>
                  <a:pt x="19695" y="11919"/>
                  <a:pt x="19576" y="11761"/>
                  <a:pt x="19446" y="11623"/>
                </a:cubicBezTo>
                <a:cubicBezTo>
                  <a:pt x="19590" y="11363"/>
                  <a:pt x="19720" y="11106"/>
                  <a:pt x="19833" y="10849"/>
                </a:cubicBezTo>
                <a:cubicBezTo>
                  <a:pt x="19944" y="10592"/>
                  <a:pt x="20003" y="10312"/>
                  <a:pt x="20003" y="10002"/>
                </a:cubicBezTo>
                <a:cubicBezTo>
                  <a:pt x="20003" y="9688"/>
                  <a:pt x="19924" y="9440"/>
                  <a:pt x="19766" y="9251"/>
                </a:cubicBezTo>
                <a:cubicBezTo>
                  <a:pt x="19607" y="9070"/>
                  <a:pt x="19415" y="8929"/>
                  <a:pt x="19184" y="8833"/>
                </a:cubicBezTo>
                <a:cubicBezTo>
                  <a:pt x="18955" y="8739"/>
                  <a:pt x="18698" y="8683"/>
                  <a:pt x="18418" y="8663"/>
                </a:cubicBezTo>
                <a:cubicBezTo>
                  <a:pt x="18138" y="8643"/>
                  <a:pt x="17884" y="8635"/>
                  <a:pt x="17649" y="8635"/>
                </a:cubicBezTo>
                <a:cubicBezTo>
                  <a:pt x="17242" y="8635"/>
                  <a:pt x="16835" y="8649"/>
                  <a:pt x="16423" y="8677"/>
                </a:cubicBezTo>
                <a:cubicBezTo>
                  <a:pt x="16010" y="8706"/>
                  <a:pt x="15606" y="8720"/>
                  <a:pt x="15199" y="8720"/>
                </a:cubicBezTo>
                <a:cubicBezTo>
                  <a:pt x="14917" y="8720"/>
                  <a:pt x="14643" y="8706"/>
                  <a:pt x="14366" y="8677"/>
                </a:cubicBezTo>
                <a:cubicBezTo>
                  <a:pt x="14089" y="8649"/>
                  <a:pt x="13829" y="8584"/>
                  <a:pt x="13574" y="8474"/>
                </a:cubicBezTo>
                <a:cubicBezTo>
                  <a:pt x="13574" y="8104"/>
                  <a:pt x="13645" y="7754"/>
                  <a:pt x="13792" y="7421"/>
                </a:cubicBezTo>
                <a:cubicBezTo>
                  <a:pt x="13936" y="7087"/>
                  <a:pt x="14094" y="6751"/>
                  <a:pt x="14275" y="6413"/>
                </a:cubicBezTo>
                <a:cubicBezTo>
                  <a:pt x="14448" y="6074"/>
                  <a:pt x="14606" y="5721"/>
                  <a:pt x="14747" y="5351"/>
                </a:cubicBezTo>
                <a:cubicBezTo>
                  <a:pt x="14886" y="4984"/>
                  <a:pt x="14953" y="4574"/>
                  <a:pt x="14953" y="4122"/>
                </a:cubicBezTo>
                <a:cubicBezTo>
                  <a:pt x="14953" y="3823"/>
                  <a:pt x="14905" y="3529"/>
                  <a:pt x="14812" y="3236"/>
                </a:cubicBezTo>
                <a:cubicBezTo>
                  <a:pt x="14716" y="2945"/>
                  <a:pt x="14583" y="2677"/>
                  <a:pt x="14411" y="2439"/>
                </a:cubicBezTo>
                <a:cubicBezTo>
                  <a:pt x="14238" y="2199"/>
                  <a:pt x="14027" y="2002"/>
                  <a:pt x="13775" y="1843"/>
                </a:cubicBezTo>
                <a:cubicBezTo>
                  <a:pt x="13521" y="1688"/>
                  <a:pt x="13230" y="1606"/>
                  <a:pt x="12893" y="1606"/>
                </a:cubicBezTo>
                <a:lnTo>
                  <a:pt x="12744" y="1606"/>
                </a:lnTo>
                <a:cubicBezTo>
                  <a:pt x="12681" y="1606"/>
                  <a:pt x="12631" y="1617"/>
                  <a:pt x="12594" y="1634"/>
                </a:cubicBezTo>
                <a:cubicBezTo>
                  <a:pt x="12523" y="1671"/>
                  <a:pt x="12481" y="1705"/>
                  <a:pt x="12472" y="1742"/>
                </a:cubicBezTo>
                <a:cubicBezTo>
                  <a:pt x="12464" y="1778"/>
                  <a:pt x="12450" y="1838"/>
                  <a:pt x="12430" y="1920"/>
                </a:cubicBezTo>
                <a:cubicBezTo>
                  <a:pt x="12323" y="2450"/>
                  <a:pt x="12221" y="3007"/>
                  <a:pt x="12128" y="3586"/>
                </a:cubicBezTo>
                <a:cubicBezTo>
                  <a:pt x="12034" y="4167"/>
                  <a:pt x="11854" y="4698"/>
                  <a:pt x="11596" y="5176"/>
                </a:cubicBezTo>
                <a:cubicBezTo>
                  <a:pt x="11334" y="5636"/>
                  <a:pt x="11000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2"/>
                </a:lnTo>
                <a:cubicBezTo>
                  <a:pt x="7279" y="18572"/>
                  <a:pt x="7889" y="18649"/>
                  <a:pt x="8485" y="18795"/>
                </a:cubicBezTo>
                <a:cubicBezTo>
                  <a:pt x="9081" y="18945"/>
                  <a:pt x="9683" y="19103"/>
                  <a:pt x="10294" y="19270"/>
                </a:cubicBezTo>
                <a:cubicBezTo>
                  <a:pt x="10901" y="19439"/>
                  <a:pt x="11537" y="19592"/>
                  <a:pt x="12207" y="19741"/>
                </a:cubicBezTo>
                <a:cubicBezTo>
                  <a:pt x="12874" y="19891"/>
                  <a:pt x="13594" y="19965"/>
                  <a:pt x="14374" y="19965"/>
                </a:cubicBezTo>
                <a:cubicBezTo>
                  <a:pt x="14781" y="19965"/>
                  <a:pt x="15222" y="19939"/>
                  <a:pt x="15699" y="19885"/>
                </a:cubicBezTo>
                <a:cubicBezTo>
                  <a:pt x="16177" y="19829"/>
                  <a:pt x="16626" y="19710"/>
                  <a:pt x="17047" y="19527"/>
                </a:cubicBezTo>
                <a:cubicBezTo>
                  <a:pt x="17468" y="19343"/>
                  <a:pt x="17816" y="19086"/>
                  <a:pt x="18101" y="18762"/>
                </a:cubicBezTo>
                <a:cubicBezTo>
                  <a:pt x="18387" y="18440"/>
                  <a:pt x="18525" y="18010"/>
                  <a:pt x="18525" y="17477"/>
                </a:cubicBezTo>
                <a:cubicBezTo>
                  <a:pt x="18525" y="17386"/>
                  <a:pt x="18522" y="17304"/>
                  <a:pt x="18517" y="17225"/>
                </a:cubicBezTo>
                <a:cubicBezTo>
                  <a:pt x="18503" y="17152"/>
                  <a:pt x="18488" y="17070"/>
                  <a:pt x="18471" y="16980"/>
                </a:cubicBezTo>
                <a:cubicBezTo>
                  <a:pt x="18785" y="16836"/>
                  <a:pt x="19028" y="16596"/>
                  <a:pt x="19195" y="16262"/>
                </a:cubicBezTo>
                <a:cubicBezTo>
                  <a:pt x="19364" y="15929"/>
                  <a:pt x="19446" y="15593"/>
                  <a:pt x="19446" y="15263"/>
                </a:cubicBezTo>
                <a:cubicBezTo>
                  <a:pt x="19449" y="14912"/>
                  <a:pt x="19350" y="14605"/>
                  <a:pt x="19164" y="14342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EBEA8B-CA2B-BFE1-CE20-67BAD5EFD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0AE1-1337-4AF1-A978-01B49401630D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2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theme1.xml><?xml version="1.0" encoding="utf-8"?>
<a:theme xmlns:a="http://schemas.openxmlformats.org/drawingml/2006/main" name="IFMetall-OfficeTema">
  <a:themeElements>
    <a:clrScheme name="IFMetall">
      <a:dk1>
        <a:sysClr val="windowText" lastClr="000000"/>
      </a:dk1>
      <a:lt1>
        <a:sysClr val="window" lastClr="FFFFFF"/>
      </a:lt1>
      <a:dk2>
        <a:srgbClr val="122F44"/>
      </a:dk2>
      <a:lt2>
        <a:srgbClr val="FFFFFF"/>
      </a:lt2>
      <a:accent1>
        <a:srgbClr val="DA1A35"/>
      </a:accent1>
      <a:accent2>
        <a:srgbClr val="ED7308"/>
      </a:accent2>
      <a:accent3>
        <a:srgbClr val="ACC714"/>
      </a:accent3>
      <a:accent4>
        <a:srgbClr val="70C7DB"/>
      </a:accent4>
      <a:accent5>
        <a:srgbClr val="3B4951"/>
      </a:accent5>
      <a:accent6>
        <a:srgbClr val="0C202D"/>
      </a:accent6>
      <a:hlink>
        <a:srgbClr val="70C7DB"/>
      </a:hlink>
      <a:folHlink>
        <a:srgbClr val="DA1A35"/>
      </a:folHlink>
    </a:clrScheme>
    <a:fontScheme name="IFMetall">
      <a:majorFont>
        <a:latin typeface="Roboto Condensed Medium"/>
        <a:ea typeface=""/>
        <a:cs typeface=""/>
      </a:majorFont>
      <a:minorFont>
        <a:latin typeface="Roboto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F Metall mall 2022 220601.potx" id="{CEBE8F2B-4B16-444A-8220-308DA6671E08}" vid="{2E1E2AEA-4BC6-4D4A-BF6D-129F945F7A7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5B17D5C-48BC-4E96-ACD8-0634F73E1EEB}"/>
</file>

<file path=customXml/itemProps2.xml><?xml version="1.0" encoding="utf-8"?>
<ds:datastoreItem xmlns:ds="http://schemas.openxmlformats.org/officeDocument/2006/customXml" ds:itemID="{8D0F5C39-14C5-4ACC-ABD5-BE396A0646BA}"/>
</file>

<file path=customXml/itemProps3.xml><?xml version="1.0" encoding="utf-8"?>
<ds:datastoreItem xmlns:ds="http://schemas.openxmlformats.org/officeDocument/2006/customXml" ds:itemID="{A7F7A522-DE76-40EE-B9F9-9ED309CC3EA3}"/>
</file>

<file path=docProps/app.xml><?xml version="1.0" encoding="utf-8"?>
<Properties xmlns="http://schemas.openxmlformats.org/officeDocument/2006/extended-properties" xmlns:vt="http://schemas.openxmlformats.org/officeDocument/2006/docPropsVTypes">
  <Template>IFMetall</Template>
  <TotalTime>359</TotalTime>
  <Words>634</Words>
  <Application>Microsoft Office PowerPoint</Application>
  <PresentationFormat>Bredbild</PresentationFormat>
  <Paragraphs>106</Paragraphs>
  <Slides>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5" baseType="lpstr">
      <vt:lpstr>Arial</vt:lpstr>
      <vt:lpstr>Calibri</vt:lpstr>
      <vt:lpstr>Gill Sans</vt:lpstr>
      <vt:lpstr>Roboto</vt:lpstr>
      <vt:lpstr>Roboto Condensed</vt:lpstr>
      <vt:lpstr>Roboto Condensed Medium</vt:lpstr>
      <vt:lpstr>IFMetall-OfficeTema</vt:lpstr>
      <vt:lpstr>Information om    Information om Motorbranschavtalet  IF Metall 1 maj 2023 – 30 april 2025 </vt:lpstr>
      <vt:lpstr>Motorbranschavtalet IF Metall – Avtalets värde  </vt:lpstr>
      <vt:lpstr>Motorbranschavtalet IF Metall – Löneökningar  </vt:lpstr>
      <vt:lpstr>Motorbranschavtalet IF Metall – Lägstalöner o lägsta semesterlön </vt:lpstr>
      <vt:lpstr>Motorbranschavtalet IF Metall –  Delpensionsavsättning (DP)  Tjänas in från första kronan</vt:lpstr>
      <vt:lpstr>Motorbranschavtalet IF Metall – Sänkt ingångsålder till insättning för avtalspension (Fora)  </vt:lpstr>
      <vt:lpstr>PowerPoint-presentation</vt:lpstr>
      <vt:lpstr>PowerPoint-presentation</vt:lpstr>
    </vt:vector>
  </TitlesOfParts>
  <Company>IF Metall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om I-avtalet IF Metall 1 april 2023 – 31 mars 2025</dc:title>
  <dc:creator>Paula Thunberg Bertolone</dc:creator>
  <cp:keywords>IF Metall;Powerpoint;Mallar</cp:keywords>
  <cp:lastModifiedBy>Jeanita Strandhäll</cp:lastModifiedBy>
  <cp:revision>26</cp:revision>
  <dcterms:created xsi:type="dcterms:W3CDTF">2023-04-07T12:43:11Z</dcterms:created>
  <dcterms:modified xsi:type="dcterms:W3CDTF">2024-03-01T11:13:32Z</dcterms:modified>
</cp:coreProperties>
</file>