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97" r:id="rId3"/>
    <p:sldId id="298" r:id="rId4"/>
    <p:sldId id="299" r:id="rId5"/>
    <p:sldId id="301" r:id="rId6"/>
    <p:sldId id="304" r:id="rId7"/>
    <p:sldId id="260" r:id="rId8"/>
    <p:sldId id="29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1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>
              <a:latin typeface="Arial" panose="020B0604020202020204" pitchFamily="34" charset="0"/>
            </a:endParaRPr>
          </a:p>
        </p:txBody>
      </p:sp>
      <p:sp>
        <p:nvSpPr>
          <p:cNvPr id="143364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B497D5-4C28-4D65-BAD1-2D97219CE4AB}" type="slidenum">
              <a:rPr lang="sv-SE" altLang="sv-SE" smtClean="0"/>
              <a:pPr>
                <a:spcBef>
                  <a:spcPct val="0"/>
                </a:spcBef>
              </a:pPr>
              <a:t>7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75859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0B12-4295-48B5-98E2-6C577889B58A}" type="datetime1">
              <a:rPr lang="sv-SE" smtClean="0"/>
              <a:t>2024-03-01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5A13-C5B7-4827-B697-89B542DB11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2305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  <p:sldLayoutId id="2147483696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Rubrik 5"/>
          <p:cNvSpPr>
            <a:spLocks noGrp="1"/>
          </p:cNvSpPr>
          <p:nvPr>
            <p:ph type="ctrTitle"/>
          </p:nvPr>
        </p:nvSpPr>
        <p:spPr>
          <a:xfrm>
            <a:off x="741145" y="895149"/>
            <a:ext cx="9926855" cy="2294603"/>
          </a:xfrm>
        </p:spPr>
        <p:txBody>
          <a:bodyPr>
            <a:normAutofit fontScale="90000"/>
          </a:bodyPr>
          <a:lstStyle/>
          <a:p>
            <a:r>
              <a:rPr lang="sv-SE" dirty="0"/>
              <a:t>Information om I-avtalet IF Metall</a:t>
            </a:r>
            <a:br>
              <a:rPr lang="sv-SE" dirty="0"/>
            </a:br>
            <a:r>
              <a:rPr lang="sv-SE" dirty="0"/>
              <a:t>1 april 2023 – 31 mars 2025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I-avtalet IF Metall – Avtalets värde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/>
            <a:r>
              <a:rPr lang="sv-SE" sz="2000" dirty="0"/>
              <a:t>Avtalets värde (”märket”) är 7,4% på 24 månader</a:t>
            </a:r>
          </a:p>
          <a:p>
            <a:pPr marL="285750" indent="-285750"/>
            <a:r>
              <a:rPr lang="sv-SE" sz="2000" dirty="0"/>
              <a:t>Löneökningar under perioden 1 april -23 till 31 mars </a:t>
            </a:r>
            <a:r>
              <a:rPr lang="sv-SE" sz="2000"/>
              <a:t>-25 </a:t>
            </a:r>
            <a:r>
              <a:rPr lang="sv-SE" sz="2000" dirty="0"/>
              <a:t>med 7,02% (0,2</a:t>
            </a:r>
            <a:r>
              <a:rPr lang="sv-SE" sz="2000"/>
              <a:t>% låglönesatsningen)</a:t>
            </a:r>
            <a:endParaRPr lang="sv-SE" sz="2000" dirty="0"/>
          </a:p>
          <a:p>
            <a:pPr marL="285750" indent="-285750"/>
            <a:r>
              <a:rPr lang="sv-SE" sz="2000" dirty="0"/>
              <a:t>OB och övertidstillägg, beredskapsersättning samt lägsta semesterlön höjs med 3,3 % 1/4 -24 </a:t>
            </a:r>
          </a:p>
          <a:p>
            <a:pPr marL="285750" indent="-285750"/>
            <a:r>
              <a:rPr lang="sv-SE" sz="2000" dirty="0"/>
              <a:t>Höjning av delpensionspremie (DP) med 0,2% 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3768" y="2117559"/>
            <a:ext cx="9914022" cy="4238792"/>
          </a:xfrm>
        </p:spPr>
        <p:txBody>
          <a:bodyPr>
            <a:normAutofit/>
          </a:bodyPr>
          <a:lstStyle/>
          <a:p>
            <a:r>
              <a:rPr lang="sv-SE" sz="2000" b="1" dirty="0"/>
              <a:t>Det blir två löneökningstillfällen:</a:t>
            </a:r>
          </a:p>
          <a:p>
            <a:endParaRPr lang="sv-SE" sz="2000" dirty="0"/>
          </a:p>
          <a:p>
            <a:r>
              <a:rPr lang="sv-SE" sz="2000" b="1" dirty="0"/>
              <a:t>Den första den 1 april 2023</a:t>
            </a:r>
          </a:p>
          <a:p>
            <a:r>
              <a:rPr lang="sv-SE" sz="2000" dirty="0"/>
              <a:t>Lönepott på 1216 kr/mån (6,95 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r>
              <a:rPr lang="sv-SE" sz="2000" dirty="0"/>
              <a:t>Kommer man inte överens är den generella delen 912 kr/mån (5,21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</a:t>
            </a:r>
            <a:r>
              <a:rPr lang="sv-SE" sz="2000" dirty="0" err="1"/>
              <a:t>tim</a:t>
            </a:r>
            <a:r>
              <a:rPr lang="sv-SE" sz="2000" dirty="0"/>
              <a:t>) resten fördelar AG.</a:t>
            </a:r>
          </a:p>
          <a:p>
            <a:endParaRPr lang="sv-SE" sz="2000" dirty="0"/>
          </a:p>
          <a:p>
            <a:r>
              <a:rPr lang="sv-SE" sz="2000" b="1" dirty="0"/>
              <a:t>Den andra den 1 april 2024</a:t>
            </a:r>
          </a:p>
          <a:p>
            <a:r>
              <a:rPr lang="sv-SE" sz="2000" dirty="0"/>
              <a:t>Lönepott på 1012 kr/mån (5,78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r>
              <a:rPr lang="sv-SE" sz="2000" dirty="0"/>
              <a:t>Kommer man inte överens är den generella delen 760 kr/mån (4,34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</a:t>
            </a:r>
            <a:r>
              <a:rPr lang="sv-SE" sz="2000" dirty="0" err="1"/>
              <a:t>tim</a:t>
            </a:r>
            <a:r>
              <a:rPr lang="sv-SE" sz="2000" dirty="0"/>
              <a:t>) resten fördelar AG.</a:t>
            </a:r>
          </a:p>
          <a:p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I-avtalet IF Metall – Löneökningar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9272" y="2696129"/>
            <a:ext cx="9606011" cy="3427079"/>
          </a:xfrm>
        </p:spPr>
        <p:txBody>
          <a:bodyPr/>
          <a:lstStyle/>
          <a:p>
            <a:pPr marL="342900" indent="-342900"/>
            <a:r>
              <a:rPr lang="sv-SE" sz="2000" dirty="0"/>
              <a:t>Lägstalönerna höjs med 705,25 kr/mån (4,03 kr/</a:t>
            </a:r>
            <a:r>
              <a:rPr lang="sv-SE" sz="2000" dirty="0" err="1"/>
              <a:t>tim</a:t>
            </a:r>
            <a:r>
              <a:rPr lang="sv-SE" sz="2000" dirty="0"/>
              <a:t> 1/4 -24)</a:t>
            </a:r>
          </a:p>
          <a:p>
            <a:pPr marL="342900" indent="-342900"/>
            <a:r>
              <a:rPr lang="sv-SE" sz="2000" dirty="0"/>
              <a:t>Lägsta lön 3 mån 22 473 kr/mån från 1/4-24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Lägstalön 18 år 26 439 kr/mån från 1/4-24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Lägsta semesterlön höjs 1/4-24 till 1647 kr per betald semesterdag.</a:t>
            </a:r>
          </a:p>
          <a:p>
            <a:endParaRPr lang="sv-SE" sz="2000" dirty="0"/>
          </a:p>
          <a:p>
            <a:endParaRPr lang="en-US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307" y="1424539"/>
            <a:ext cx="9743992" cy="1271590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I-avtalet IF Metall – Lägstalöner och lägsta semesterlön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6" y="1761662"/>
            <a:ext cx="9049884" cy="1093297"/>
          </a:xfrm>
        </p:spPr>
        <p:txBody>
          <a:bodyPr/>
          <a:lstStyle/>
          <a:p>
            <a:pPr algn="ctr"/>
            <a:r>
              <a:rPr lang="sv-SE" dirty="0">
                <a:solidFill>
                  <a:srgbClr val="FA6B67"/>
                </a:solidFill>
              </a:rPr>
              <a:t>I-avtalet IF Metall – Delpensionsavsättning (DP)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0306" y="2420898"/>
            <a:ext cx="10097453" cy="3600000"/>
          </a:xfrm>
        </p:spPr>
        <p:txBody>
          <a:bodyPr>
            <a:normAutofit/>
          </a:bodyPr>
          <a:lstStyle/>
          <a:p>
            <a:pPr marL="342900" indent="-342900"/>
            <a:endParaRPr lang="sv-SE" sz="2000" dirty="0"/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Avsättningen till delpension (DP) ökas med 0,2% från den 1 april 2023 samt 0,2% 1 april 2024.</a:t>
            </a:r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Den totala avsättningen blir då 2,4% under avtalsperioden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6,9% (4,5%+2,4%)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1299411"/>
            <a:ext cx="11434813" cy="1953928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I-avtalet IF Metall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263" y="2435192"/>
            <a:ext cx="10866922" cy="3921158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r>
              <a:rPr lang="sv-SE" sz="2000" dirty="0"/>
              <a:t>1/1-23 ska avtalspensionen beräknas och inbetalas månadsvis och redovisas på lönespecifikationen. Har flyttas fram till </a:t>
            </a:r>
            <a:r>
              <a:rPr lang="sv-SE" sz="2000"/>
              <a:t>första kvartalet -24</a:t>
            </a:r>
            <a:endParaRPr lang="sv-SE" sz="2000" dirty="0"/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1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63" name="Group 83"/>
          <p:cNvGraphicFramePr>
            <a:graphicFrameLocks noGrp="1"/>
          </p:cNvGraphicFramePr>
          <p:nvPr/>
        </p:nvGraphicFramePr>
        <p:xfrm>
          <a:off x="1524000" y="-31525"/>
          <a:ext cx="9144000" cy="6980065"/>
        </p:xfrm>
        <a:graphic>
          <a:graphicData uri="http://schemas.openxmlformats.org/drawingml/2006/table">
            <a:tbl>
              <a:tblPr/>
              <a:tblGrid>
                <a:gridCol w="16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3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63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Innehåll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Svensk lag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Riksavtal, I-Avtal 1 april 2024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Totala värdet är beräknat på lägsta lön i avtalet samt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Riksavtal, I-Avtal 1 april 2024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Totala värdet i pengar är räknat på ett exempel med månadslön på 33 724 kr, 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Lön/minimilön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år 26 439 kr/månad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317 268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33 724 kr/månad </a:t>
                      </a:r>
                    </a:p>
                    <a:p>
                      <a:r>
                        <a:rPr lang="sv-SE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404 688 kr/år</a:t>
                      </a:r>
                      <a:endParaRPr lang="sv-SE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Ob-ersättning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tidpunkt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48,32 kr–150,32 kr/timme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28 388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28 388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5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Övertidsersättning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lördagar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Övertid 62,95 kr/timme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Inställelseersättning 249 kr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 75,25 kr/timme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totalt 12 816 kr för 5 lördagar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15 175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Semestertillägg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12 % av totala lönen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/>
                        <a:t>Lägst</a:t>
                      </a:r>
                      <a:r>
                        <a:rPr lang="sv-SE" sz="1300" baseline="0" dirty="0"/>
                        <a:t> 1 647 kr/</a:t>
                      </a:r>
                      <a:r>
                        <a:rPr lang="sv-SE" sz="1300" baseline="0" dirty="0" err="1"/>
                        <a:t>semdag</a:t>
                      </a:r>
                      <a:r>
                        <a:rPr lang="sv-SE" sz="1300" baseline="0" dirty="0"/>
                        <a:t> </a:t>
                      </a: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semestertillägg 10 770 för 25 semesterdagar plus månadslönen = 41 175 kr </a:t>
                      </a:r>
                      <a:endParaRPr lang="sv-SE" sz="1300" baseline="0" dirty="0"/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6 750 kr + 4 659 kr i semestertillägg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11 409 kr för 25 semesterdagar plus månadslönen = 50 191kr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Arbetstids-förkortning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dagar 7 252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9 250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Delpension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2,4 %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8 861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11 032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2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Avtalspension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16 616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20 685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Helglön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12 086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15 417 kr/år</a:t>
                      </a: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värde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414 057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516 044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3665"/>
      </p:ext>
    </p:extLst>
  </p:cSld>
  <p:clrMapOvr>
    <a:masterClrMapping/>
  </p:clrMapOvr>
  <p:transition spd="slow" advClick="0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4F3D2B-AE7F-44EE-A38D-04D698824DC7}"/>
</file>

<file path=customXml/itemProps2.xml><?xml version="1.0" encoding="utf-8"?>
<ds:datastoreItem xmlns:ds="http://schemas.openxmlformats.org/officeDocument/2006/customXml" ds:itemID="{1AACA495-CD41-49E0-B4A9-A2C8E4410096}"/>
</file>

<file path=customXml/itemProps3.xml><?xml version="1.0" encoding="utf-8"?>
<ds:datastoreItem xmlns:ds="http://schemas.openxmlformats.org/officeDocument/2006/customXml" ds:itemID="{4E2DF4E7-36BF-48DA-9182-EB1E01E088EF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175</TotalTime>
  <Words>644</Words>
  <Application>Microsoft Office PowerPoint</Application>
  <PresentationFormat>Bredbild</PresentationFormat>
  <Paragraphs>104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Roboto</vt:lpstr>
      <vt:lpstr>Roboto Condensed</vt:lpstr>
      <vt:lpstr>Roboto Condensed Medium</vt:lpstr>
      <vt:lpstr>IFMetall-OfficeTema</vt:lpstr>
      <vt:lpstr>Information om I-avtalet IF Metall 1 april 2023 – 31 mars 2025 </vt:lpstr>
      <vt:lpstr>I-avtalet IF Metall – Avtalets värde </vt:lpstr>
      <vt:lpstr>I-avtalet IF Metall – Löneökningar </vt:lpstr>
      <vt:lpstr>I-avtalet IF Metall – Lägstalöner och lägsta semesterlön </vt:lpstr>
      <vt:lpstr>I-avtalet IF Metall – Delpensionsavsättning (DP)  Tjänas in från första kronan</vt:lpstr>
      <vt:lpstr>I-avtalet IF Metall – Sänkt ingångsålder till insättning för avtalspension (Fora)  </vt:lpstr>
      <vt:lpstr>PowerPoint-presentation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I-avtalet IF Metall 1 april 2023 – 31 mars 2025</dc:title>
  <dc:creator>Paula Thunberg Bertolone</dc:creator>
  <cp:keywords>IF Metall;Powerpoint;Mallar</cp:keywords>
  <cp:lastModifiedBy>Jeanita Strandhäll</cp:lastModifiedBy>
  <cp:revision>22</cp:revision>
  <dcterms:created xsi:type="dcterms:W3CDTF">2023-04-07T12:43:11Z</dcterms:created>
  <dcterms:modified xsi:type="dcterms:W3CDTF">2024-03-01T11:12:16Z</dcterms:modified>
</cp:coreProperties>
</file>