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97" r:id="rId3"/>
    <p:sldId id="298" r:id="rId4"/>
    <p:sldId id="299" r:id="rId5"/>
    <p:sldId id="301" r:id="rId6"/>
    <p:sldId id="304" r:id="rId7"/>
    <p:sldId id="305" r:id="rId8"/>
    <p:sldId id="306" r:id="rId9"/>
    <p:sldId id="264" r:id="rId10"/>
    <p:sldId id="295"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730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327" autoAdjust="0"/>
  </p:normalViewPr>
  <p:slideViewPr>
    <p:cSldViewPr snapToGrid="0">
      <p:cViewPr varScale="1">
        <p:scale>
          <a:sx n="109" d="100"/>
          <a:sy n="109" d="100"/>
        </p:scale>
        <p:origin x="120" y="26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30" d="100"/>
        <a:sy n="130" d="100"/>
      </p:scale>
      <p:origin x="0" y="-386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8E0BBA-561B-CF4B-9147-1B2ECB4F9FB1}" type="datetimeFigureOut">
              <a:rPr lang="sv-SE" smtClean="0"/>
              <a:t>2024-03-01</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2CFFEC-ABAE-024D-AE90-AA08E34DD30A}" type="slidenum">
              <a:rPr lang="sv-SE" smtClean="0"/>
              <a:t>‹#›</a:t>
            </a:fld>
            <a:endParaRPr lang="sv-SE"/>
          </a:p>
        </p:txBody>
      </p:sp>
    </p:spTree>
    <p:extLst>
      <p:ext uri="{BB962C8B-B14F-4D97-AF65-F5344CB8AC3E}">
        <p14:creationId xmlns:p14="http://schemas.microsoft.com/office/powerpoint/2010/main" val="3801394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Platshållare för bildobjekt 1"/>
          <p:cNvSpPr>
            <a:spLocks noGrp="1" noRot="1" noChangeAspect="1" noTextEdit="1"/>
          </p:cNvSpPr>
          <p:nvPr>
            <p:ph type="sldImg"/>
          </p:nvPr>
        </p:nvSpPr>
        <p:spPr>
          <a:ln/>
        </p:spPr>
      </p:sp>
      <p:sp>
        <p:nvSpPr>
          <p:cNvPr id="143363" name="Platshållare för anteckninga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latin typeface="Arial" panose="020B0604020202020204" pitchFamily="34" charset="0"/>
            </a:endParaRPr>
          </a:p>
        </p:txBody>
      </p:sp>
      <p:sp>
        <p:nvSpPr>
          <p:cNvPr id="143364" name="Platshållare för bildnumm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638">
              <a:spcBef>
                <a:spcPct val="30000"/>
              </a:spcBef>
              <a:defRPr sz="1200">
                <a:solidFill>
                  <a:schemeClr val="tx1"/>
                </a:solidFill>
                <a:latin typeface="Arial" panose="020B0604020202020204" pitchFamily="34" charset="0"/>
              </a:defRPr>
            </a:lvl1pPr>
            <a:lvl2pPr marL="742950" indent="-285750" defTabSz="909638">
              <a:spcBef>
                <a:spcPct val="30000"/>
              </a:spcBef>
              <a:defRPr sz="1200">
                <a:solidFill>
                  <a:schemeClr val="tx1"/>
                </a:solidFill>
                <a:latin typeface="Arial" panose="020B0604020202020204" pitchFamily="34" charset="0"/>
              </a:defRPr>
            </a:lvl2pPr>
            <a:lvl3pPr marL="1143000" indent="-228600" defTabSz="909638">
              <a:spcBef>
                <a:spcPct val="30000"/>
              </a:spcBef>
              <a:defRPr sz="1200">
                <a:solidFill>
                  <a:schemeClr val="tx1"/>
                </a:solidFill>
                <a:latin typeface="Arial" panose="020B0604020202020204" pitchFamily="34" charset="0"/>
              </a:defRPr>
            </a:lvl3pPr>
            <a:lvl4pPr marL="1600200" indent="-228600" defTabSz="909638">
              <a:spcBef>
                <a:spcPct val="30000"/>
              </a:spcBef>
              <a:defRPr sz="1200">
                <a:solidFill>
                  <a:schemeClr val="tx1"/>
                </a:solidFill>
                <a:latin typeface="Arial" panose="020B0604020202020204" pitchFamily="34" charset="0"/>
              </a:defRPr>
            </a:lvl4pPr>
            <a:lvl5pPr marL="2057400" indent="-228600" defTabSz="909638">
              <a:spcBef>
                <a:spcPct val="30000"/>
              </a:spcBef>
              <a:defRPr sz="1200">
                <a:solidFill>
                  <a:schemeClr val="tx1"/>
                </a:solidFill>
                <a:latin typeface="Arial" panose="020B0604020202020204" pitchFamily="34" charset="0"/>
              </a:defRPr>
            </a:lvl5pPr>
            <a:lvl6pPr marL="2514600" indent="-228600" defTabSz="90963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0963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0963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0963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2B497D5-4C28-4D65-BAD1-2D97219CE4AB}" type="slidenum">
              <a:rPr lang="sv-SE" altLang="sv-SE" smtClean="0"/>
              <a:pPr>
                <a:spcBef>
                  <a:spcPct val="0"/>
                </a:spcBef>
              </a:pPr>
              <a:t>9</a:t>
            </a:fld>
            <a:endParaRPr lang="sv-SE" altLang="sv-SE"/>
          </a:p>
        </p:txBody>
      </p:sp>
    </p:spTree>
    <p:extLst>
      <p:ext uri="{BB962C8B-B14F-4D97-AF65-F5344CB8AC3E}">
        <p14:creationId xmlns:p14="http://schemas.microsoft.com/office/powerpoint/2010/main" val="37517648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jpe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bg>
      <p:bgRef idx="1001">
        <a:schemeClr val="bg2"/>
      </p:bgRef>
    </p:bg>
    <p:spTree>
      <p:nvGrpSpPr>
        <p:cNvPr id="1" name=""/>
        <p:cNvGrpSpPr/>
        <p:nvPr/>
      </p:nvGrpSpPr>
      <p:grpSpPr>
        <a:xfrm>
          <a:off x="0" y="0"/>
          <a:ext cx="0" cy="0"/>
          <a:chOff x="0" y="0"/>
          <a:chExt cx="0" cy="0"/>
        </a:xfrm>
      </p:grpSpPr>
      <p:pic>
        <p:nvPicPr>
          <p:cNvPr id="10" name="Bildobjekt 9">
            <a:extLst>
              <a:ext uri="{FF2B5EF4-FFF2-40B4-BE49-F238E27FC236}">
                <a16:creationId xmlns:a16="http://schemas.microsoft.com/office/drawing/2014/main" id="{CAAFBE25-CF33-2C49-B3A8-699C5B3A789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ubrik 1">
            <a:extLst>
              <a:ext uri="{FF2B5EF4-FFF2-40B4-BE49-F238E27FC236}">
                <a16:creationId xmlns:a16="http://schemas.microsoft.com/office/drawing/2014/main" id="{8A0A1A89-EC7C-4706-805B-346E28D6FD25}"/>
              </a:ext>
            </a:extLst>
          </p:cNvPr>
          <p:cNvSpPr>
            <a:spLocks noGrp="1"/>
          </p:cNvSpPr>
          <p:nvPr>
            <p:ph type="ctrTitle" hasCustomPrompt="1"/>
          </p:nvPr>
        </p:nvSpPr>
        <p:spPr>
          <a:xfrm>
            <a:off x="1524000" y="2414274"/>
            <a:ext cx="9144000" cy="1584000"/>
          </a:xfrm>
          <a:prstGeom prst="rect">
            <a:avLst/>
          </a:prstGeom>
        </p:spPr>
        <p:txBody>
          <a:bodyPr anchor="b" anchorCtr="0">
            <a:normAutofit/>
          </a:bodyPr>
          <a:lstStyle>
            <a:lvl1pPr algn="ctr">
              <a:defRPr sz="5400" b="1" i="0" cap="none" baseline="0">
                <a:solidFill>
                  <a:schemeClr val="tx1"/>
                </a:solidFill>
              </a:defRPr>
            </a:lvl1pPr>
          </a:lstStyle>
          <a:p>
            <a:r>
              <a:rPr lang="sv-SE" dirty="0"/>
              <a:t>Klicka här för att </a:t>
            </a:r>
            <a:br>
              <a:rPr lang="sv-SE" dirty="0"/>
            </a:br>
            <a:r>
              <a:rPr lang="sv-SE" dirty="0"/>
              <a:t>ändra huvudrubrik</a:t>
            </a:r>
          </a:p>
        </p:txBody>
      </p:sp>
      <p:sp>
        <p:nvSpPr>
          <p:cNvPr id="3" name="Underrubrik 2">
            <a:extLst>
              <a:ext uri="{FF2B5EF4-FFF2-40B4-BE49-F238E27FC236}">
                <a16:creationId xmlns:a16="http://schemas.microsoft.com/office/drawing/2014/main" id="{5290726E-8860-4F7F-9BCB-C8385E491FC0}"/>
              </a:ext>
            </a:extLst>
          </p:cNvPr>
          <p:cNvSpPr>
            <a:spLocks noGrp="1"/>
          </p:cNvSpPr>
          <p:nvPr>
            <p:ph type="subTitle" idx="1" hasCustomPrompt="1"/>
          </p:nvPr>
        </p:nvSpPr>
        <p:spPr>
          <a:xfrm>
            <a:off x="1524000" y="3996454"/>
            <a:ext cx="9144000" cy="401638"/>
          </a:xfrm>
        </p:spPr>
        <p:txBody>
          <a:bodyPr anchor="b">
            <a:noAutofit/>
          </a:bodyPr>
          <a:lstStyle>
            <a:lvl1pPr marL="0" indent="0" algn="ctr">
              <a:buNone/>
              <a:defRPr sz="2200" cap="all" spc="100" baseline="0">
                <a:solidFill>
                  <a:schemeClr val="accent4"/>
                </a:solidFill>
                <a:latin typeface="Roboto Condensed"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UNDERRUBRIK</a:t>
            </a:r>
          </a:p>
        </p:txBody>
      </p:sp>
      <p:sp>
        <p:nvSpPr>
          <p:cNvPr id="17" name="Platshållare för datum 16">
            <a:extLst>
              <a:ext uri="{FF2B5EF4-FFF2-40B4-BE49-F238E27FC236}">
                <a16:creationId xmlns:a16="http://schemas.microsoft.com/office/drawing/2014/main" id="{B442FDBD-EEEC-465D-A207-2C69051C839A}"/>
              </a:ext>
            </a:extLst>
          </p:cNvPr>
          <p:cNvSpPr>
            <a:spLocks noGrp="1"/>
          </p:cNvSpPr>
          <p:nvPr>
            <p:ph type="dt" sz="half" idx="11"/>
          </p:nvPr>
        </p:nvSpPr>
        <p:spPr/>
        <p:txBody>
          <a:bodyPr/>
          <a:lstStyle/>
          <a:p>
            <a:fld id="{F11BE471-CD76-49E8-9AA4-6C06427982C8}" type="datetime1">
              <a:rPr lang="sv-SE" smtClean="0"/>
              <a:t>2024-03-01</a:t>
            </a:fld>
            <a:endParaRPr lang="en-US" dirty="0"/>
          </a:p>
        </p:txBody>
      </p:sp>
      <p:sp>
        <p:nvSpPr>
          <p:cNvPr id="18" name="Platshållare för sidfot 17">
            <a:extLst>
              <a:ext uri="{FF2B5EF4-FFF2-40B4-BE49-F238E27FC236}">
                <a16:creationId xmlns:a16="http://schemas.microsoft.com/office/drawing/2014/main" id="{C913AA0C-E3F7-4FB9-BF20-8B36301EB08F}"/>
              </a:ext>
            </a:extLst>
          </p:cNvPr>
          <p:cNvSpPr>
            <a:spLocks noGrp="1"/>
          </p:cNvSpPr>
          <p:nvPr>
            <p:ph type="ftr" sz="quarter" idx="12"/>
          </p:nvPr>
        </p:nvSpPr>
        <p:spPr/>
        <p:txBody>
          <a:bodyPr/>
          <a:lstStyle/>
          <a:p>
            <a:endParaRPr lang="en-US" dirty="0"/>
          </a:p>
        </p:txBody>
      </p:sp>
      <p:sp>
        <p:nvSpPr>
          <p:cNvPr id="19" name="Platshållare för bildnummer 18">
            <a:extLst>
              <a:ext uri="{FF2B5EF4-FFF2-40B4-BE49-F238E27FC236}">
                <a16:creationId xmlns:a16="http://schemas.microsoft.com/office/drawing/2014/main" id="{12399F2F-44DC-45AE-A19D-E9DE03FAAA32}"/>
              </a:ext>
            </a:extLst>
          </p:cNvPr>
          <p:cNvSpPr>
            <a:spLocks noGrp="1"/>
          </p:cNvSpPr>
          <p:nvPr>
            <p:ph type="sldNum" sz="quarter" idx="13"/>
          </p:nvPr>
        </p:nvSpPr>
        <p:spPr/>
        <p:txBody>
          <a:bodyPr/>
          <a:lstStyle/>
          <a:p>
            <a:fld id="{6052AE47-1D9B-4237-9D4E-EAAFC1FA5F32}" type="slidenum">
              <a:rPr lang="en-US" smtClean="0"/>
              <a:pPr/>
              <a:t>‹#›</a:t>
            </a:fld>
            <a:endParaRPr lang="en-US"/>
          </a:p>
        </p:txBody>
      </p:sp>
      <p:pic>
        <p:nvPicPr>
          <p:cNvPr id="15" name="Bildobjekt 14">
            <a:extLst>
              <a:ext uri="{FF2B5EF4-FFF2-40B4-BE49-F238E27FC236}">
                <a16:creationId xmlns:a16="http://schemas.microsoft.com/office/drawing/2014/main" id="{DDCB9257-6B6B-4C48-A10B-EB01B677C4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6103" y="269823"/>
            <a:ext cx="1889787" cy="549584"/>
          </a:xfrm>
          <a:prstGeom prst="rect">
            <a:avLst/>
          </a:prstGeom>
        </p:spPr>
      </p:pic>
      <p:sp>
        <p:nvSpPr>
          <p:cNvPr id="5" name="Grafik hörnet">
            <a:extLst>
              <a:ext uri="{FF2B5EF4-FFF2-40B4-BE49-F238E27FC236}">
                <a16:creationId xmlns:a16="http://schemas.microsoft.com/office/drawing/2014/main" id="{04EF3B63-4887-4C72-BF15-94D78A87BA64}"/>
              </a:ext>
            </a:extLst>
          </p:cNvPr>
          <p:cNvSpPr>
            <a:spLocks noGrp="1"/>
          </p:cNvSpPr>
          <p:nvPr>
            <p:ph type="body" sz="quarter" idx="10" hasCustomPrompt="1"/>
          </p:nvPr>
        </p:nvSpPr>
        <p:spPr>
          <a:xfrm rot="10800000">
            <a:off x="10754373" y="5426640"/>
            <a:ext cx="1446336" cy="1431360"/>
          </a:xfrm>
          <a:custGeom>
            <a:avLst/>
            <a:gdLst>
              <a:gd name="connsiteX0" fmla="*/ 0 w 10000"/>
              <a:gd name="connsiteY0" fmla="*/ 0 h 10000"/>
              <a:gd name="connsiteX1" fmla="*/ 10000 w 10000"/>
              <a:gd name="connsiteY1" fmla="*/ 0 h 10000"/>
              <a:gd name="connsiteX2" fmla="*/ 5000 w 10000"/>
              <a:gd name="connsiteY2" fmla="*/ 10000 h 10000"/>
              <a:gd name="connsiteX3" fmla="*/ 0 w 10000"/>
              <a:gd name="connsiteY3" fmla="*/ 0 h 10000"/>
              <a:gd name="connsiteX0" fmla="*/ 0 w 10000"/>
              <a:gd name="connsiteY0" fmla="*/ 0 h 9940"/>
              <a:gd name="connsiteX1" fmla="*/ 10000 w 10000"/>
              <a:gd name="connsiteY1" fmla="*/ 0 h 9940"/>
              <a:gd name="connsiteX2" fmla="*/ 101 w 10000"/>
              <a:gd name="connsiteY2" fmla="*/ 9940 h 9940"/>
              <a:gd name="connsiteX3" fmla="*/ 0 w 10000"/>
              <a:gd name="connsiteY3" fmla="*/ 0 h 9940"/>
              <a:gd name="connsiteX0" fmla="*/ 0 w 10000"/>
              <a:gd name="connsiteY0" fmla="*/ 0 h 10000"/>
              <a:gd name="connsiteX1" fmla="*/ 10000 w 10000"/>
              <a:gd name="connsiteY1" fmla="*/ 0 h 10000"/>
              <a:gd name="connsiteX2" fmla="*/ 101 w 10000"/>
              <a:gd name="connsiteY2" fmla="*/ 10000 h 10000"/>
              <a:gd name="connsiteX3" fmla="*/ 0 w 10000"/>
              <a:gd name="connsiteY3" fmla="*/ 0 h 10000"/>
              <a:gd name="connsiteX0" fmla="*/ 44 w 10044"/>
              <a:gd name="connsiteY0" fmla="*/ 0 h 10000"/>
              <a:gd name="connsiteX1" fmla="*/ 10044 w 10044"/>
              <a:gd name="connsiteY1" fmla="*/ 0 h 10000"/>
              <a:gd name="connsiteX2" fmla="*/ 145 w 10044"/>
              <a:gd name="connsiteY2" fmla="*/ 10000 h 10000"/>
              <a:gd name="connsiteX3" fmla="*/ 44 w 10044"/>
              <a:gd name="connsiteY3" fmla="*/ 0 h 10000"/>
            </a:gdLst>
            <a:ahLst/>
            <a:cxnLst>
              <a:cxn ang="0">
                <a:pos x="connsiteX0" y="connsiteY0"/>
              </a:cxn>
              <a:cxn ang="0">
                <a:pos x="connsiteX1" y="connsiteY1"/>
              </a:cxn>
              <a:cxn ang="0">
                <a:pos x="connsiteX2" y="connsiteY2"/>
              </a:cxn>
              <a:cxn ang="0">
                <a:pos x="connsiteX3" y="connsiteY3"/>
              </a:cxn>
            </a:cxnLst>
            <a:rect l="l" t="t" r="r" b="b"/>
            <a:pathLst>
              <a:path w="10044" h="10000">
                <a:moveTo>
                  <a:pt x="44" y="0"/>
                </a:moveTo>
                <a:lnTo>
                  <a:pt x="10044" y="0"/>
                </a:lnTo>
                <a:cubicBezTo>
                  <a:pt x="6744" y="3333"/>
                  <a:pt x="58" y="9952"/>
                  <a:pt x="145" y="10000"/>
                </a:cubicBezTo>
                <a:cubicBezTo>
                  <a:pt x="-131" y="9892"/>
                  <a:pt x="78" y="3333"/>
                  <a:pt x="44" y="0"/>
                </a:cubicBezTo>
                <a:close/>
              </a:path>
            </a:pathLst>
          </a:custGeom>
          <a:solidFill>
            <a:schemeClr val="accent1"/>
          </a:solidFill>
        </p:spPr>
        <p:txBody>
          <a:bodyPr>
            <a:normAutofit/>
          </a:bodyPr>
          <a:lstStyle>
            <a:lvl1pPr marL="0" indent="0">
              <a:buNone/>
              <a:defRPr sz="200"/>
            </a:lvl1pPr>
            <a:lvl2pPr marL="357187" indent="0">
              <a:buNone/>
              <a:defRPr sz="200"/>
            </a:lvl2pPr>
            <a:lvl3pPr marL="668337" indent="0">
              <a:buNone/>
              <a:defRPr sz="200"/>
            </a:lvl3pPr>
            <a:lvl4pPr marL="954087" indent="0">
              <a:buNone/>
              <a:defRPr sz="200"/>
            </a:lvl4pPr>
            <a:lvl5pPr marL="1200150" indent="0">
              <a:buNone/>
              <a:defRPr sz="200"/>
            </a:lvl5pPr>
          </a:lstStyle>
          <a:p>
            <a:pPr lvl="0"/>
            <a:r>
              <a:rPr lang="sv-SE" dirty="0"/>
              <a:t> </a:t>
            </a:r>
          </a:p>
        </p:txBody>
      </p:sp>
    </p:spTree>
    <p:extLst>
      <p:ext uri="{BB962C8B-B14F-4D97-AF65-F5344CB8AC3E}">
        <p14:creationId xmlns:p14="http://schemas.microsoft.com/office/powerpoint/2010/main" val="3785535095"/>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pic>
        <p:nvPicPr>
          <p:cNvPr id="8" name="Bildobjekt 7">
            <a:extLst>
              <a:ext uri="{FF2B5EF4-FFF2-40B4-BE49-F238E27FC236}">
                <a16:creationId xmlns:a16="http://schemas.microsoft.com/office/drawing/2014/main" id="{186EAB1C-57F2-FB46-87DE-2303FA81848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ubrik 1">
            <a:extLst>
              <a:ext uri="{FF2B5EF4-FFF2-40B4-BE49-F238E27FC236}">
                <a16:creationId xmlns:a16="http://schemas.microsoft.com/office/drawing/2014/main" id="{5CF16373-D1A1-4DA4-BD32-7B4C71B0AE50}"/>
              </a:ext>
            </a:extLst>
          </p:cNvPr>
          <p:cNvSpPr>
            <a:spLocks noGrp="1"/>
          </p:cNvSpPr>
          <p:nvPr>
            <p:ph type="title" hasCustomPrompt="1"/>
          </p:nvPr>
        </p:nvSpPr>
        <p:spPr>
          <a:xfrm>
            <a:off x="1191396" y="1273983"/>
            <a:ext cx="7160124" cy="1027510"/>
          </a:xfrm>
          <a:prstGeom prst="rect">
            <a:avLst/>
          </a:prstGeom>
        </p:spPr>
        <p:txBody>
          <a:bodyPr anchor="b">
            <a:noAutofit/>
          </a:bodyPr>
          <a:lstStyle>
            <a:lvl1pPr>
              <a:defRPr sz="3200" b="1" i="0" cap="none" baseline="0">
                <a:solidFill>
                  <a:schemeClr val="accent6"/>
                </a:solidFill>
                <a:latin typeface="Roboto Condensed" panose="02000000000000000000" pitchFamily="2" charset="0"/>
              </a:defRPr>
            </a:lvl1pPr>
          </a:lstStyle>
          <a:p>
            <a:r>
              <a:rPr lang="sv-SE" dirty="0"/>
              <a:t>Klicka här för att ändra rubrik</a:t>
            </a:r>
          </a:p>
        </p:txBody>
      </p:sp>
      <p:sp>
        <p:nvSpPr>
          <p:cNvPr id="16" name="Platshållare för innehåll 14">
            <a:extLst>
              <a:ext uri="{FF2B5EF4-FFF2-40B4-BE49-F238E27FC236}">
                <a16:creationId xmlns:a16="http://schemas.microsoft.com/office/drawing/2014/main" id="{15AA51CA-9BE6-481E-821B-330D05C6C5FD}"/>
              </a:ext>
            </a:extLst>
          </p:cNvPr>
          <p:cNvSpPr>
            <a:spLocks noGrp="1"/>
          </p:cNvSpPr>
          <p:nvPr>
            <p:ph sz="quarter" idx="10" hasCustomPrompt="1"/>
          </p:nvPr>
        </p:nvSpPr>
        <p:spPr>
          <a:xfrm>
            <a:off x="1190625" y="2413518"/>
            <a:ext cx="8775564" cy="3603691"/>
          </a:xfrm>
        </p:spPr>
        <p:txBody>
          <a:bodyPr/>
          <a:lstStyle>
            <a:lvl1pPr>
              <a:defRPr/>
            </a:lvl1pPr>
          </a:lstStyle>
          <a:p>
            <a:pPr lvl="0"/>
            <a:r>
              <a:rPr lang="sv-SE" dirty="0"/>
              <a:t>Punktlista/Text (om endast text, ta bort punkten)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6" name="Platshållare för datum 5">
            <a:extLst>
              <a:ext uri="{FF2B5EF4-FFF2-40B4-BE49-F238E27FC236}">
                <a16:creationId xmlns:a16="http://schemas.microsoft.com/office/drawing/2014/main" id="{635E2246-3E20-4D7E-A154-4660E704FB93}"/>
              </a:ext>
            </a:extLst>
          </p:cNvPr>
          <p:cNvSpPr>
            <a:spLocks noGrp="1"/>
          </p:cNvSpPr>
          <p:nvPr>
            <p:ph type="dt" sz="half" idx="12"/>
          </p:nvPr>
        </p:nvSpPr>
        <p:spPr/>
        <p:txBody>
          <a:bodyPr/>
          <a:lstStyle/>
          <a:p>
            <a:fld id="{6195C6CD-4BBE-4CD4-A0E4-A5BFE8640B12}" type="datetime1">
              <a:rPr lang="sv-SE" smtClean="0"/>
              <a:t>2024-03-01</a:t>
            </a:fld>
            <a:endParaRPr lang="en-US" dirty="0"/>
          </a:p>
        </p:txBody>
      </p:sp>
      <p:sp>
        <p:nvSpPr>
          <p:cNvPr id="12" name="Platshållare för sidfot 11">
            <a:extLst>
              <a:ext uri="{FF2B5EF4-FFF2-40B4-BE49-F238E27FC236}">
                <a16:creationId xmlns:a16="http://schemas.microsoft.com/office/drawing/2014/main" id="{42748A7B-6B1D-407F-8C11-9FF888FCF240}"/>
              </a:ext>
            </a:extLst>
          </p:cNvPr>
          <p:cNvSpPr>
            <a:spLocks noGrp="1"/>
          </p:cNvSpPr>
          <p:nvPr>
            <p:ph type="ftr" sz="quarter" idx="13"/>
          </p:nvPr>
        </p:nvSpPr>
        <p:spPr/>
        <p:txBody>
          <a:bodyPr/>
          <a:lstStyle/>
          <a:p>
            <a:endParaRPr lang="en-US" dirty="0"/>
          </a:p>
        </p:txBody>
      </p:sp>
      <p:sp>
        <p:nvSpPr>
          <p:cNvPr id="13" name="Platshållare för bildnummer 12">
            <a:extLst>
              <a:ext uri="{FF2B5EF4-FFF2-40B4-BE49-F238E27FC236}">
                <a16:creationId xmlns:a16="http://schemas.microsoft.com/office/drawing/2014/main" id="{46761E2C-685C-4915-9AAF-301D0A6410BC}"/>
              </a:ext>
            </a:extLst>
          </p:cNvPr>
          <p:cNvSpPr>
            <a:spLocks noGrp="1"/>
          </p:cNvSpPr>
          <p:nvPr>
            <p:ph type="sldNum" sz="quarter" idx="14"/>
          </p:nvPr>
        </p:nvSpPr>
        <p:spPr/>
        <p:txBody>
          <a:bodyPr/>
          <a:lstStyle/>
          <a:p>
            <a:fld id="{6052AE47-1D9B-4237-9D4E-EAAFC1FA5F32}" type="slidenum">
              <a:rPr lang="en-US" smtClean="0"/>
              <a:pPr/>
              <a:t>‹#›</a:t>
            </a:fld>
            <a:endParaRPr lang="en-US"/>
          </a:p>
        </p:txBody>
      </p:sp>
      <p:pic>
        <p:nvPicPr>
          <p:cNvPr id="7" name="Bildobjekt 6">
            <a:extLst>
              <a:ext uri="{FF2B5EF4-FFF2-40B4-BE49-F238E27FC236}">
                <a16:creationId xmlns:a16="http://schemas.microsoft.com/office/drawing/2014/main" id="{B35F0D6C-7123-394D-B2A8-69A7CF6B28C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6103" y="269823"/>
            <a:ext cx="1889787" cy="549584"/>
          </a:xfrm>
          <a:prstGeom prst="rect">
            <a:avLst/>
          </a:prstGeom>
        </p:spPr>
      </p:pic>
      <p:sp>
        <p:nvSpPr>
          <p:cNvPr id="11" name="Grafik hörnet">
            <a:extLst>
              <a:ext uri="{FF2B5EF4-FFF2-40B4-BE49-F238E27FC236}">
                <a16:creationId xmlns:a16="http://schemas.microsoft.com/office/drawing/2014/main" id="{5B0E891B-2870-4362-BFB6-8F21A6F06FA8}"/>
              </a:ext>
            </a:extLst>
          </p:cNvPr>
          <p:cNvSpPr>
            <a:spLocks noGrp="1"/>
          </p:cNvSpPr>
          <p:nvPr>
            <p:ph type="body" sz="quarter" idx="11" hasCustomPrompt="1"/>
          </p:nvPr>
        </p:nvSpPr>
        <p:spPr>
          <a:xfrm>
            <a:off x="10752000" y="5418000"/>
            <a:ext cx="1440000" cy="1440000"/>
          </a:xfrm>
          <a:blipFill>
            <a:blip r:embed="rId4">
              <a:extLst>
                <a:ext uri="{96DAC541-7B7A-43D3-8B79-37D633B846F1}">
                  <asvg:svgBlip xmlns:asvg="http://schemas.microsoft.com/office/drawing/2016/SVG/main" r:embed="rId5"/>
                </a:ext>
              </a:extLst>
            </a:blip>
            <a:stretch>
              <a:fillRect/>
            </a:stretch>
          </a:blipFill>
        </p:spPr>
        <p:txBody>
          <a:bodyPr>
            <a:normAutofit/>
          </a:bodyPr>
          <a:lstStyle>
            <a:lvl1pPr marL="0" indent="0">
              <a:buNone/>
              <a:defRPr sz="100"/>
            </a:lvl1pPr>
            <a:lvl2pPr marL="357187" indent="0">
              <a:buNone/>
              <a:defRPr sz="100"/>
            </a:lvl2pPr>
            <a:lvl3pPr marL="668337" indent="0">
              <a:buNone/>
              <a:defRPr sz="100"/>
            </a:lvl3pPr>
            <a:lvl4pPr marL="954087" indent="0">
              <a:buNone/>
              <a:defRPr sz="100"/>
            </a:lvl4pPr>
            <a:lvl5pPr marL="1200150" indent="0">
              <a:buNone/>
              <a:defRPr sz="100"/>
            </a:lvl5pPr>
          </a:lstStyle>
          <a:p>
            <a:pPr lvl="0"/>
            <a:r>
              <a:rPr lang="en-US" dirty="0"/>
              <a:t> </a:t>
            </a:r>
          </a:p>
        </p:txBody>
      </p:sp>
    </p:spTree>
    <p:extLst>
      <p:ext uri="{BB962C8B-B14F-4D97-AF65-F5344CB8AC3E}">
        <p14:creationId xmlns:p14="http://schemas.microsoft.com/office/powerpoint/2010/main" val="3798926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innehållsdelar">
    <p:spTree>
      <p:nvGrpSpPr>
        <p:cNvPr id="1" name=""/>
        <p:cNvGrpSpPr/>
        <p:nvPr/>
      </p:nvGrpSpPr>
      <p:grpSpPr>
        <a:xfrm>
          <a:off x="0" y="0"/>
          <a:ext cx="0" cy="0"/>
          <a:chOff x="0" y="0"/>
          <a:chExt cx="0" cy="0"/>
        </a:xfrm>
      </p:grpSpPr>
      <p:pic>
        <p:nvPicPr>
          <p:cNvPr id="8" name="Bildobjekt 7">
            <a:extLst>
              <a:ext uri="{FF2B5EF4-FFF2-40B4-BE49-F238E27FC236}">
                <a16:creationId xmlns:a16="http://schemas.microsoft.com/office/drawing/2014/main" id="{186EAB1C-57F2-FB46-87DE-2303FA81848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Platshållare för innehåll 3">
            <a:extLst>
              <a:ext uri="{FF2B5EF4-FFF2-40B4-BE49-F238E27FC236}">
                <a16:creationId xmlns:a16="http://schemas.microsoft.com/office/drawing/2014/main" id="{F81524A7-FA0A-477B-B134-6575AA8BF44A}"/>
              </a:ext>
            </a:extLst>
          </p:cNvPr>
          <p:cNvSpPr>
            <a:spLocks noGrp="1"/>
          </p:cNvSpPr>
          <p:nvPr>
            <p:ph sz="half" idx="2" hasCustomPrompt="1"/>
          </p:nvPr>
        </p:nvSpPr>
        <p:spPr>
          <a:xfrm>
            <a:off x="1190307" y="2417207"/>
            <a:ext cx="4672013" cy="3600491"/>
          </a:xfrm>
        </p:spPr>
        <p:txBody>
          <a:bodyPr/>
          <a:lstStyle>
            <a:lvl1pPr>
              <a:defRPr/>
            </a:lvl1pPr>
          </a:lstStyle>
          <a:p>
            <a:pPr lvl="0"/>
            <a:r>
              <a:rPr lang="sv-SE" dirty="0"/>
              <a:t>Punktlista/Text (om endast text, ta bort punkten)</a:t>
            </a:r>
          </a:p>
          <a:p>
            <a:pPr lvl="1"/>
            <a:r>
              <a:rPr lang="sv-SE" dirty="0"/>
              <a:t>Nivå två</a:t>
            </a:r>
          </a:p>
          <a:p>
            <a:pPr lvl="2"/>
            <a:r>
              <a:rPr lang="sv-SE" dirty="0"/>
              <a:t>Nivå tre</a:t>
            </a:r>
          </a:p>
          <a:p>
            <a:pPr lvl="3"/>
            <a:r>
              <a:rPr lang="sv-SE" dirty="0"/>
              <a:t>Nivå fyra</a:t>
            </a:r>
          </a:p>
          <a:p>
            <a:pPr lvl="4"/>
            <a:r>
              <a:rPr lang="sv-SE" dirty="0"/>
              <a:t>Nivå fem</a:t>
            </a:r>
          </a:p>
        </p:txBody>
      </p:sp>
      <p:sp>
        <p:nvSpPr>
          <p:cNvPr id="18" name="Platshållare för innehåll 3">
            <a:extLst>
              <a:ext uri="{FF2B5EF4-FFF2-40B4-BE49-F238E27FC236}">
                <a16:creationId xmlns:a16="http://schemas.microsoft.com/office/drawing/2014/main" id="{53E11C54-CB27-4306-B70A-5F1C19D091BB}"/>
              </a:ext>
            </a:extLst>
          </p:cNvPr>
          <p:cNvSpPr>
            <a:spLocks noGrp="1"/>
          </p:cNvSpPr>
          <p:nvPr>
            <p:ph sz="half" idx="12" hasCustomPrompt="1"/>
          </p:nvPr>
        </p:nvSpPr>
        <p:spPr>
          <a:xfrm>
            <a:off x="6329362" y="2417207"/>
            <a:ext cx="4672013" cy="3600491"/>
          </a:xfrm>
        </p:spPr>
        <p:txBody>
          <a:bodyPr/>
          <a:lstStyle>
            <a:lvl1pPr>
              <a:defRPr/>
            </a:lvl1pPr>
          </a:lstStyle>
          <a:p>
            <a:pPr lvl="0"/>
            <a:r>
              <a:rPr lang="sv-SE" dirty="0"/>
              <a:t>Punktlista/Text (om endast text, ta bort punkten)</a:t>
            </a:r>
          </a:p>
          <a:p>
            <a:pPr lvl="1"/>
            <a:r>
              <a:rPr lang="sv-SE" dirty="0"/>
              <a:t>Nivå två</a:t>
            </a:r>
          </a:p>
          <a:p>
            <a:pPr lvl="2"/>
            <a:r>
              <a:rPr lang="sv-SE" dirty="0"/>
              <a:t>Nivå tre</a:t>
            </a:r>
          </a:p>
          <a:p>
            <a:pPr lvl="3"/>
            <a:r>
              <a:rPr lang="sv-SE" dirty="0"/>
              <a:t>Nivå fyra</a:t>
            </a:r>
          </a:p>
          <a:p>
            <a:pPr lvl="4"/>
            <a:r>
              <a:rPr lang="sv-SE" dirty="0"/>
              <a:t>Nivå fem</a:t>
            </a:r>
          </a:p>
        </p:txBody>
      </p:sp>
      <p:sp>
        <p:nvSpPr>
          <p:cNvPr id="19" name="Rubrik 1">
            <a:extLst>
              <a:ext uri="{FF2B5EF4-FFF2-40B4-BE49-F238E27FC236}">
                <a16:creationId xmlns:a16="http://schemas.microsoft.com/office/drawing/2014/main" id="{14C263A2-8D30-461D-8751-A3E3F7234F88}"/>
              </a:ext>
            </a:extLst>
          </p:cNvPr>
          <p:cNvSpPr>
            <a:spLocks noGrp="1"/>
          </p:cNvSpPr>
          <p:nvPr>
            <p:ph type="title" hasCustomPrompt="1"/>
          </p:nvPr>
        </p:nvSpPr>
        <p:spPr>
          <a:xfrm>
            <a:off x="1191396" y="1273983"/>
            <a:ext cx="7160124" cy="1027510"/>
          </a:xfrm>
          <a:prstGeom prst="rect">
            <a:avLst/>
          </a:prstGeom>
        </p:spPr>
        <p:txBody>
          <a:bodyPr anchor="b">
            <a:noAutofit/>
          </a:bodyPr>
          <a:lstStyle>
            <a:lvl1pPr>
              <a:defRPr sz="3200" b="1" i="0" cap="none" baseline="0">
                <a:solidFill>
                  <a:schemeClr val="accent6"/>
                </a:solidFill>
                <a:latin typeface="Roboto Condensed" panose="02000000000000000000" pitchFamily="2" charset="0"/>
              </a:defRPr>
            </a:lvl1pPr>
          </a:lstStyle>
          <a:p>
            <a:r>
              <a:rPr lang="sv-SE" dirty="0"/>
              <a:t>Klicka här för att ändra rubrik</a:t>
            </a:r>
          </a:p>
        </p:txBody>
      </p:sp>
      <p:sp>
        <p:nvSpPr>
          <p:cNvPr id="5" name="Platshållare för datum 4">
            <a:extLst>
              <a:ext uri="{FF2B5EF4-FFF2-40B4-BE49-F238E27FC236}">
                <a16:creationId xmlns:a16="http://schemas.microsoft.com/office/drawing/2014/main" id="{069F67C2-3A8D-4DBD-9CD1-959F1897B189}"/>
              </a:ext>
            </a:extLst>
          </p:cNvPr>
          <p:cNvSpPr>
            <a:spLocks noGrp="1"/>
          </p:cNvSpPr>
          <p:nvPr>
            <p:ph type="dt" sz="half" idx="13"/>
          </p:nvPr>
        </p:nvSpPr>
        <p:spPr/>
        <p:txBody>
          <a:bodyPr/>
          <a:lstStyle/>
          <a:p>
            <a:fld id="{C3C833F2-9777-4EDA-AEEE-BE41F01D7BD8}" type="datetime1">
              <a:rPr lang="sv-SE" smtClean="0"/>
              <a:t>2024-03-01</a:t>
            </a:fld>
            <a:endParaRPr lang="en-US" dirty="0"/>
          </a:p>
        </p:txBody>
      </p:sp>
      <p:sp>
        <p:nvSpPr>
          <p:cNvPr id="6" name="Platshållare för sidfot 5">
            <a:extLst>
              <a:ext uri="{FF2B5EF4-FFF2-40B4-BE49-F238E27FC236}">
                <a16:creationId xmlns:a16="http://schemas.microsoft.com/office/drawing/2014/main" id="{C22C6E1B-72CB-469B-A439-F95976147C9C}"/>
              </a:ext>
            </a:extLst>
          </p:cNvPr>
          <p:cNvSpPr>
            <a:spLocks noGrp="1"/>
          </p:cNvSpPr>
          <p:nvPr>
            <p:ph type="ftr" sz="quarter" idx="14"/>
          </p:nvPr>
        </p:nvSpPr>
        <p:spPr/>
        <p:txBody>
          <a:bodyPr/>
          <a:lstStyle/>
          <a:p>
            <a:endParaRPr lang="en-US" dirty="0"/>
          </a:p>
        </p:txBody>
      </p:sp>
      <p:sp>
        <p:nvSpPr>
          <p:cNvPr id="13" name="Platshållare för bildnummer 12">
            <a:extLst>
              <a:ext uri="{FF2B5EF4-FFF2-40B4-BE49-F238E27FC236}">
                <a16:creationId xmlns:a16="http://schemas.microsoft.com/office/drawing/2014/main" id="{9FEEB049-66FF-4C96-8155-C7029AE02F5E}"/>
              </a:ext>
            </a:extLst>
          </p:cNvPr>
          <p:cNvSpPr>
            <a:spLocks noGrp="1"/>
          </p:cNvSpPr>
          <p:nvPr>
            <p:ph type="sldNum" sz="quarter" idx="15"/>
          </p:nvPr>
        </p:nvSpPr>
        <p:spPr/>
        <p:txBody>
          <a:bodyPr/>
          <a:lstStyle/>
          <a:p>
            <a:fld id="{6052AE47-1D9B-4237-9D4E-EAAFC1FA5F32}" type="slidenum">
              <a:rPr lang="en-US" smtClean="0"/>
              <a:pPr/>
              <a:t>‹#›</a:t>
            </a:fld>
            <a:endParaRPr lang="en-US"/>
          </a:p>
        </p:txBody>
      </p:sp>
      <p:pic>
        <p:nvPicPr>
          <p:cNvPr id="7" name="Bildobjekt 6">
            <a:extLst>
              <a:ext uri="{FF2B5EF4-FFF2-40B4-BE49-F238E27FC236}">
                <a16:creationId xmlns:a16="http://schemas.microsoft.com/office/drawing/2014/main" id="{B35F0D6C-7123-394D-B2A8-69A7CF6B28C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6103" y="269823"/>
            <a:ext cx="1889787" cy="549584"/>
          </a:xfrm>
          <a:prstGeom prst="rect">
            <a:avLst/>
          </a:prstGeom>
        </p:spPr>
      </p:pic>
      <p:sp>
        <p:nvSpPr>
          <p:cNvPr id="12" name="Grafik hörnet">
            <a:extLst>
              <a:ext uri="{FF2B5EF4-FFF2-40B4-BE49-F238E27FC236}">
                <a16:creationId xmlns:a16="http://schemas.microsoft.com/office/drawing/2014/main" id="{7652E2D0-4DB9-4A63-8F91-E0370C00CE37}"/>
              </a:ext>
            </a:extLst>
          </p:cNvPr>
          <p:cNvSpPr>
            <a:spLocks noGrp="1"/>
          </p:cNvSpPr>
          <p:nvPr>
            <p:ph type="body" sz="quarter" idx="11" hasCustomPrompt="1"/>
          </p:nvPr>
        </p:nvSpPr>
        <p:spPr>
          <a:xfrm>
            <a:off x="10752000" y="5418000"/>
            <a:ext cx="1440000" cy="1440000"/>
          </a:xfrm>
          <a:blipFill>
            <a:blip r:embed="rId4">
              <a:extLst>
                <a:ext uri="{96DAC541-7B7A-43D3-8B79-37D633B846F1}">
                  <asvg:svgBlip xmlns:asvg="http://schemas.microsoft.com/office/drawing/2016/SVG/main" r:embed="rId5"/>
                </a:ext>
              </a:extLst>
            </a:blip>
            <a:stretch>
              <a:fillRect/>
            </a:stretch>
          </a:blipFill>
        </p:spPr>
        <p:txBody>
          <a:bodyPr>
            <a:normAutofit/>
          </a:bodyPr>
          <a:lstStyle>
            <a:lvl1pPr marL="0" indent="0">
              <a:buNone/>
              <a:defRPr sz="100"/>
            </a:lvl1pPr>
            <a:lvl2pPr marL="357187" indent="0">
              <a:buNone/>
              <a:defRPr sz="100"/>
            </a:lvl2pPr>
            <a:lvl3pPr marL="668337" indent="0">
              <a:buNone/>
              <a:defRPr sz="100"/>
            </a:lvl3pPr>
            <a:lvl4pPr marL="954087" indent="0">
              <a:buNone/>
              <a:defRPr sz="100"/>
            </a:lvl4pPr>
            <a:lvl5pPr marL="1200150" indent="0">
              <a:buNone/>
              <a:defRPr sz="100"/>
            </a:lvl5pPr>
          </a:lstStyle>
          <a:p>
            <a:pPr lvl="0"/>
            <a:r>
              <a:rPr lang="en-US" dirty="0"/>
              <a:t> </a:t>
            </a:r>
          </a:p>
        </p:txBody>
      </p:sp>
    </p:spTree>
    <p:extLst>
      <p:ext uri="{BB962C8B-B14F-4D97-AF65-F5344CB8AC3E}">
        <p14:creationId xmlns:p14="http://schemas.microsoft.com/office/powerpoint/2010/main" val="1368188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8" name="Bildobjekt 7">
            <a:extLst>
              <a:ext uri="{FF2B5EF4-FFF2-40B4-BE49-F238E27FC236}">
                <a16:creationId xmlns:a16="http://schemas.microsoft.com/office/drawing/2014/main" id="{186EAB1C-57F2-FB46-87DE-2303FA81848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Platshållare för innehåll 3">
            <a:extLst>
              <a:ext uri="{FF2B5EF4-FFF2-40B4-BE49-F238E27FC236}">
                <a16:creationId xmlns:a16="http://schemas.microsoft.com/office/drawing/2014/main" id="{F81524A7-FA0A-477B-B134-6575AA8BF44A}"/>
              </a:ext>
            </a:extLst>
          </p:cNvPr>
          <p:cNvSpPr>
            <a:spLocks noGrp="1"/>
          </p:cNvSpPr>
          <p:nvPr>
            <p:ph sz="half" idx="2" hasCustomPrompt="1"/>
          </p:nvPr>
        </p:nvSpPr>
        <p:spPr>
          <a:xfrm>
            <a:off x="1190307" y="3201050"/>
            <a:ext cx="4672013" cy="2922158"/>
          </a:xfrm>
        </p:spPr>
        <p:txBody>
          <a:bodyPr/>
          <a:lstStyle>
            <a:lvl1pPr>
              <a:defRPr/>
            </a:lvl1pPr>
          </a:lstStyle>
          <a:p>
            <a:pPr lvl="0"/>
            <a:r>
              <a:rPr lang="sv-SE" dirty="0"/>
              <a:t>Punktlista/Text (om endast text, ta bort punkten)</a:t>
            </a:r>
          </a:p>
          <a:p>
            <a:pPr lvl="1"/>
            <a:r>
              <a:rPr lang="sv-SE" dirty="0"/>
              <a:t>Nivå två</a:t>
            </a:r>
          </a:p>
          <a:p>
            <a:pPr lvl="2"/>
            <a:r>
              <a:rPr lang="sv-SE" dirty="0"/>
              <a:t>Nivå tre</a:t>
            </a:r>
          </a:p>
          <a:p>
            <a:pPr lvl="3"/>
            <a:r>
              <a:rPr lang="sv-SE" dirty="0"/>
              <a:t>Nivå fyra</a:t>
            </a:r>
          </a:p>
          <a:p>
            <a:pPr lvl="4"/>
            <a:r>
              <a:rPr lang="sv-SE" dirty="0"/>
              <a:t>Nivå fem</a:t>
            </a:r>
          </a:p>
        </p:txBody>
      </p:sp>
      <p:sp>
        <p:nvSpPr>
          <p:cNvPr id="18" name="Platshållare för innehåll 3">
            <a:extLst>
              <a:ext uri="{FF2B5EF4-FFF2-40B4-BE49-F238E27FC236}">
                <a16:creationId xmlns:a16="http://schemas.microsoft.com/office/drawing/2014/main" id="{53E11C54-CB27-4306-B70A-5F1C19D091BB}"/>
              </a:ext>
            </a:extLst>
          </p:cNvPr>
          <p:cNvSpPr>
            <a:spLocks noGrp="1"/>
          </p:cNvSpPr>
          <p:nvPr>
            <p:ph sz="half" idx="12" hasCustomPrompt="1"/>
          </p:nvPr>
        </p:nvSpPr>
        <p:spPr>
          <a:xfrm>
            <a:off x="6329362" y="3201050"/>
            <a:ext cx="4672013" cy="2922158"/>
          </a:xfrm>
        </p:spPr>
        <p:txBody>
          <a:bodyPr/>
          <a:lstStyle/>
          <a:p>
            <a:pPr lvl="0"/>
            <a:r>
              <a:rPr lang="sv-SE" dirty="0"/>
              <a:t>Punktlista/Text (om endast text, ta bort punkten)</a:t>
            </a:r>
          </a:p>
          <a:p>
            <a:pPr lvl="1"/>
            <a:r>
              <a:rPr lang="sv-SE" dirty="0"/>
              <a:t>Nivå två</a:t>
            </a:r>
          </a:p>
          <a:p>
            <a:pPr lvl="2"/>
            <a:r>
              <a:rPr lang="sv-SE" dirty="0"/>
              <a:t>Nivå tre</a:t>
            </a:r>
          </a:p>
          <a:p>
            <a:pPr lvl="3"/>
            <a:r>
              <a:rPr lang="sv-SE" dirty="0"/>
              <a:t>Nivå fyra</a:t>
            </a:r>
          </a:p>
          <a:p>
            <a:pPr lvl="4"/>
            <a:r>
              <a:rPr lang="sv-SE" dirty="0"/>
              <a:t>Nivå fem</a:t>
            </a:r>
          </a:p>
        </p:txBody>
      </p:sp>
      <p:sp>
        <p:nvSpPr>
          <p:cNvPr id="10" name="Platshållare för text 2">
            <a:extLst>
              <a:ext uri="{FF2B5EF4-FFF2-40B4-BE49-F238E27FC236}">
                <a16:creationId xmlns:a16="http://schemas.microsoft.com/office/drawing/2014/main" id="{02FBBD07-B727-405B-BD19-D828D6F7A1E8}"/>
              </a:ext>
            </a:extLst>
          </p:cNvPr>
          <p:cNvSpPr>
            <a:spLocks noGrp="1"/>
          </p:cNvSpPr>
          <p:nvPr>
            <p:ph type="body" idx="1"/>
          </p:nvPr>
        </p:nvSpPr>
        <p:spPr>
          <a:xfrm>
            <a:off x="1190307" y="2360748"/>
            <a:ext cx="467124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12" name="Platshållare för text 4">
            <a:extLst>
              <a:ext uri="{FF2B5EF4-FFF2-40B4-BE49-F238E27FC236}">
                <a16:creationId xmlns:a16="http://schemas.microsoft.com/office/drawing/2014/main" id="{9F796D27-C71F-4919-B825-F2E559EDBD43}"/>
              </a:ext>
            </a:extLst>
          </p:cNvPr>
          <p:cNvSpPr>
            <a:spLocks noGrp="1"/>
          </p:cNvSpPr>
          <p:nvPr>
            <p:ph type="body" sz="quarter" idx="3"/>
          </p:nvPr>
        </p:nvSpPr>
        <p:spPr>
          <a:xfrm>
            <a:off x="6329362" y="2360748"/>
            <a:ext cx="467124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13" name="Rubrik 1">
            <a:extLst>
              <a:ext uri="{FF2B5EF4-FFF2-40B4-BE49-F238E27FC236}">
                <a16:creationId xmlns:a16="http://schemas.microsoft.com/office/drawing/2014/main" id="{C516CF6E-EE84-439D-82CA-C8FD50896DC3}"/>
              </a:ext>
            </a:extLst>
          </p:cNvPr>
          <p:cNvSpPr>
            <a:spLocks noGrp="1"/>
          </p:cNvSpPr>
          <p:nvPr>
            <p:ph type="title" hasCustomPrompt="1"/>
          </p:nvPr>
        </p:nvSpPr>
        <p:spPr>
          <a:xfrm>
            <a:off x="1191396" y="1273983"/>
            <a:ext cx="7160124" cy="1027510"/>
          </a:xfrm>
          <a:prstGeom prst="rect">
            <a:avLst/>
          </a:prstGeom>
        </p:spPr>
        <p:txBody>
          <a:bodyPr anchor="b" anchorCtr="0">
            <a:noAutofit/>
          </a:bodyPr>
          <a:lstStyle>
            <a:lvl1pPr>
              <a:defRPr sz="3200" b="1" i="0" cap="none" baseline="0">
                <a:solidFill>
                  <a:schemeClr val="accent6"/>
                </a:solidFill>
                <a:latin typeface="Roboto Condensed" panose="02000000000000000000" pitchFamily="2" charset="0"/>
              </a:defRPr>
            </a:lvl1pPr>
          </a:lstStyle>
          <a:p>
            <a:r>
              <a:rPr lang="sv-SE" dirty="0"/>
              <a:t>Klicka här för att ändra rubrik</a:t>
            </a:r>
          </a:p>
        </p:txBody>
      </p:sp>
      <p:sp>
        <p:nvSpPr>
          <p:cNvPr id="5" name="Platshållare för datum 4">
            <a:extLst>
              <a:ext uri="{FF2B5EF4-FFF2-40B4-BE49-F238E27FC236}">
                <a16:creationId xmlns:a16="http://schemas.microsoft.com/office/drawing/2014/main" id="{295035E4-CC22-4183-8E48-6ED0B5F0441B}"/>
              </a:ext>
            </a:extLst>
          </p:cNvPr>
          <p:cNvSpPr>
            <a:spLocks noGrp="1"/>
          </p:cNvSpPr>
          <p:nvPr>
            <p:ph type="dt" sz="half" idx="13"/>
          </p:nvPr>
        </p:nvSpPr>
        <p:spPr/>
        <p:txBody>
          <a:bodyPr/>
          <a:lstStyle/>
          <a:p>
            <a:fld id="{30281C37-B995-4502-8400-5152ACA0BEE2}" type="datetime1">
              <a:rPr lang="sv-SE" smtClean="0"/>
              <a:t>2024-03-01</a:t>
            </a:fld>
            <a:endParaRPr lang="en-US" dirty="0"/>
          </a:p>
        </p:txBody>
      </p:sp>
      <p:sp>
        <p:nvSpPr>
          <p:cNvPr id="6" name="Platshållare för sidfot 5">
            <a:extLst>
              <a:ext uri="{FF2B5EF4-FFF2-40B4-BE49-F238E27FC236}">
                <a16:creationId xmlns:a16="http://schemas.microsoft.com/office/drawing/2014/main" id="{03F46D7A-57DD-4D74-BC19-4A034C5E1CE7}"/>
              </a:ext>
            </a:extLst>
          </p:cNvPr>
          <p:cNvSpPr>
            <a:spLocks noGrp="1"/>
          </p:cNvSpPr>
          <p:nvPr>
            <p:ph type="ftr" sz="quarter" idx="14"/>
          </p:nvPr>
        </p:nvSpPr>
        <p:spPr/>
        <p:txBody>
          <a:bodyPr/>
          <a:lstStyle/>
          <a:p>
            <a:endParaRPr lang="en-US" dirty="0"/>
          </a:p>
        </p:txBody>
      </p:sp>
      <p:sp>
        <p:nvSpPr>
          <p:cNvPr id="16" name="Platshållare för bildnummer 15">
            <a:extLst>
              <a:ext uri="{FF2B5EF4-FFF2-40B4-BE49-F238E27FC236}">
                <a16:creationId xmlns:a16="http://schemas.microsoft.com/office/drawing/2014/main" id="{E0E9CCB8-DB4B-42E7-A84A-204827177DDC}"/>
              </a:ext>
            </a:extLst>
          </p:cNvPr>
          <p:cNvSpPr>
            <a:spLocks noGrp="1"/>
          </p:cNvSpPr>
          <p:nvPr>
            <p:ph type="sldNum" sz="quarter" idx="15"/>
          </p:nvPr>
        </p:nvSpPr>
        <p:spPr/>
        <p:txBody>
          <a:bodyPr/>
          <a:lstStyle/>
          <a:p>
            <a:fld id="{6052AE47-1D9B-4237-9D4E-EAAFC1FA5F32}" type="slidenum">
              <a:rPr lang="en-US" smtClean="0"/>
              <a:pPr/>
              <a:t>‹#›</a:t>
            </a:fld>
            <a:endParaRPr lang="en-US"/>
          </a:p>
        </p:txBody>
      </p:sp>
      <p:pic>
        <p:nvPicPr>
          <p:cNvPr id="7" name="Bildobjekt 6">
            <a:extLst>
              <a:ext uri="{FF2B5EF4-FFF2-40B4-BE49-F238E27FC236}">
                <a16:creationId xmlns:a16="http://schemas.microsoft.com/office/drawing/2014/main" id="{B35F0D6C-7123-394D-B2A8-69A7CF6B28C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6103" y="269823"/>
            <a:ext cx="1889787" cy="549584"/>
          </a:xfrm>
          <a:prstGeom prst="rect">
            <a:avLst/>
          </a:prstGeom>
        </p:spPr>
      </p:pic>
      <p:sp>
        <p:nvSpPr>
          <p:cNvPr id="15" name="Grafik hörnet">
            <a:extLst>
              <a:ext uri="{FF2B5EF4-FFF2-40B4-BE49-F238E27FC236}">
                <a16:creationId xmlns:a16="http://schemas.microsoft.com/office/drawing/2014/main" id="{D7969DCE-4379-4443-AAA9-99BFE6977055}"/>
              </a:ext>
            </a:extLst>
          </p:cNvPr>
          <p:cNvSpPr>
            <a:spLocks noGrp="1"/>
          </p:cNvSpPr>
          <p:nvPr>
            <p:ph type="body" sz="quarter" idx="11" hasCustomPrompt="1"/>
          </p:nvPr>
        </p:nvSpPr>
        <p:spPr>
          <a:xfrm>
            <a:off x="10752000" y="5418000"/>
            <a:ext cx="1440000" cy="1440000"/>
          </a:xfrm>
          <a:blipFill>
            <a:blip r:embed="rId4">
              <a:extLst>
                <a:ext uri="{96DAC541-7B7A-43D3-8B79-37D633B846F1}">
                  <asvg:svgBlip xmlns:asvg="http://schemas.microsoft.com/office/drawing/2016/SVG/main" r:embed="rId5"/>
                </a:ext>
              </a:extLst>
            </a:blip>
            <a:stretch>
              <a:fillRect/>
            </a:stretch>
          </a:blipFill>
        </p:spPr>
        <p:txBody>
          <a:bodyPr>
            <a:normAutofit/>
          </a:bodyPr>
          <a:lstStyle>
            <a:lvl1pPr marL="0" indent="0">
              <a:buNone/>
              <a:defRPr sz="100"/>
            </a:lvl1pPr>
            <a:lvl2pPr marL="357187" indent="0">
              <a:buNone/>
              <a:defRPr sz="100"/>
            </a:lvl2pPr>
            <a:lvl3pPr marL="668337" indent="0">
              <a:buNone/>
              <a:defRPr sz="100"/>
            </a:lvl3pPr>
            <a:lvl4pPr marL="954087" indent="0">
              <a:buNone/>
              <a:defRPr sz="100"/>
            </a:lvl4pPr>
            <a:lvl5pPr marL="1200150" indent="0">
              <a:buNone/>
              <a:defRPr sz="100"/>
            </a:lvl5pPr>
          </a:lstStyle>
          <a:p>
            <a:pPr lvl="0"/>
            <a:r>
              <a:rPr lang="en-US" dirty="0"/>
              <a:t> </a:t>
            </a:r>
          </a:p>
        </p:txBody>
      </p:sp>
    </p:spTree>
    <p:extLst>
      <p:ext uri="{BB962C8B-B14F-4D97-AF65-F5344CB8AC3E}">
        <p14:creationId xmlns:p14="http://schemas.microsoft.com/office/powerpoint/2010/main" val="27077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text/punktlista samt objekt till höger">
    <p:spTree>
      <p:nvGrpSpPr>
        <p:cNvPr id="1" name=""/>
        <p:cNvGrpSpPr/>
        <p:nvPr/>
      </p:nvGrpSpPr>
      <p:grpSpPr>
        <a:xfrm>
          <a:off x="0" y="0"/>
          <a:ext cx="0" cy="0"/>
          <a:chOff x="0" y="0"/>
          <a:chExt cx="0" cy="0"/>
        </a:xfrm>
      </p:grpSpPr>
      <p:pic>
        <p:nvPicPr>
          <p:cNvPr id="8" name="Bildobjekt 7">
            <a:extLst>
              <a:ext uri="{FF2B5EF4-FFF2-40B4-BE49-F238E27FC236}">
                <a16:creationId xmlns:a16="http://schemas.microsoft.com/office/drawing/2014/main" id="{186EAB1C-57F2-FB46-87DE-2303FA81848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ubrik 1">
            <a:extLst>
              <a:ext uri="{FF2B5EF4-FFF2-40B4-BE49-F238E27FC236}">
                <a16:creationId xmlns:a16="http://schemas.microsoft.com/office/drawing/2014/main" id="{5CF16373-D1A1-4DA4-BD32-7B4C71B0AE50}"/>
              </a:ext>
            </a:extLst>
          </p:cNvPr>
          <p:cNvSpPr>
            <a:spLocks noGrp="1"/>
          </p:cNvSpPr>
          <p:nvPr>
            <p:ph type="title" hasCustomPrompt="1"/>
          </p:nvPr>
        </p:nvSpPr>
        <p:spPr>
          <a:xfrm>
            <a:off x="1191396" y="1273983"/>
            <a:ext cx="7160124" cy="1027510"/>
          </a:xfrm>
          <a:prstGeom prst="rect">
            <a:avLst/>
          </a:prstGeom>
        </p:spPr>
        <p:txBody>
          <a:bodyPr anchor="b">
            <a:noAutofit/>
          </a:bodyPr>
          <a:lstStyle>
            <a:lvl1pPr>
              <a:defRPr sz="3200" b="1" i="0" cap="none" baseline="0">
                <a:solidFill>
                  <a:schemeClr val="accent6"/>
                </a:solidFill>
                <a:latin typeface="Roboto Condensed" panose="02000000000000000000" pitchFamily="2" charset="0"/>
              </a:defRPr>
            </a:lvl1pPr>
          </a:lstStyle>
          <a:p>
            <a:r>
              <a:rPr lang="sv-SE" dirty="0"/>
              <a:t>Klicka här för att ändra rubrik</a:t>
            </a:r>
          </a:p>
        </p:txBody>
      </p:sp>
      <p:sp>
        <p:nvSpPr>
          <p:cNvPr id="12" name="Platshållare för text 2">
            <a:extLst>
              <a:ext uri="{FF2B5EF4-FFF2-40B4-BE49-F238E27FC236}">
                <a16:creationId xmlns:a16="http://schemas.microsoft.com/office/drawing/2014/main" id="{2632B911-CE03-4C50-8F01-FD902ADE84DE}"/>
              </a:ext>
            </a:extLst>
          </p:cNvPr>
          <p:cNvSpPr>
            <a:spLocks noGrp="1"/>
          </p:cNvSpPr>
          <p:nvPr>
            <p:ph type="body" sz="quarter" idx="10" hasCustomPrompt="1"/>
          </p:nvPr>
        </p:nvSpPr>
        <p:spPr>
          <a:xfrm>
            <a:off x="1190307" y="2420898"/>
            <a:ext cx="4672013" cy="3600000"/>
          </a:xfrm>
        </p:spPr>
        <p:txBody>
          <a:bodyPr/>
          <a:lstStyle>
            <a:lvl1pPr>
              <a:defRPr/>
            </a:lvl1pPr>
          </a:lstStyle>
          <a:p>
            <a:pPr lvl="0"/>
            <a:r>
              <a:rPr lang="sv-SE" dirty="0"/>
              <a:t>Punktlista/Text (om endast text, ta bort punkten)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13" name="Platshållare för innehåll 3">
            <a:extLst>
              <a:ext uri="{FF2B5EF4-FFF2-40B4-BE49-F238E27FC236}">
                <a16:creationId xmlns:a16="http://schemas.microsoft.com/office/drawing/2014/main" id="{D4D038E6-0EDF-41D1-9AE6-0F854A5A1725}"/>
              </a:ext>
            </a:extLst>
          </p:cNvPr>
          <p:cNvSpPr>
            <a:spLocks noGrp="1"/>
          </p:cNvSpPr>
          <p:nvPr>
            <p:ph sz="quarter" idx="11" hasCustomPrompt="1"/>
          </p:nvPr>
        </p:nvSpPr>
        <p:spPr>
          <a:xfrm>
            <a:off x="6328913" y="2420897"/>
            <a:ext cx="4672462" cy="3600491"/>
          </a:xfrm>
        </p:spPr>
        <p:txBody>
          <a:bodyPr/>
          <a:lstStyle>
            <a:lvl1pPr marL="0" indent="0">
              <a:buNone/>
              <a:defRPr/>
            </a:lvl1pPr>
          </a:lstStyle>
          <a:p>
            <a:pPr lvl="0"/>
            <a:r>
              <a:rPr lang="sv-SE" dirty="0"/>
              <a:t>Infoga objekt här</a:t>
            </a:r>
            <a:endParaRPr lang="en-US" dirty="0"/>
          </a:p>
        </p:txBody>
      </p:sp>
      <p:sp>
        <p:nvSpPr>
          <p:cNvPr id="6" name="Platshållare för datum 12">
            <a:extLst>
              <a:ext uri="{FF2B5EF4-FFF2-40B4-BE49-F238E27FC236}">
                <a16:creationId xmlns:a16="http://schemas.microsoft.com/office/drawing/2014/main" id="{454C255D-22EA-433C-834A-7F1C021A52A3}"/>
              </a:ext>
            </a:extLst>
          </p:cNvPr>
          <p:cNvSpPr>
            <a:spLocks noGrp="1"/>
          </p:cNvSpPr>
          <p:nvPr>
            <p:ph type="dt" sz="half" idx="13"/>
          </p:nvPr>
        </p:nvSpPr>
        <p:spPr/>
        <p:txBody>
          <a:bodyPr/>
          <a:lstStyle/>
          <a:p>
            <a:fld id="{A2D0B39E-ED3C-4ED6-8EB8-A19AA9C2F69F}" type="datetime1">
              <a:rPr lang="sv-SE" smtClean="0"/>
              <a:t>2024-03-01</a:t>
            </a:fld>
            <a:endParaRPr lang="en-US" dirty="0"/>
          </a:p>
        </p:txBody>
      </p:sp>
      <p:sp>
        <p:nvSpPr>
          <p:cNvPr id="14" name="Platshållare för sidfot 13">
            <a:extLst>
              <a:ext uri="{FF2B5EF4-FFF2-40B4-BE49-F238E27FC236}">
                <a16:creationId xmlns:a16="http://schemas.microsoft.com/office/drawing/2014/main" id="{B478B0F6-AA9F-4AB8-9350-4406886DBE37}"/>
              </a:ext>
            </a:extLst>
          </p:cNvPr>
          <p:cNvSpPr>
            <a:spLocks noGrp="1"/>
          </p:cNvSpPr>
          <p:nvPr>
            <p:ph type="ftr" sz="quarter" idx="14"/>
          </p:nvPr>
        </p:nvSpPr>
        <p:spPr/>
        <p:txBody>
          <a:bodyPr/>
          <a:lstStyle/>
          <a:p>
            <a:endParaRPr lang="en-US" dirty="0"/>
          </a:p>
        </p:txBody>
      </p:sp>
      <p:sp>
        <p:nvSpPr>
          <p:cNvPr id="15" name="Platshållare för bildnummer 14">
            <a:extLst>
              <a:ext uri="{FF2B5EF4-FFF2-40B4-BE49-F238E27FC236}">
                <a16:creationId xmlns:a16="http://schemas.microsoft.com/office/drawing/2014/main" id="{AFEE9616-2783-4542-A53F-35AD7672410B}"/>
              </a:ext>
            </a:extLst>
          </p:cNvPr>
          <p:cNvSpPr>
            <a:spLocks noGrp="1"/>
          </p:cNvSpPr>
          <p:nvPr>
            <p:ph type="sldNum" sz="quarter" idx="15"/>
          </p:nvPr>
        </p:nvSpPr>
        <p:spPr/>
        <p:txBody>
          <a:bodyPr/>
          <a:lstStyle/>
          <a:p>
            <a:fld id="{6052AE47-1D9B-4237-9D4E-EAAFC1FA5F32}" type="slidenum">
              <a:rPr lang="en-US" smtClean="0"/>
              <a:pPr/>
              <a:t>‹#›</a:t>
            </a:fld>
            <a:endParaRPr lang="en-US"/>
          </a:p>
        </p:txBody>
      </p:sp>
      <p:pic>
        <p:nvPicPr>
          <p:cNvPr id="7" name="Bildobjekt 15">
            <a:extLst>
              <a:ext uri="{FF2B5EF4-FFF2-40B4-BE49-F238E27FC236}">
                <a16:creationId xmlns:a16="http://schemas.microsoft.com/office/drawing/2014/main" id="{B35F0D6C-7123-394D-B2A8-69A7CF6B28C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6103" y="269823"/>
            <a:ext cx="1889787" cy="549584"/>
          </a:xfrm>
          <a:prstGeom prst="rect">
            <a:avLst/>
          </a:prstGeom>
        </p:spPr>
      </p:pic>
      <p:sp>
        <p:nvSpPr>
          <p:cNvPr id="11" name="Grafik hörnet 16">
            <a:extLst>
              <a:ext uri="{FF2B5EF4-FFF2-40B4-BE49-F238E27FC236}">
                <a16:creationId xmlns:a16="http://schemas.microsoft.com/office/drawing/2014/main" id="{FA0FBBF9-C94F-497D-ADB0-0C89D9D1F540}"/>
              </a:ext>
            </a:extLst>
          </p:cNvPr>
          <p:cNvSpPr>
            <a:spLocks noGrp="1"/>
          </p:cNvSpPr>
          <p:nvPr>
            <p:ph type="body" sz="quarter" idx="12" hasCustomPrompt="1"/>
          </p:nvPr>
        </p:nvSpPr>
        <p:spPr>
          <a:xfrm>
            <a:off x="10752000" y="5418000"/>
            <a:ext cx="1440000" cy="1440000"/>
          </a:xfrm>
          <a:blipFill>
            <a:blip r:embed="rId4">
              <a:extLst>
                <a:ext uri="{96DAC541-7B7A-43D3-8B79-37D633B846F1}">
                  <asvg:svgBlip xmlns:asvg="http://schemas.microsoft.com/office/drawing/2016/SVG/main" r:embed="rId5"/>
                </a:ext>
              </a:extLst>
            </a:blip>
            <a:stretch>
              <a:fillRect/>
            </a:stretch>
          </a:blipFill>
        </p:spPr>
        <p:txBody>
          <a:bodyPr>
            <a:normAutofit/>
          </a:bodyPr>
          <a:lstStyle>
            <a:lvl1pPr marL="0" indent="0">
              <a:buNone/>
              <a:defRPr sz="100"/>
            </a:lvl1pPr>
            <a:lvl2pPr marL="357187" indent="0">
              <a:buNone/>
              <a:defRPr sz="100"/>
            </a:lvl2pPr>
            <a:lvl3pPr marL="668337" indent="0">
              <a:buNone/>
              <a:defRPr sz="100"/>
            </a:lvl3pPr>
            <a:lvl4pPr marL="954087" indent="0">
              <a:buNone/>
              <a:defRPr sz="100"/>
            </a:lvl4pPr>
            <a:lvl5pPr marL="1200150" indent="0">
              <a:buNone/>
              <a:defRPr sz="100"/>
            </a:lvl5pPr>
          </a:lstStyle>
          <a:p>
            <a:pPr lvl="0"/>
            <a:r>
              <a:rPr lang="en-US" dirty="0"/>
              <a:t> </a:t>
            </a:r>
          </a:p>
        </p:txBody>
      </p:sp>
    </p:spTree>
    <p:extLst>
      <p:ext uri="{BB962C8B-B14F-4D97-AF65-F5344CB8AC3E}">
        <p14:creationId xmlns:p14="http://schemas.microsoft.com/office/powerpoint/2010/main" val="1546175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text/punktlista samt objekt till vänster">
    <p:spTree>
      <p:nvGrpSpPr>
        <p:cNvPr id="1" name=""/>
        <p:cNvGrpSpPr/>
        <p:nvPr/>
      </p:nvGrpSpPr>
      <p:grpSpPr>
        <a:xfrm>
          <a:off x="0" y="0"/>
          <a:ext cx="0" cy="0"/>
          <a:chOff x="0" y="0"/>
          <a:chExt cx="0" cy="0"/>
        </a:xfrm>
      </p:grpSpPr>
      <p:pic>
        <p:nvPicPr>
          <p:cNvPr id="11" name="Platshållare för innehåll 5">
            <a:extLst>
              <a:ext uri="{FF2B5EF4-FFF2-40B4-BE49-F238E27FC236}">
                <a16:creationId xmlns:a16="http://schemas.microsoft.com/office/drawing/2014/main" id="{8EAC6F7F-D73A-FF48-B7F1-6FA197362DD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0"/>
            <a:ext cx="12199327" cy="6862119"/>
          </a:xfrm>
          <a:prstGeom prst="rect">
            <a:avLst/>
          </a:prstGeom>
        </p:spPr>
      </p:pic>
      <p:sp>
        <p:nvSpPr>
          <p:cNvPr id="2" name="Rubrik 1">
            <a:extLst>
              <a:ext uri="{FF2B5EF4-FFF2-40B4-BE49-F238E27FC236}">
                <a16:creationId xmlns:a16="http://schemas.microsoft.com/office/drawing/2014/main" id="{5CF16373-D1A1-4DA4-BD32-7B4C71B0AE50}"/>
              </a:ext>
            </a:extLst>
          </p:cNvPr>
          <p:cNvSpPr>
            <a:spLocks noGrp="1"/>
          </p:cNvSpPr>
          <p:nvPr>
            <p:ph type="title" hasCustomPrompt="1"/>
          </p:nvPr>
        </p:nvSpPr>
        <p:spPr>
          <a:xfrm>
            <a:off x="6332356" y="1660063"/>
            <a:ext cx="4670924" cy="1027510"/>
          </a:xfrm>
          <a:prstGeom prst="rect">
            <a:avLst/>
          </a:prstGeom>
        </p:spPr>
        <p:txBody>
          <a:bodyPr anchor="b">
            <a:noAutofit/>
          </a:bodyPr>
          <a:lstStyle>
            <a:lvl1pPr>
              <a:defRPr sz="3200" b="1" i="0" cap="none" baseline="0">
                <a:solidFill>
                  <a:schemeClr val="accent6"/>
                </a:solidFill>
                <a:latin typeface="Roboto Condensed" panose="02000000000000000000" pitchFamily="2" charset="0"/>
              </a:defRPr>
            </a:lvl1pPr>
          </a:lstStyle>
          <a:p>
            <a:r>
              <a:rPr lang="sv-SE" dirty="0"/>
              <a:t>Klicka här för att </a:t>
            </a:r>
            <a:br>
              <a:rPr lang="sv-SE" dirty="0"/>
            </a:br>
            <a:r>
              <a:rPr lang="sv-SE" dirty="0"/>
              <a:t>ändra rubrik</a:t>
            </a:r>
          </a:p>
        </p:txBody>
      </p:sp>
      <p:sp>
        <p:nvSpPr>
          <p:cNvPr id="12" name="Platshållare för innehåll 2">
            <a:extLst>
              <a:ext uri="{FF2B5EF4-FFF2-40B4-BE49-F238E27FC236}">
                <a16:creationId xmlns:a16="http://schemas.microsoft.com/office/drawing/2014/main" id="{8E57363F-27F4-2244-B485-991BD6276155}"/>
              </a:ext>
            </a:extLst>
          </p:cNvPr>
          <p:cNvSpPr>
            <a:spLocks noGrp="1"/>
          </p:cNvSpPr>
          <p:nvPr>
            <p:ph idx="1" hasCustomPrompt="1"/>
          </p:nvPr>
        </p:nvSpPr>
        <p:spPr>
          <a:xfrm>
            <a:off x="636103" y="1089230"/>
            <a:ext cx="5419009" cy="5162570"/>
          </a:xfrm>
        </p:spPr>
        <p:txBody>
          <a:bodyPr>
            <a:normAutofit/>
          </a:bodyPr>
          <a:lstStyle>
            <a:lvl1pPr marL="0" indent="0">
              <a:buFont typeface="Arial" panose="020B0604020202020204" pitchFamily="34" charset="0"/>
              <a:buNone/>
              <a:defRPr sz="1800"/>
            </a:lvl1pPr>
            <a:lvl2pPr marL="800100" indent="-342900">
              <a:buFont typeface="Arial" panose="020B0604020202020204" pitchFamily="34" charset="0"/>
              <a:buChar char="•"/>
              <a:defRPr sz="1600"/>
            </a:lvl2pPr>
            <a:lvl3pPr marL="1200150" indent="-285750">
              <a:buFont typeface="Arial" panose="020B0604020202020204" pitchFamily="34" charset="0"/>
              <a:buChar char="•"/>
              <a:defRPr sz="1600"/>
            </a:lvl3pPr>
            <a:lvl4pPr marL="1657350" indent="-285750">
              <a:buFont typeface="Arial" panose="020B0604020202020204" pitchFamily="34" charset="0"/>
              <a:buChar char="•"/>
              <a:defRPr sz="1400"/>
            </a:lvl4pPr>
            <a:lvl5pPr marL="2114550" indent="-285750">
              <a:buFont typeface="Arial" panose="020B0604020202020204" pitchFamily="34" charset="0"/>
              <a:buChar char="•"/>
              <a:defRPr sz="1400"/>
            </a:lvl5pPr>
            <a:lvl6pPr>
              <a:defRPr sz="2000"/>
            </a:lvl6pPr>
            <a:lvl7pPr>
              <a:defRPr sz="2000"/>
            </a:lvl7pPr>
            <a:lvl8pPr>
              <a:defRPr sz="2000"/>
            </a:lvl8pPr>
            <a:lvl9pPr>
              <a:defRPr sz="2000"/>
            </a:lvl9pPr>
          </a:lstStyle>
          <a:p>
            <a:pPr lvl="0"/>
            <a:r>
              <a:rPr lang="sv-SE" dirty="0"/>
              <a:t>Infoga objekt här</a:t>
            </a:r>
          </a:p>
        </p:txBody>
      </p:sp>
      <p:sp>
        <p:nvSpPr>
          <p:cNvPr id="13" name="Platshållare för text 3">
            <a:extLst>
              <a:ext uri="{FF2B5EF4-FFF2-40B4-BE49-F238E27FC236}">
                <a16:creationId xmlns:a16="http://schemas.microsoft.com/office/drawing/2014/main" id="{CCB8DA12-877E-403B-B54E-C7CE8623B3A8}"/>
              </a:ext>
            </a:extLst>
          </p:cNvPr>
          <p:cNvSpPr>
            <a:spLocks noGrp="1"/>
          </p:cNvSpPr>
          <p:nvPr>
            <p:ph type="body" sz="quarter" idx="10" hasCustomPrompt="1"/>
          </p:nvPr>
        </p:nvSpPr>
        <p:spPr>
          <a:xfrm>
            <a:off x="6331267" y="2806977"/>
            <a:ext cx="4672013" cy="3431263"/>
          </a:xfrm>
        </p:spPr>
        <p:txBody>
          <a:bodyPr/>
          <a:lstStyle>
            <a:lvl1pPr>
              <a:defRPr/>
            </a:lvl1pPr>
          </a:lstStyle>
          <a:p>
            <a:pPr lvl="0"/>
            <a:r>
              <a:rPr lang="sv-SE" dirty="0"/>
              <a:t>Punktlista/Text (om endast text, ta bort punkten)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16" name="Platshållare för datum 15">
            <a:extLst>
              <a:ext uri="{FF2B5EF4-FFF2-40B4-BE49-F238E27FC236}">
                <a16:creationId xmlns:a16="http://schemas.microsoft.com/office/drawing/2014/main" id="{656192AE-CC9B-4D2D-93C1-CEF2CA83CC85}"/>
              </a:ext>
            </a:extLst>
          </p:cNvPr>
          <p:cNvSpPr>
            <a:spLocks noGrp="1"/>
          </p:cNvSpPr>
          <p:nvPr>
            <p:ph type="dt" sz="half" idx="12"/>
          </p:nvPr>
        </p:nvSpPr>
        <p:spPr/>
        <p:txBody>
          <a:bodyPr/>
          <a:lstStyle/>
          <a:p>
            <a:fld id="{C0CCACE3-B3D3-4001-AC78-F40DD1994BE3}" type="datetime1">
              <a:rPr lang="sv-SE" smtClean="0"/>
              <a:t>2024-03-01</a:t>
            </a:fld>
            <a:endParaRPr lang="en-US" dirty="0"/>
          </a:p>
        </p:txBody>
      </p:sp>
      <p:sp>
        <p:nvSpPr>
          <p:cNvPr id="17" name="Platshållare för sidfot 16">
            <a:extLst>
              <a:ext uri="{FF2B5EF4-FFF2-40B4-BE49-F238E27FC236}">
                <a16:creationId xmlns:a16="http://schemas.microsoft.com/office/drawing/2014/main" id="{410CC3DE-2BAD-4ECE-8CAB-AB871B71A9F0}"/>
              </a:ext>
            </a:extLst>
          </p:cNvPr>
          <p:cNvSpPr>
            <a:spLocks noGrp="1"/>
          </p:cNvSpPr>
          <p:nvPr>
            <p:ph type="ftr" sz="quarter" idx="13"/>
          </p:nvPr>
        </p:nvSpPr>
        <p:spPr/>
        <p:txBody>
          <a:bodyPr/>
          <a:lstStyle/>
          <a:p>
            <a:endParaRPr lang="en-US" dirty="0"/>
          </a:p>
        </p:txBody>
      </p:sp>
      <p:sp>
        <p:nvSpPr>
          <p:cNvPr id="18" name="Platshållare för bildnummer 17">
            <a:extLst>
              <a:ext uri="{FF2B5EF4-FFF2-40B4-BE49-F238E27FC236}">
                <a16:creationId xmlns:a16="http://schemas.microsoft.com/office/drawing/2014/main" id="{831D3E0E-15D0-4F40-B85C-02CFF74A99E2}"/>
              </a:ext>
            </a:extLst>
          </p:cNvPr>
          <p:cNvSpPr>
            <a:spLocks noGrp="1"/>
          </p:cNvSpPr>
          <p:nvPr>
            <p:ph type="sldNum" sz="quarter" idx="14"/>
          </p:nvPr>
        </p:nvSpPr>
        <p:spPr/>
        <p:txBody>
          <a:bodyPr/>
          <a:lstStyle/>
          <a:p>
            <a:fld id="{6052AE47-1D9B-4237-9D4E-EAAFC1FA5F32}" type="slidenum">
              <a:rPr lang="en-US" smtClean="0"/>
              <a:pPr/>
              <a:t>‹#›</a:t>
            </a:fld>
            <a:endParaRPr lang="en-US"/>
          </a:p>
        </p:txBody>
      </p:sp>
      <p:pic>
        <p:nvPicPr>
          <p:cNvPr id="7" name="Bildobjekt 18">
            <a:extLst>
              <a:ext uri="{FF2B5EF4-FFF2-40B4-BE49-F238E27FC236}">
                <a16:creationId xmlns:a16="http://schemas.microsoft.com/office/drawing/2014/main" id="{B35F0D6C-7123-394D-B2A8-69A7CF6B28C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6103" y="269823"/>
            <a:ext cx="1889787" cy="549584"/>
          </a:xfrm>
          <a:prstGeom prst="rect">
            <a:avLst/>
          </a:prstGeom>
        </p:spPr>
      </p:pic>
      <p:sp>
        <p:nvSpPr>
          <p:cNvPr id="15" name="Grafik hörnet 19">
            <a:extLst>
              <a:ext uri="{FF2B5EF4-FFF2-40B4-BE49-F238E27FC236}">
                <a16:creationId xmlns:a16="http://schemas.microsoft.com/office/drawing/2014/main" id="{64EC65B6-3BD6-4932-ABEF-7EDE12C46EA5}"/>
              </a:ext>
            </a:extLst>
          </p:cNvPr>
          <p:cNvSpPr>
            <a:spLocks noGrp="1"/>
          </p:cNvSpPr>
          <p:nvPr>
            <p:ph type="body" sz="quarter" idx="11" hasCustomPrompt="1"/>
          </p:nvPr>
        </p:nvSpPr>
        <p:spPr>
          <a:xfrm>
            <a:off x="10752000" y="5418000"/>
            <a:ext cx="1440000" cy="1440000"/>
          </a:xfrm>
          <a:blipFill>
            <a:blip r:embed="rId4">
              <a:extLst>
                <a:ext uri="{96DAC541-7B7A-43D3-8B79-37D633B846F1}">
                  <asvg:svgBlip xmlns:asvg="http://schemas.microsoft.com/office/drawing/2016/SVG/main" r:embed="rId5"/>
                </a:ext>
              </a:extLst>
            </a:blip>
            <a:stretch>
              <a:fillRect/>
            </a:stretch>
          </a:blipFill>
        </p:spPr>
        <p:txBody>
          <a:bodyPr>
            <a:normAutofit/>
          </a:bodyPr>
          <a:lstStyle>
            <a:lvl1pPr marL="0" indent="0">
              <a:buNone/>
              <a:defRPr sz="100"/>
            </a:lvl1pPr>
            <a:lvl2pPr marL="357187" indent="0">
              <a:buNone/>
              <a:defRPr sz="100"/>
            </a:lvl2pPr>
            <a:lvl3pPr marL="668337" indent="0">
              <a:buNone/>
              <a:defRPr sz="100"/>
            </a:lvl3pPr>
            <a:lvl4pPr marL="954087" indent="0">
              <a:buNone/>
              <a:defRPr sz="100"/>
            </a:lvl4pPr>
            <a:lvl5pPr marL="1200150" indent="0">
              <a:buNone/>
              <a:defRPr sz="100"/>
            </a:lvl5pPr>
          </a:lstStyle>
          <a:p>
            <a:pPr lvl="0"/>
            <a:r>
              <a:rPr lang="en-US" dirty="0"/>
              <a:t> </a:t>
            </a:r>
          </a:p>
        </p:txBody>
      </p:sp>
    </p:spTree>
    <p:extLst>
      <p:ext uri="{BB962C8B-B14F-4D97-AF65-F5344CB8AC3E}">
        <p14:creationId xmlns:p14="http://schemas.microsoft.com/office/powerpoint/2010/main" val="701525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bjekt helbild">
    <p:spTree>
      <p:nvGrpSpPr>
        <p:cNvPr id="1" name=""/>
        <p:cNvGrpSpPr/>
        <p:nvPr/>
      </p:nvGrpSpPr>
      <p:grpSpPr>
        <a:xfrm>
          <a:off x="0" y="0"/>
          <a:ext cx="0" cy="0"/>
          <a:chOff x="0" y="0"/>
          <a:chExt cx="0" cy="0"/>
        </a:xfrm>
      </p:grpSpPr>
      <p:sp>
        <p:nvSpPr>
          <p:cNvPr id="10" name="Platshållare för innehåll 1">
            <a:extLst>
              <a:ext uri="{FF2B5EF4-FFF2-40B4-BE49-F238E27FC236}">
                <a16:creationId xmlns:a16="http://schemas.microsoft.com/office/drawing/2014/main" id="{AE452990-3A05-8F49-BEB9-39C33DF2BEF1}"/>
              </a:ext>
            </a:extLst>
          </p:cNvPr>
          <p:cNvSpPr>
            <a:spLocks noGrp="1"/>
          </p:cNvSpPr>
          <p:nvPr>
            <p:ph idx="1" hasCustomPrompt="1"/>
          </p:nvPr>
        </p:nvSpPr>
        <p:spPr>
          <a:xfrm>
            <a:off x="0" y="0"/>
            <a:ext cx="12192000" cy="6858000"/>
          </a:xfrm>
        </p:spPr>
        <p:txBody>
          <a:bodyPr>
            <a:normAutofit/>
          </a:bodyPr>
          <a:lstStyle>
            <a:lvl1pPr marL="0" indent="0">
              <a:buFont typeface="Arial" panose="020B0604020202020204" pitchFamily="34" charset="0"/>
              <a:buNone/>
              <a:defRPr sz="1800">
                <a:solidFill>
                  <a:schemeClr val="tx1"/>
                </a:solidFill>
              </a:defRPr>
            </a:lvl1pPr>
            <a:lvl2pPr marL="800100" indent="-342900">
              <a:buFont typeface="Arial" panose="020B0604020202020204" pitchFamily="34" charset="0"/>
              <a:buChar char="•"/>
              <a:defRPr sz="1600"/>
            </a:lvl2pPr>
            <a:lvl3pPr marL="1200150" indent="-285750">
              <a:buFont typeface="Arial" panose="020B0604020202020204" pitchFamily="34" charset="0"/>
              <a:buChar char="•"/>
              <a:defRPr sz="1600"/>
            </a:lvl3pPr>
            <a:lvl4pPr marL="1657350" indent="-285750">
              <a:buFont typeface="Arial" panose="020B0604020202020204" pitchFamily="34" charset="0"/>
              <a:buChar char="•"/>
              <a:defRPr sz="1400"/>
            </a:lvl4pPr>
            <a:lvl5pPr marL="2114550" indent="-285750">
              <a:buFont typeface="Arial" panose="020B0604020202020204" pitchFamily="34" charset="0"/>
              <a:buChar char="•"/>
              <a:defRPr sz="1400"/>
            </a:lvl5pPr>
            <a:lvl6pPr>
              <a:defRPr sz="2000"/>
            </a:lvl6pPr>
            <a:lvl7pPr>
              <a:defRPr sz="2000"/>
            </a:lvl7pPr>
            <a:lvl8pPr>
              <a:defRPr sz="2000"/>
            </a:lvl8pPr>
            <a:lvl9pPr>
              <a:defRPr sz="2000"/>
            </a:lvl9pPr>
          </a:lstStyle>
          <a:p>
            <a:pPr lvl="0"/>
            <a:r>
              <a:rPr lang="sv-SE" dirty="0"/>
              <a:t>Infoga objekt här</a:t>
            </a:r>
          </a:p>
        </p:txBody>
      </p:sp>
      <p:sp>
        <p:nvSpPr>
          <p:cNvPr id="7" name="Platshållare för datum 6">
            <a:extLst>
              <a:ext uri="{FF2B5EF4-FFF2-40B4-BE49-F238E27FC236}">
                <a16:creationId xmlns:a16="http://schemas.microsoft.com/office/drawing/2014/main" id="{B68641C8-7B29-40AC-AF57-209C1F08245D}"/>
              </a:ext>
            </a:extLst>
          </p:cNvPr>
          <p:cNvSpPr>
            <a:spLocks noGrp="1"/>
          </p:cNvSpPr>
          <p:nvPr>
            <p:ph type="dt" sz="half" idx="12"/>
          </p:nvPr>
        </p:nvSpPr>
        <p:spPr/>
        <p:txBody>
          <a:bodyPr/>
          <a:lstStyle/>
          <a:p>
            <a:fld id="{D5A565A6-D1DC-4E4F-B9AF-72DB8C0F19B4}" type="datetime1">
              <a:rPr lang="sv-SE" smtClean="0"/>
              <a:t>2024-03-01</a:t>
            </a:fld>
            <a:endParaRPr lang="en-US" dirty="0"/>
          </a:p>
        </p:txBody>
      </p:sp>
      <p:sp>
        <p:nvSpPr>
          <p:cNvPr id="8" name="Platshållare för sidfot 7">
            <a:extLst>
              <a:ext uri="{FF2B5EF4-FFF2-40B4-BE49-F238E27FC236}">
                <a16:creationId xmlns:a16="http://schemas.microsoft.com/office/drawing/2014/main" id="{951A95DB-1392-4D96-A1B4-3165954CEDFB}"/>
              </a:ext>
            </a:extLst>
          </p:cNvPr>
          <p:cNvSpPr>
            <a:spLocks noGrp="1"/>
          </p:cNvSpPr>
          <p:nvPr>
            <p:ph type="ftr" sz="quarter" idx="13"/>
          </p:nvPr>
        </p:nvSpPr>
        <p:spPr/>
        <p:txBody>
          <a:bodyPr/>
          <a:lstStyle/>
          <a:p>
            <a:endParaRPr lang="en-US" dirty="0"/>
          </a:p>
        </p:txBody>
      </p:sp>
      <p:sp>
        <p:nvSpPr>
          <p:cNvPr id="11" name="Platshållare för bildnummer 10">
            <a:extLst>
              <a:ext uri="{FF2B5EF4-FFF2-40B4-BE49-F238E27FC236}">
                <a16:creationId xmlns:a16="http://schemas.microsoft.com/office/drawing/2014/main" id="{6EDC1AA9-4561-4F5E-9038-F4509B0620AC}"/>
              </a:ext>
            </a:extLst>
          </p:cNvPr>
          <p:cNvSpPr>
            <a:spLocks noGrp="1"/>
          </p:cNvSpPr>
          <p:nvPr>
            <p:ph type="sldNum" sz="quarter" idx="14"/>
          </p:nvPr>
        </p:nvSpPr>
        <p:spPr/>
        <p:txBody>
          <a:bodyPr/>
          <a:lstStyle/>
          <a:p>
            <a:fld id="{6052AE47-1D9B-4237-9D4E-EAAFC1FA5F32}" type="slidenum">
              <a:rPr lang="en-US" smtClean="0"/>
              <a:pPr/>
              <a:t>‹#›</a:t>
            </a:fld>
            <a:endParaRPr lang="en-US"/>
          </a:p>
        </p:txBody>
      </p:sp>
      <p:sp>
        <p:nvSpPr>
          <p:cNvPr id="5" name="Grafik hörnet 11">
            <a:extLst>
              <a:ext uri="{FF2B5EF4-FFF2-40B4-BE49-F238E27FC236}">
                <a16:creationId xmlns:a16="http://schemas.microsoft.com/office/drawing/2014/main" id="{EE1C0B4D-7DBA-42BB-955B-B408BA3AC53C}"/>
              </a:ext>
            </a:extLst>
          </p:cNvPr>
          <p:cNvSpPr>
            <a:spLocks noGrp="1"/>
          </p:cNvSpPr>
          <p:nvPr>
            <p:ph type="body" sz="quarter" idx="11" hasCustomPrompt="1"/>
          </p:nvPr>
        </p:nvSpPr>
        <p:spPr>
          <a:xfrm>
            <a:off x="10752000" y="5418000"/>
            <a:ext cx="1440000" cy="1440000"/>
          </a:xfrm>
          <a:blipFill>
            <a:blip r:embed="rId2">
              <a:extLst>
                <a:ext uri="{96DAC541-7B7A-43D3-8B79-37D633B846F1}">
                  <asvg:svgBlip xmlns:asvg="http://schemas.microsoft.com/office/drawing/2016/SVG/main" r:embed="rId3"/>
                </a:ext>
              </a:extLst>
            </a:blip>
            <a:stretch>
              <a:fillRect/>
            </a:stretch>
          </a:blipFill>
        </p:spPr>
        <p:txBody>
          <a:bodyPr>
            <a:normAutofit/>
          </a:bodyPr>
          <a:lstStyle>
            <a:lvl1pPr marL="0" indent="0">
              <a:buNone/>
              <a:defRPr sz="100"/>
            </a:lvl1pPr>
            <a:lvl2pPr marL="357187" indent="0">
              <a:buNone/>
              <a:defRPr sz="100"/>
            </a:lvl2pPr>
            <a:lvl3pPr marL="668337" indent="0">
              <a:buNone/>
              <a:defRPr sz="100"/>
            </a:lvl3pPr>
            <a:lvl4pPr marL="954087" indent="0">
              <a:buNone/>
              <a:defRPr sz="100"/>
            </a:lvl4pPr>
            <a:lvl5pPr marL="1200150" indent="0">
              <a:buNone/>
              <a:defRPr sz="100"/>
            </a:lvl5pPr>
          </a:lstStyle>
          <a:p>
            <a:pPr lvl="0"/>
            <a:r>
              <a:rPr lang="en-US" dirty="0"/>
              <a:t> </a:t>
            </a:r>
          </a:p>
        </p:txBody>
      </p:sp>
    </p:spTree>
    <p:extLst>
      <p:ext uri="{BB962C8B-B14F-4D97-AF65-F5344CB8AC3E}">
        <p14:creationId xmlns:p14="http://schemas.microsoft.com/office/powerpoint/2010/main" val="3475846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utbild">
    <p:bg>
      <p:bgRef idx="1001">
        <a:schemeClr val="bg2"/>
      </p:bgRef>
    </p:bg>
    <p:spTree>
      <p:nvGrpSpPr>
        <p:cNvPr id="1" name=""/>
        <p:cNvGrpSpPr/>
        <p:nvPr/>
      </p:nvGrpSpPr>
      <p:grpSpPr>
        <a:xfrm>
          <a:off x="0" y="0"/>
          <a:ext cx="0" cy="0"/>
          <a:chOff x="0" y="0"/>
          <a:chExt cx="0" cy="0"/>
        </a:xfrm>
      </p:grpSpPr>
      <p:pic>
        <p:nvPicPr>
          <p:cNvPr id="7" name="Platshållare för innehåll 1">
            <a:extLst>
              <a:ext uri="{FF2B5EF4-FFF2-40B4-BE49-F238E27FC236}">
                <a16:creationId xmlns:a16="http://schemas.microsoft.com/office/drawing/2014/main" id="{2DACDAF6-ABE3-2840-A2F2-6632A3FC964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Platshållare för datum 5">
            <a:extLst>
              <a:ext uri="{FF2B5EF4-FFF2-40B4-BE49-F238E27FC236}">
                <a16:creationId xmlns:a16="http://schemas.microsoft.com/office/drawing/2014/main" id="{E0327E65-DFD8-4575-B926-0D5850C2048C}"/>
              </a:ext>
            </a:extLst>
          </p:cNvPr>
          <p:cNvSpPr>
            <a:spLocks noGrp="1"/>
          </p:cNvSpPr>
          <p:nvPr>
            <p:ph type="dt" sz="half" idx="10"/>
          </p:nvPr>
        </p:nvSpPr>
        <p:spPr/>
        <p:txBody>
          <a:bodyPr/>
          <a:lstStyle/>
          <a:p>
            <a:fld id="{3E6BF2E8-7B57-4C0F-91BC-62CB47D3732B}" type="datetime1">
              <a:rPr lang="sv-SE" smtClean="0"/>
              <a:t>2024-03-01</a:t>
            </a:fld>
            <a:endParaRPr lang="en-US" dirty="0"/>
          </a:p>
        </p:txBody>
      </p:sp>
      <p:sp>
        <p:nvSpPr>
          <p:cNvPr id="8" name="Platshållare för sidfot 7">
            <a:extLst>
              <a:ext uri="{FF2B5EF4-FFF2-40B4-BE49-F238E27FC236}">
                <a16:creationId xmlns:a16="http://schemas.microsoft.com/office/drawing/2014/main" id="{096A059D-FB04-42DE-869A-2EA4C4A7814E}"/>
              </a:ext>
            </a:extLst>
          </p:cNvPr>
          <p:cNvSpPr>
            <a:spLocks noGrp="1"/>
          </p:cNvSpPr>
          <p:nvPr>
            <p:ph type="ftr" sz="quarter" idx="11"/>
          </p:nvPr>
        </p:nvSpPr>
        <p:spPr/>
        <p:txBody>
          <a:bodyPr/>
          <a:lstStyle/>
          <a:p>
            <a:endParaRPr lang="en-US" dirty="0"/>
          </a:p>
        </p:txBody>
      </p:sp>
      <p:sp>
        <p:nvSpPr>
          <p:cNvPr id="9" name="Platshållare för bildnummer 8">
            <a:extLst>
              <a:ext uri="{FF2B5EF4-FFF2-40B4-BE49-F238E27FC236}">
                <a16:creationId xmlns:a16="http://schemas.microsoft.com/office/drawing/2014/main" id="{1890BDA3-8ECB-45CD-A547-F1BCE3981906}"/>
              </a:ext>
            </a:extLst>
          </p:cNvPr>
          <p:cNvSpPr>
            <a:spLocks noGrp="1"/>
          </p:cNvSpPr>
          <p:nvPr>
            <p:ph type="sldNum" sz="quarter" idx="12"/>
          </p:nvPr>
        </p:nvSpPr>
        <p:spPr/>
        <p:txBody>
          <a:bodyPr/>
          <a:lstStyle/>
          <a:p>
            <a:fld id="{6052AE47-1D9B-4237-9D4E-EAAFC1FA5F32}" type="slidenum">
              <a:rPr lang="en-US" smtClean="0"/>
              <a:pPr/>
              <a:t>‹#›</a:t>
            </a:fld>
            <a:endParaRPr lang="en-US"/>
          </a:p>
        </p:txBody>
      </p:sp>
    </p:spTree>
    <p:extLst>
      <p:ext uri="{BB962C8B-B14F-4D97-AF65-F5344CB8AC3E}">
        <p14:creationId xmlns:p14="http://schemas.microsoft.com/office/powerpoint/2010/main" val="1790032152"/>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18AF0B12-4295-48B5-98E2-6C577889B58A}" type="datetime1">
              <a:rPr lang="sv-SE" smtClean="0"/>
              <a:t>2024-03-01</a:t>
            </a:fld>
            <a:endParaRPr lang="sv-SE"/>
          </a:p>
        </p:txBody>
      </p:sp>
      <p:sp>
        <p:nvSpPr>
          <p:cNvPr id="3" name="Platshållare för sidfot 2"/>
          <p:cNvSpPr>
            <a:spLocks noGrp="1"/>
          </p:cNvSpPr>
          <p:nvPr>
            <p:ph type="ftr" sz="quarter" idx="11"/>
          </p:nvPr>
        </p:nvSpPr>
        <p:spPr/>
        <p:txBody>
          <a:bodyPr/>
          <a:lstStyle/>
          <a:p>
            <a:endParaRPr lang="sv-SE" dirty="0"/>
          </a:p>
        </p:txBody>
      </p:sp>
      <p:sp>
        <p:nvSpPr>
          <p:cNvPr id="4" name="Platshållare för bildnummer 3"/>
          <p:cNvSpPr>
            <a:spLocks noGrp="1"/>
          </p:cNvSpPr>
          <p:nvPr>
            <p:ph type="sldNum" sz="quarter" idx="12"/>
          </p:nvPr>
        </p:nvSpPr>
        <p:spPr/>
        <p:txBody>
          <a:bodyPr/>
          <a:lstStyle/>
          <a:p>
            <a:fld id="{94345A13-C5B7-4827-B697-89B542DB1165}" type="slidenum">
              <a:rPr lang="sv-SE" smtClean="0"/>
              <a:t>‹#›</a:t>
            </a:fld>
            <a:endParaRPr lang="sv-SE"/>
          </a:p>
        </p:txBody>
      </p:sp>
    </p:spTree>
    <p:extLst>
      <p:ext uri="{BB962C8B-B14F-4D97-AF65-F5344CB8AC3E}">
        <p14:creationId xmlns:p14="http://schemas.microsoft.com/office/powerpoint/2010/main" val="8822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Platshållare för rubrik 1">
            <a:extLst>
              <a:ext uri="{FF2B5EF4-FFF2-40B4-BE49-F238E27FC236}">
                <a16:creationId xmlns:a16="http://schemas.microsoft.com/office/drawing/2014/main" id="{D27A04EA-5D2D-4453-832D-80F827BAC2B7}"/>
              </a:ext>
            </a:extLst>
          </p:cNvPr>
          <p:cNvSpPr>
            <a:spLocks noGrp="1"/>
          </p:cNvSpPr>
          <p:nvPr>
            <p:ph type="title"/>
          </p:nvPr>
        </p:nvSpPr>
        <p:spPr>
          <a:xfrm>
            <a:off x="1191395" y="1135155"/>
            <a:ext cx="7160123" cy="1166337"/>
          </a:xfrm>
          <a:prstGeom prst="rect">
            <a:avLst/>
          </a:prstGeom>
        </p:spPr>
        <p:txBody>
          <a:bodyPr vert="horz" lIns="90000" tIns="45720" rIns="91440" bIns="45720" rtlCol="0" anchor="b" anchorCtr="0">
            <a:noAutofit/>
          </a:bodyPr>
          <a:lstStyle/>
          <a:p>
            <a:r>
              <a:rPr lang="sv-SE" dirty="0"/>
              <a:t>Klicka här för att ändra mall </a:t>
            </a:r>
            <a:br>
              <a:rPr lang="sv-SE" dirty="0"/>
            </a:br>
            <a:r>
              <a:rPr lang="sv-SE" dirty="0"/>
              <a:t>för rubrikformat</a:t>
            </a:r>
          </a:p>
        </p:txBody>
      </p:sp>
      <p:sp>
        <p:nvSpPr>
          <p:cNvPr id="3" name="Platshållare för text 2">
            <a:extLst>
              <a:ext uri="{FF2B5EF4-FFF2-40B4-BE49-F238E27FC236}">
                <a16:creationId xmlns:a16="http://schemas.microsoft.com/office/drawing/2014/main" id="{19C3D401-CE45-499F-ABCD-2A7EB99D72B1}"/>
              </a:ext>
            </a:extLst>
          </p:cNvPr>
          <p:cNvSpPr>
            <a:spLocks noGrp="1"/>
          </p:cNvSpPr>
          <p:nvPr>
            <p:ph type="body" idx="1"/>
          </p:nvPr>
        </p:nvSpPr>
        <p:spPr>
          <a:xfrm>
            <a:off x="1191396" y="2420897"/>
            <a:ext cx="8775564" cy="3600000"/>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datum 3">
            <a:extLst>
              <a:ext uri="{FF2B5EF4-FFF2-40B4-BE49-F238E27FC236}">
                <a16:creationId xmlns:a16="http://schemas.microsoft.com/office/drawing/2014/main" id="{EA165AF1-41DA-4090-BD32-976565B6B51F}"/>
              </a:ext>
            </a:extLst>
          </p:cNvPr>
          <p:cNvSpPr>
            <a:spLocks noGrp="1"/>
          </p:cNvSpPr>
          <p:nvPr>
            <p:ph type="dt" sz="half" idx="2"/>
          </p:nvPr>
        </p:nvSpPr>
        <p:spPr>
          <a:xfrm>
            <a:off x="1191394" y="6356350"/>
            <a:ext cx="856800" cy="365125"/>
          </a:xfrm>
          <a:prstGeom prst="rect">
            <a:avLst/>
          </a:prstGeom>
        </p:spPr>
        <p:txBody>
          <a:bodyPr vert="horz" lIns="91440" tIns="45720" rIns="91440" bIns="45720" rtlCol="0" anchor="b" anchorCtr="0"/>
          <a:lstStyle>
            <a:lvl1pPr algn="l">
              <a:defRPr sz="1200">
                <a:solidFill>
                  <a:schemeClr val="tx1"/>
                </a:solidFill>
              </a:defRPr>
            </a:lvl1pPr>
          </a:lstStyle>
          <a:p>
            <a:fld id="{D9553B59-50B1-43CF-917D-C0EC0F1A1FEE}" type="datetime1">
              <a:rPr lang="sv-SE" smtClean="0"/>
              <a:t>2024-03-01</a:t>
            </a:fld>
            <a:endParaRPr lang="en-US" dirty="0"/>
          </a:p>
        </p:txBody>
      </p:sp>
      <p:sp>
        <p:nvSpPr>
          <p:cNvPr id="5" name="Platshållare för sidfot 4">
            <a:extLst>
              <a:ext uri="{FF2B5EF4-FFF2-40B4-BE49-F238E27FC236}">
                <a16:creationId xmlns:a16="http://schemas.microsoft.com/office/drawing/2014/main" id="{1900D5F4-BE0B-48D5-9B54-B01F5FEF0DCE}"/>
              </a:ext>
            </a:extLst>
          </p:cNvPr>
          <p:cNvSpPr>
            <a:spLocks noGrp="1"/>
          </p:cNvSpPr>
          <p:nvPr>
            <p:ph type="ftr" sz="quarter" idx="3"/>
          </p:nvPr>
        </p:nvSpPr>
        <p:spPr>
          <a:xfrm>
            <a:off x="2116183" y="6356350"/>
            <a:ext cx="7111442" cy="365125"/>
          </a:xfrm>
          <a:prstGeom prst="rect">
            <a:avLst/>
          </a:prstGeom>
        </p:spPr>
        <p:txBody>
          <a:bodyPr vert="horz" lIns="91440" tIns="45720" rIns="91440" bIns="45720" rtlCol="0" anchor="b" anchorCtr="0"/>
          <a:lstStyle>
            <a:lvl1pPr algn="l">
              <a:defRPr sz="1200">
                <a:solidFill>
                  <a:schemeClr val="tx1"/>
                </a:solidFill>
              </a:defRPr>
            </a:lvl1pPr>
          </a:lstStyle>
          <a:p>
            <a:endParaRPr lang="en-US" dirty="0"/>
          </a:p>
        </p:txBody>
      </p:sp>
      <p:sp>
        <p:nvSpPr>
          <p:cNvPr id="6" name="Platshållare för bildnummer 5">
            <a:extLst>
              <a:ext uri="{FF2B5EF4-FFF2-40B4-BE49-F238E27FC236}">
                <a16:creationId xmlns:a16="http://schemas.microsoft.com/office/drawing/2014/main" id="{93CFC1FD-C7E7-4884-9676-288C99845E02}"/>
              </a:ext>
            </a:extLst>
          </p:cNvPr>
          <p:cNvSpPr>
            <a:spLocks noGrp="1"/>
          </p:cNvSpPr>
          <p:nvPr>
            <p:ph type="sldNum" sz="quarter" idx="4"/>
          </p:nvPr>
        </p:nvSpPr>
        <p:spPr>
          <a:xfrm>
            <a:off x="9297202" y="6356350"/>
            <a:ext cx="669758" cy="365125"/>
          </a:xfrm>
          <a:prstGeom prst="rect">
            <a:avLst/>
          </a:prstGeom>
        </p:spPr>
        <p:txBody>
          <a:bodyPr vert="horz" lIns="91440" tIns="45720" rIns="91440" bIns="45720" rtlCol="0" anchor="b" anchorCtr="0"/>
          <a:lstStyle>
            <a:lvl1pPr algn="r">
              <a:defRPr sz="1200">
                <a:solidFill>
                  <a:schemeClr val="tx1"/>
                </a:solidFill>
              </a:defRPr>
            </a:lvl1pPr>
          </a:lstStyle>
          <a:p>
            <a:fld id="{6052AE47-1D9B-4237-9D4E-EAAFC1FA5F32}" type="slidenum">
              <a:rPr lang="en-US" smtClean="0"/>
              <a:pPr/>
              <a:t>‹#›</a:t>
            </a:fld>
            <a:endParaRPr lang="en-US"/>
          </a:p>
        </p:txBody>
      </p:sp>
    </p:spTree>
    <p:extLst>
      <p:ext uri="{BB962C8B-B14F-4D97-AF65-F5344CB8AC3E}">
        <p14:creationId xmlns:p14="http://schemas.microsoft.com/office/powerpoint/2010/main" val="3309817947"/>
      </p:ext>
    </p:extLst>
  </p:cSld>
  <p:clrMap bg1="lt1" tx1="dk1" bg2="lt2" tx2="dk2" accent1="accent1" accent2="accent2" accent3="accent3" accent4="accent4" accent5="accent5" accent6="accent6" hlink="hlink" folHlink="folHlink"/>
  <p:sldLayoutIdLst>
    <p:sldLayoutId id="2147483661" r:id="rId1"/>
    <p:sldLayoutId id="2147483691" r:id="rId2"/>
    <p:sldLayoutId id="2147483694" r:id="rId3"/>
    <p:sldLayoutId id="2147483695" r:id="rId4"/>
    <p:sldLayoutId id="2147483692" r:id="rId5"/>
    <p:sldLayoutId id="2147483687" r:id="rId6"/>
    <p:sldLayoutId id="2147483685" r:id="rId7"/>
    <p:sldLayoutId id="2147483686" r:id="rId8"/>
    <p:sldLayoutId id="2147483696" r:id="rId9"/>
  </p:sldLayoutIdLst>
  <p:hf sldNum="0" hdr="0" ftr="0"/>
  <p:txStyles>
    <p:titleStyle>
      <a:lvl1pPr algn="l" defTabSz="914400" rtl="0" eaLnBrk="1" latinLnBrk="0" hangingPunct="1">
        <a:lnSpc>
          <a:spcPct val="90000"/>
        </a:lnSpc>
        <a:spcBef>
          <a:spcPct val="0"/>
        </a:spcBef>
        <a:buNone/>
        <a:defRPr sz="3200" b="1" i="0" kern="1200" cap="none"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1800" kern="1200">
          <a:solidFill>
            <a:schemeClr val="tx1"/>
          </a:solidFill>
          <a:latin typeface="+mn-lt"/>
          <a:ea typeface="+mn-ea"/>
          <a:cs typeface="+mn-cs"/>
        </a:defRPr>
      </a:lvl1pPr>
      <a:lvl2pPr marL="539750" indent="-182563" algn="l" defTabSz="914400" rtl="0" eaLnBrk="1" latinLnBrk="0" hangingPunct="1">
        <a:lnSpc>
          <a:spcPct val="90000"/>
        </a:lnSpc>
        <a:spcBef>
          <a:spcPts val="500"/>
        </a:spcBef>
        <a:buClr>
          <a:schemeClr val="accent1"/>
        </a:buClr>
        <a:buFont typeface="Arial" panose="020B0604020202020204" pitchFamily="34" charset="0"/>
        <a:buChar char="•"/>
        <a:defRPr sz="1600" kern="1200">
          <a:solidFill>
            <a:schemeClr val="tx1"/>
          </a:solidFill>
          <a:latin typeface="+mn-lt"/>
          <a:ea typeface="+mn-ea"/>
          <a:cs typeface="+mn-cs"/>
        </a:defRPr>
      </a:lvl2pPr>
      <a:lvl3pPr marL="835025" indent="-166688" algn="l" defTabSz="914400" rtl="0" eaLnBrk="1" latinLnBrk="0" hangingPunct="1">
        <a:lnSpc>
          <a:spcPct val="90000"/>
        </a:lnSpc>
        <a:spcBef>
          <a:spcPts val="500"/>
        </a:spcBef>
        <a:buClr>
          <a:schemeClr val="accent1"/>
        </a:buClr>
        <a:buFont typeface="Arial" panose="020B0604020202020204" pitchFamily="34" charset="0"/>
        <a:buChar char="•"/>
        <a:defRPr sz="1400" kern="1200">
          <a:solidFill>
            <a:schemeClr val="tx1"/>
          </a:solidFill>
          <a:latin typeface="+mn-lt"/>
          <a:ea typeface="+mn-ea"/>
          <a:cs typeface="+mn-cs"/>
        </a:defRPr>
      </a:lvl3pPr>
      <a:lvl4pPr marL="1101725" indent="-147638" algn="l" defTabSz="914400" rtl="0" eaLnBrk="1" latinLnBrk="0" hangingPunct="1">
        <a:lnSpc>
          <a:spcPct val="90000"/>
        </a:lnSpc>
        <a:spcBef>
          <a:spcPts val="500"/>
        </a:spcBef>
        <a:buClr>
          <a:schemeClr val="accent1"/>
        </a:buClr>
        <a:buFont typeface="Arial" panose="020B0604020202020204" pitchFamily="34" charset="0"/>
        <a:buChar char="•"/>
        <a:defRPr sz="1200" kern="1200">
          <a:solidFill>
            <a:schemeClr val="tx1"/>
          </a:solidFill>
          <a:latin typeface="+mn-lt"/>
          <a:ea typeface="+mn-ea"/>
          <a:cs typeface="+mn-cs"/>
        </a:defRPr>
      </a:lvl4pPr>
      <a:lvl5pPr marL="1317625" indent="-117475" algn="l" defTabSz="914400" rtl="0" eaLnBrk="1" latinLnBrk="0" hangingPunct="1">
        <a:lnSpc>
          <a:spcPct val="90000"/>
        </a:lnSpc>
        <a:spcBef>
          <a:spcPts val="500"/>
        </a:spcBef>
        <a:buClr>
          <a:schemeClr val="accent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0EE7E4FF-95EA-420A-95C2-D16FBE2C9894}"/>
              </a:ext>
            </a:extLst>
          </p:cNvPr>
          <p:cNvSpPr>
            <a:spLocks noGrp="1"/>
          </p:cNvSpPr>
          <p:nvPr>
            <p:ph type="body" sz="quarter" idx="10"/>
          </p:nvPr>
        </p:nvSpPr>
        <p:spPr/>
        <p:txBody>
          <a:bodyPr/>
          <a:lstStyle/>
          <a:p>
            <a:endParaRPr lang="en-US"/>
          </a:p>
        </p:txBody>
      </p:sp>
      <p:sp>
        <p:nvSpPr>
          <p:cNvPr id="5" name="Platshållare för datum 4">
            <a:extLst>
              <a:ext uri="{FF2B5EF4-FFF2-40B4-BE49-F238E27FC236}">
                <a16:creationId xmlns:a16="http://schemas.microsoft.com/office/drawing/2014/main" id="{9D2D4480-CEAA-C2AF-CD29-A320A5962A9D}"/>
              </a:ext>
            </a:extLst>
          </p:cNvPr>
          <p:cNvSpPr>
            <a:spLocks noGrp="1"/>
          </p:cNvSpPr>
          <p:nvPr>
            <p:ph type="dt" sz="half" idx="11"/>
          </p:nvPr>
        </p:nvSpPr>
        <p:spPr/>
        <p:txBody>
          <a:bodyPr/>
          <a:lstStyle/>
          <a:p>
            <a:fld id="{50A43AF1-C5E5-4087-B6B3-4E4B2A89168A}" type="datetime1">
              <a:rPr lang="sv-SE" smtClean="0"/>
              <a:t>2024-03-01</a:t>
            </a:fld>
            <a:endParaRPr lang="en-US" dirty="0"/>
          </a:p>
        </p:txBody>
      </p:sp>
      <p:sp>
        <p:nvSpPr>
          <p:cNvPr id="6" name="Rubrik 5"/>
          <p:cNvSpPr>
            <a:spLocks noGrp="1"/>
          </p:cNvSpPr>
          <p:nvPr>
            <p:ph type="ctrTitle"/>
          </p:nvPr>
        </p:nvSpPr>
        <p:spPr>
          <a:xfrm>
            <a:off x="146957" y="604157"/>
            <a:ext cx="11919857" cy="3593116"/>
          </a:xfrm>
        </p:spPr>
        <p:txBody>
          <a:bodyPr>
            <a:normAutofit fontScale="90000"/>
          </a:bodyPr>
          <a:lstStyle/>
          <a:p>
            <a:r>
              <a:rPr lang="sv-SE" dirty="0"/>
              <a:t>Information om</a:t>
            </a:r>
            <a:br>
              <a:rPr lang="sv-SE" dirty="0"/>
            </a:br>
            <a:br>
              <a:rPr lang="sv-SE" dirty="0"/>
            </a:br>
            <a:br>
              <a:rPr lang="sv-SE" dirty="0"/>
            </a:br>
            <a:br>
              <a:rPr lang="sv-SE" dirty="0"/>
            </a:br>
            <a:r>
              <a:rPr lang="sv-SE" dirty="0"/>
              <a:t>Information om </a:t>
            </a:r>
            <a:br>
              <a:rPr lang="sv-SE" dirty="0"/>
            </a:br>
            <a:r>
              <a:rPr lang="sv-SE" dirty="0"/>
              <a:t>Byggnadsämnesindustrin IF Metall</a:t>
            </a:r>
            <a:br>
              <a:rPr lang="sv-SE" dirty="0"/>
            </a:br>
            <a:r>
              <a:rPr lang="sv-SE" dirty="0"/>
              <a:t>1 juni 2023 – 31 maj 2025</a:t>
            </a:r>
            <a:br>
              <a:rPr lang="sv-SE" dirty="0"/>
            </a:br>
            <a:endParaRPr lang="sv-SE" dirty="0"/>
          </a:p>
        </p:txBody>
      </p:sp>
    </p:spTree>
    <p:extLst>
      <p:ext uri="{BB962C8B-B14F-4D97-AF65-F5344CB8AC3E}">
        <p14:creationId xmlns:p14="http://schemas.microsoft.com/office/powerpoint/2010/main" val="3538900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07B56E08-D1CD-624F-A749-D1DD0A7E473D}"/>
              </a:ext>
            </a:extLst>
          </p:cNvPr>
          <p:cNvSpPr>
            <a:spLocks/>
          </p:cNvSpPr>
          <p:nvPr/>
        </p:nvSpPr>
        <p:spPr bwMode="auto">
          <a:xfrm>
            <a:off x="1985050" y="4373049"/>
            <a:ext cx="8221897" cy="143339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50790" tIns="50790" rIns="50790" bIns="50790" anchor="ctr"/>
          <a:lstStyle/>
          <a:p>
            <a:pPr algn="ctr">
              <a:defRPr/>
            </a:pPr>
            <a:r>
              <a:rPr lang="es-ES" sz="9200" dirty="0">
                <a:latin typeface="Roboto" panose="02000000000000000000" pitchFamily="2" charset="0"/>
                <a:ea typeface="Roboto" panose="02000000000000000000" pitchFamily="2" charset="0"/>
                <a:cs typeface="Lato Regular"/>
              </a:rPr>
              <a:t>TACK</a:t>
            </a:r>
          </a:p>
        </p:txBody>
      </p:sp>
      <p:sp>
        <p:nvSpPr>
          <p:cNvPr id="3" name="AutoShape 119">
            <a:extLst>
              <a:ext uri="{FF2B5EF4-FFF2-40B4-BE49-F238E27FC236}">
                <a16:creationId xmlns:a16="http://schemas.microsoft.com/office/drawing/2014/main" id="{54836AEC-BC20-914A-81A4-185854F62938}"/>
              </a:ext>
            </a:extLst>
          </p:cNvPr>
          <p:cNvSpPr>
            <a:spLocks/>
          </p:cNvSpPr>
          <p:nvPr/>
        </p:nvSpPr>
        <p:spPr bwMode="auto">
          <a:xfrm>
            <a:off x="4840150" y="1606577"/>
            <a:ext cx="2511699" cy="250231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328" y="11543"/>
                </a:moveTo>
                <a:cubicBezTo>
                  <a:pt x="21492" y="11930"/>
                  <a:pt x="21571" y="12337"/>
                  <a:pt x="21571" y="12758"/>
                </a:cubicBezTo>
                <a:cubicBezTo>
                  <a:pt x="21571" y="13464"/>
                  <a:pt x="21388" y="14105"/>
                  <a:pt x="21017" y="14678"/>
                </a:cubicBezTo>
                <a:cubicBezTo>
                  <a:pt x="21111" y="15215"/>
                  <a:pt x="21077" y="15745"/>
                  <a:pt x="20924" y="16285"/>
                </a:cubicBezTo>
                <a:cubicBezTo>
                  <a:pt x="20769" y="16819"/>
                  <a:pt x="20512" y="17287"/>
                  <a:pt x="20141" y="17697"/>
                </a:cubicBezTo>
                <a:cubicBezTo>
                  <a:pt x="20105" y="18451"/>
                  <a:pt x="19901" y="19081"/>
                  <a:pt x="19531" y="19580"/>
                </a:cubicBezTo>
                <a:cubicBezTo>
                  <a:pt x="19161" y="20080"/>
                  <a:pt x="18700" y="20481"/>
                  <a:pt x="18146" y="20783"/>
                </a:cubicBezTo>
                <a:cubicBezTo>
                  <a:pt x="17593" y="21088"/>
                  <a:pt x="16982" y="21297"/>
                  <a:pt x="16321" y="21419"/>
                </a:cubicBezTo>
                <a:cubicBezTo>
                  <a:pt x="15660" y="21540"/>
                  <a:pt x="15010" y="21599"/>
                  <a:pt x="14380" y="21599"/>
                </a:cubicBezTo>
                <a:cubicBezTo>
                  <a:pt x="13730" y="21599"/>
                  <a:pt x="13077" y="21554"/>
                  <a:pt x="12424" y="21461"/>
                </a:cubicBezTo>
                <a:cubicBezTo>
                  <a:pt x="11772" y="21362"/>
                  <a:pt x="11127" y="21235"/>
                  <a:pt x="10497" y="21074"/>
                </a:cubicBezTo>
                <a:cubicBezTo>
                  <a:pt x="9864" y="20894"/>
                  <a:pt x="9237" y="20702"/>
                  <a:pt x="8610" y="20493"/>
                </a:cubicBezTo>
                <a:cubicBezTo>
                  <a:pt x="7982" y="20286"/>
                  <a:pt x="7341" y="20182"/>
                  <a:pt x="6680" y="20182"/>
                </a:cubicBezTo>
                <a:lnTo>
                  <a:pt x="1607" y="20182"/>
                </a:lnTo>
                <a:cubicBezTo>
                  <a:pt x="1167" y="20182"/>
                  <a:pt x="785" y="20029"/>
                  <a:pt x="471" y="19713"/>
                </a:cubicBezTo>
                <a:cubicBezTo>
                  <a:pt x="158" y="19405"/>
                  <a:pt x="0" y="19024"/>
                  <a:pt x="0" y="18572"/>
                </a:cubicBezTo>
                <a:lnTo>
                  <a:pt x="0" y="9880"/>
                </a:lnTo>
                <a:cubicBezTo>
                  <a:pt x="0" y="9440"/>
                  <a:pt x="158" y="9064"/>
                  <a:pt x="471" y="8754"/>
                </a:cubicBezTo>
                <a:cubicBezTo>
                  <a:pt x="785" y="8440"/>
                  <a:pt x="1167" y="8285"/>
                  <a:pt x="1607" y="8285"/>
                </a:cubicBezTo>
                <a:lnTo>
                  <a:pt x="6315" y="8285"/>
                </a:lnTo>
                <a:cubicBezTo>
                  <a:pt x="6558" y="8160"/>
                  <a:pt x="6750" y="8022"/>
                  <a:pt x="6897" y="7872"/>
                </a:cubicBezTo>
                <a:cubicBezTo>
                  <a:pt x="7041" y="7723"/>
                  <a:pt x="7197" y="7548"/>
                  <a:pt x="7369" y="7342"/>
                </a:cubicBezTo>
                <a:cubicBezTo>
                  <a:pt x="7513" y="7161"/>
                  <a:pt x="7663" y="6986"/>
                  <a:pt x="7810" y="6819"/>
                </a:cubicBezTo>
                <a:cubicBezTo>
                  <a:pt x="7957" y="6653"/>
                  <a:pt x="8112" y="6483"/>
                  <a:pt x="8276" y="6311"/>
                </a:cubicBezTo>
                <a:cubicBezTo>
                  <a:pt x="8570" y="5997"/>
                  <a:pt x="8918" y="5690"/>
                  <a:pt x="9302" y="5385"/>
                </a:cubicBezTo>
                <a:cubicBezTo>
                  <a:pt x="9692" y="5085"/>
                  <a:pt x="9989" y="4749"/>
                  <a:pt x="10195" y="4379"/>
                </a:cubicBezTo>
                <a:cubicBezTo>
                  <a:pt x="10339" y="4117"/>
                  <a:pt x="10443" y="3826"/>
                  <a:pt x="10506" y="3507"/>
                </a:cubicBezTo>
                <a:cubicBezTo>
                  <a:pt x="10565" y="3188"/>
                  <a:pt x="10627" y="2866"/>
                  <a:pt x="10675" y="2538"/>
                </a:cubicBezTo>
                <a:cubicBezTo>
                  <a:pt x="10726" y="2216"/>
                  <a:pt x="10780" y="1900"/>
                  <a:pt x="10845" y="1592"/>
                </a:cubicBezTo>
                <a:cubicBezTo>
                  <a:pt x="10907" y="1287"/>
                  <a:pt x="11014" y="1016"/>
                  <a:pt x="11161" y="776"/>
                </a:cubicBezTo>
                <a:cubicBezTo>
                  <a:pt x="11311" y="536"/>
                  <a:pt x="11523" y="350"/>
                  <a:pt x="11800" y="208"/>
                </a:cubicBezTo>
                <a:cubicBezTo>
                  <a:pt x="12074" y="67"/>
                  <a:pt x="12441" y="0"/>
                  <a:pt x="12902" y="0"/>
                </a:cubicBezTo>
                <a:cubicBezTo>
                  <a:pt x="13450" y="0"/>
                  <a:pt x="13956" y="112"/>
                  <a:pt x="14411" y="344"/>
                </a:cubicBezTo>
                <a:cubicBezTo>
                  <a:pt x="14869" y="573"/>
                  <a:pt x="15250" y="881"/>
                  <a:pt x="15567" y="1270"/>
                </a:cubicBezTo>
                <a:cubicBezTo>
                  <a:pt x="15880" y="1657"/>
                  <a:pt x="16126" y="2101"/>
                  <a:pt x="16304" y="2600"/>
                </a:cubicBezTo>
                <a:cubicBezTo>
                  <a:pt x="16479" y="3103"/>
                  <a:pt x="16570" y="3609"/>
                  <a:pt x="16570" y="4123"/>
                </a:cubicBezTo>
                <a:cubicBezTo>
                  <a:pt x="16570" y="4653"/>
                  <a:pt x="16491" y="5162"/>
                  <a:pt x="16332" y="5645"/>
                </a:cubicBezTo>
                <a:cubicBezTo>
                  <a:pt x="16174" y="6125"/>
                  <a:pt x="15982" y="6610"/>
                  <a:pt x="15759" y="7096"/>
                </a:cubicBezTo>
                <a:cubicBezTo>
                  <a:pt x="16072" y="7079"/>
                  <a:pt x="16389" y="7057"/>
                  <a:pt x="16705" y="7034"/>
                </a:cubicBezTo>
                <a:cubicBezTo>
                  <a:pt x="17019" y="7011"/>
                  <a:pt x="17335" y="7000"/>
                  <a:pt x="17652" y="7000"/>
                </a:cubicBezTo>
                <a:cubicBezTo>
                  <a:pt x="18149" y="7000"/>
                  <a:pt x="18630" y="7048"/>
                  <a:pt x="19099" y="7144"/>
                </a:cubicBezTo>
                <a:cubicBezTo>
                  <a:pt x="19568" y="7237"/>
                  <a:pt x="19986" y="7395"/>
                  <a:pt x="20356" y="7616"/>
                </a:cubicBezTo>
                <a:cubicBezTo>
                  <a:pt x="20726" y="7839"/>
                  <a:pt x="21026" y="8144"/>
                  <a:pt x="21255" y="8528"/>
                </a:cubicBezTo>
                <a:cubicBezTo>
                  <a:pt x="21486" y="8918"/>
                  <a:pt x="21599" y="9409"/>
                  <a:pt x="21599" y="10002"/>
                </a:cubicBezTo>
                <a:cubicBezTo>
                  <a:pt x="21599" y="10265"/>
                  <a:pt x="21580" y="10519"/>
                  <a:pt x="21535" y="10773"/>
                </a:cubicBezTo>
                <a:cubicBezTo>
                  <a:pt x="21484" y="11030"/>
                  <a:pt x="21419" y="11284"/>
                  <a:pt x="21328" y="11543"/>
                </a:cubicBezTo>
                <a:moveTo>
                  <a:pt x="4258" y="18519"/>
                </a:moveTo>
                <a:cubicBezTo>
                  <a:pt x="4555" y="18519"/>
                  <a:pt x="4809" y="18417"/>
                  <a:pt x="5024" y="18214"/>
                </a:cubicBezTo>
                <a:cubicBezTo>
                  <a:pt x="5233" y="18013"/>
                  <a:pt x="5340" y="17759"/>
                  <a:pt x="5340" y="17454"/>
                </a:cubicBezTo>
                <a:cubicBezTo>
                  <a:pt x="5340" y="17155"/>
                  <a:pt x="5233" y="16900"/>
                  <a:pt x="5024" y="16686"/>
                </a:cubicBezTo>
                <a:cubicBezTo>
                  <a:pt x="4812" y="16477"/>
                  <a:pt x="4557" y="16372"/>
                  <a:pt x="4258" y="16372"/>
                </a:cubicBezTo>
                <a:cubicBezTo>
                  <a:pt x="3941" y="16372"/>
                  <a:pt x="3684" y="16477"/>
                  <a:pt x="3486" y="16686"/>
                </a:cubicBezTo>
                <a:cubicBezTo>
                  <a:pt x="3289" y="16900"/>
                  <a:pt x="3190" y="17155"/>
                  <a:pt x="3190" y="17454"/>
                </a:cubicBezTo>
                <a:cubicBezTo>
                  <a:pt x="3190" y="17767"/>
                  <a:pt x="3289" y="18024"/>
                  <a:pt x="3486" y="18222"/>
                </a:cubicBezTo>
                <a:cubicBezTo>
                  <a:pt x="3681" y="18420"/>
                  <a:pt x="3939" y="18519"/>
                  <a:pt x="4258" y="18519"/>
                </a:cubicBezTo>
                <a:moveTo>
                  <a:pt x="19164" y="14342"/>
                </a:moveTo>
                <a:cubicBezTo>
                  <a:pt x="19703" y="13901"/>
                  <a:pt x="19975" y="13345"/>
                  <a:pt x="19975" y="12679"/>
                </a:cubicBezTo>
                <a:cubicBezTo>
                  <a:pt x="19975" y="12473"/>
                  <a:pt x="19918" y="12281"/>
                  <a:pt x="19805" y="12097"/>
                </a:cubicBezTo>
                <a:cubicBezTo>
                  <a:pt x="19695" y="11919"/>
                  <a:pt x="19576" y="11761"/>
                  <a:pt x="19446" y="11623"/>
                </a:cubicBezTo>
                <a:cubicBezTo>
                  <a:pt x="19590" y="11363"/>
                  <a:pt x="19720" y="11106"/>
                  <a:pt x="19833" y="10849"/>
                </a:cubicBezTo>
                <a:cubicBezTo>
                  <a:pt x="19944" y="10592"/>
                  <a:pt x="20003" y="10312"/>
                  <a:pt x="20003" y="10002"/>
                </a:cubicBezTo>
                <a:cubicBezTo>
                  <a:pt x="20003" y="9688"/>
                  <a:pt x="19924" y="9440"/>
                  <a:pt x="19766" y="9251"/>
                </a:cubicBezTo>
                <a:cubicBezTo>
                  <a:pt x="19607" y="9070"/>
                  <a:pt x="19415" y="8929"/>
                  <a:pt x="19184" y="8833"/>
                </a:cubicBezTo>
                <a:cubicBezTo>
                  <a:pt x="18955" y="8739"/>
                  <a:pt x="18698" y="8683"/>
                  <a:pt x="18418" y="8663"/>
                </a:cubicBezTo>
                <a:cubicBezTo>
                  <a:pt x="18138" y="8643"/>
                  <a:pt x="17884" y="8635"/>
                  <a:pt x="17649" y="8635"/>
                </a:cubicBezTo>
                <a:cubicBezTo>
                  <a:pt x="17242" y="8635"/>
                  <a:pt x="16835" y="8649"/>
                  <a:pt x="16423" y="8677"/>
                </a:cubicBezTo>
                <a:cubicBezTo>
                  <a:pt x="16010" y="8706"/>
                  <a:pt x="15606" y="8720"/>
                  <a:pt x="15199" y="8720"/>
                </a:cubicBezTo>
                <a:cubicBezTo>
                  <a:pt x="14917" y="8720"/>
                  <a:pt x="14643" y="8706"/>
                  <a:pt x="14366" y="8677"/>
                </a:cubicBezTo>
                <a:cubicBezTo>
                  <a:pt x="14089" y="8649"/>
                  <a:pt x="13829" y="8584"/>
                  <a:pt x="13574" y="8474"/>
                </a:cubicBezTo>
                <a:cubicBezTo>
                  <a:pt x="13574" y="8104"/>
                  <a:pt x="13645" y="7754"/>
                  <a:pt x="13792" y="7421"/>
                </a:cubicBezTo>
                <a:cubicBezTo>
                  <a:pt x="13936" y="7087"/>
                  <a:pt x="14094" y="6751"/>
                  <a:pt x="14275" y="6413"/>
                </a:cubicBezTo>
                <a:cubicBezTo>
                  <a:pt x="14448" y="6074"/>
                  <a:pt x="14606" y="5721"/>
                  <a:pt x="14747" y="5351"/>
                </a:cubicBezTo>
                <a:cubicBezTo>
                  <a:pt x="14886" y="4984"/>
                  <a:pt x="14953" y="4574"/>
                  <a:pt x="14953" y="4122"/>
                </a:cubicBezTo>
                <a:cubicBezTo>
                  <a:pt x="14953" y="3823"/>
                  <a:pt x="14905" y="3529"/>
                  <a:pt x="14812" y="3236"/>
                </a:cubicBezTo>
                <a:cubicBezTo>
                  <a:pt x="14716" y="2945"/>
                  <a:pt x="14583" y="2677"/>
                  <a:pt x="14411" y="2439"/>
                </a:cubicBezTo>
                <a:cubicBezTo>
                  <a:pt x="14238" y="2199"/>
                  <a:pt x="14027" y="2002"/>
                  <a:pt x="13775" y="1843"/>
                </a:cubicBezTo>
                <a:cubicBezTo>
                  <a:pt x="13521" y="1688"/>
                  <a:pt x="13230" y="1606"/>
                  <a:pt x="12893" y="1606"/>
                </a:cubicBezTo>
                <a:lnTo>
                  <a:pt x="12744" y="1606"/>
                </a:lnTo>
                <a:cubicBezTo>
                  <a:pt x="12681" y="1606"/>
                  <a:pt x="12631" y="1617"/>
                  <a:pt x="12594" y="1634"/>
                </a:cubicBezTo>
                <a:cubicBezTo>
                  <a:pt x="12523" y="1671"/>
                  <a:pt x="12481" y="1705"/>
                  <a:pt x="12472" y="1742"/>
                </a:cubicBezTo>
                <a:cubicBezTo>
                  <a:pt x="12464" y="1778"/>
                  <a:pt x="12450" y="1838"/>
                  <a:pt x="12430" y="1920"/>
                </a:cubicBezTo>
                <a:cubicBezTo>
                  <a:pt x="12323" y="2450"/>
                  <a:pt x="12221" y="3007"/>
                  <a:pt x="12128" y="3586"/>
                </a:cubicBezTo>
                <a:cubicBezTo>
                  <a:pt x="12034" y="4167"/>
                  <a:pt x="11854" y="4698"/>
                  <a:pt x="11596" y="5176"/>
                </a:cubicBezTo>
                <a:cubicBezTo>
                  <a:pt x="11334" y="5636"/>
                  <a:pt x="11000" y="6034"/>
                  <a:pt x="10596" y="6367"/>
                </a:cubicBezTo>
                <a:cubicBezTo>
                  <a:pt x="10189" y="6701"/>
                  <a:pt x="9802" y="7051"/>
                  <a:pt x="9432" y="7421"/>
                </a:cubicBezTo>
                <a:cubicBezTo>
                  <a:pt x="9169" y="7700"/>
                  <a:pt x="8949" y="7954"/>
                  <a:pt x="8771" y="8183"/>
                </a:cubicBezTo>
                <a:cubicBezTo>
                  <a:pt x="8593" y="8412"/>
                  <a:pt x="8403" y="8632"/>
                  <a:pt x="8211" y="8833"/>
                </a:cubicBezTo>
                <a:cubicBezTo>
                  <a:pt x="8016" y="9036"/>
                  <a:pt x="7799" y="9222"/>
                  <a:pt x="7556" y="9400"/>
                </a:cubicBezTo>
                <a:cubicBezTo>
                  <a:pt x="7313" y="9575"/>
                  <a:pt x="7019" y="9736"/>
                  <a:pt x="6674" y="9880"/>
                </a:cubicBezTo>
                <a:lnTo>
                  <a:pt x="6646" y="9880"/>
                </a:lnTo>
                <a:lnTo>
                  <a:pt x="6646" y="18572"/>
                </a:lnTo>
                <a:cubicBezTo>
                  <a:pt x="7279" y="18572"/>
                  <a:pt x="7889" y="18649"/>
                  <a:pt x="8485" y="18795"/>
                </a:cubicBezTo>
                <a:cubicBezTo>
                  <a:pt x="9081" y="18945"/>
                  <a:pt x="9683" y="19103"/>
                  <a:pt x="10294" y="19270"/>
                </a:cubicBezTo>
                <a:cubicBezTo>
                  <a:pt x="10901" y="19439"/>
                  <a:pt x="11537" y="19592"/>
                  <a:pt x="12207" y="19741"/>
                </a:cubicBezTo>
                <a:cubicBezTo>
                  <a:pt x="12874" y="19891"/>
                  <a:pt x="13594" y="19965"/>
                  <a:pt x="14374" y="19965"/>
                </a:cubicBezTo>
                <a:cubicBezTo>
                  <a:pt x="14781" y="19965"/>
                  <a:pt x="15222" y="19939"/>
                  <a:pt x="15699" y="19885"/>
                </a:cubicBezTo>
                <a:cubicBezTo>
                  <a:pt x="16177" y="19829"/>
                  <a:pt x="16626" y="19710"/>
                  <a:pt x="17047" y="19527"/>
                </a:cubicBezTo>
                <a:cubicBezTo>
                  <a:pt x="17468" y="19343"/>
                  <a:pt x="17816" y="19086"/>
                  <a:pt x="18101" y="18762"/>
                </a:cubicBezTo>
                <a:cubicBezTo>
                  <a:pt x="18387" y="18440"/>
                  <a:pt x="18525" y="18010"/>
                  <a:pt x="18525" y="17477"/>
                </a:cubicBezTo>
                <a:cubicBezTo>
                  <a:pt x="18525" y="17386"/>
                  <a:pt x="18522" y="17304"/>
                  <a:pt x="18517" y="17225"/>
                </a:cubicBezTo>
                <a:cubicBezTo>
                  <a:pt x="18503" y="17152"/>
                  <a:pt x="18488" y="17070"/>
                  <a:pt x="18471" y="16980"/>
                </a:cubicBezTo>
                <a:cubicBezTo>
                  <a:pt x="18785" y="16836"/>
                  <a:pt x="19028" y="16596"/>
                  <a:pt x="19195" y="16262"/>
                </a:cubicBezTo>
                <a:cubicBezTo>
                  <a:pt x="19364" y="15929"/>
                  <a:pt x="19446" y="15593"/>
                  <a:pt x="19446" y="15263"/>
                </a:cubicBezTo>
                <a:cubicBezTo>
                  <a:pt x="19449" y="14912"/>
                  <a:pt x="19350" y="14605"/>
                  <a:pt x="19164" y="14342"/>
                </a:cubicBezTo>
              </a:path>
            </a:pathLst>
          </a:custGeom>
          <a:solidFill>
            <a:schemeClr val="tx1"/>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4" name="Platshållare för datum 3">
            <a:extLst>
              <a:ext uri="{FF2B5EF4-FFF2-40B4-BE49-F238E27FC236}">
                <a16:creationId xmlns:a16="http://schemas.microsoft.com/office/drawing/2014/main" id="{8CEBEA8B-CA2B-BFE1-CE20-67BAD5EFD696}"/>
              </a:ext>
            </a:extLst>
          </p:cNvPr>
          <p:cNvSpPr>
            <a:spLocks noGrp="1"/>
          </p:cNvSpPr>
          <p:nvPr>
            <p:ph type="dt" sz="half" idx="10"/>
          </p:nvPr>
        </p:nvSpPr>
        <p:spPr/>
        <p:txBody>
          <a:bodyPr/>
          <a:lstStyle/>
          <a:p>
            <a:fld id="{430D0AE1-1337-4AF1-A978-01B49401630D}" type="datetime1">
              <a:rPr lang="sv-SE" smtClean="0"/>
              <a:t>2024-03-01</a:t>
            </a:fld>
            <a:endParaRPr lang="en-US" dirty="0"/>
          </a:p>
        </p:txBody>
      </p:sp>
    </p:spTree>
    <p:extLst>
      <p:ext uri="{BB962C8B-B14F-4D97-AF65-F5344CB8AC3E}">
        <p14:creationId xmlns:p14="http://schemas.microsoft.com/office/powerpoint/2010/main" val="2570227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8FF306DC-81A2-4EAB-8B23-B6F77D7F619D}"/>
              </a:ext>
            </a:extLst>
          </p:cNvPr>
          <p:cNvSpPr>
            <a:spLocks noGrp="1"/>
          </p:cNvSpPr>
          <p:nvPr>
            <p:ph type="title"/>
          </p:nvPr>
        </p:nvSpPr>
        <p:spPr>
          <a:xfrm>
            <a:off x="728141" y="1611976"/>
            <a:ext cx="9700532" cy="1263943"/>
          </a:xfrm>
        </p:spPr>
        <p:txBody>
          <a:bodyPr/>
          <a:lstStyle/>
          <a:p>
            <a:r>
              <a:rPr lang="sv-SE" dirty="0">
                <a:solidFill>
                  <a:srgbClr val="FF0000"/>
                </a:solidFill>
              </a:rPr>
              <a:t>Byggnadsämnesindustrin</a:t>
            </a:r>
            <a:r>
              <a:rPr lang="sv-SE" dirty="0">
                <a:solidFill>
                  <a:srgbClr val="FA6B67"/>
                </a:solidFill>
              </a:rPr>
              <a:t> IF Metall – Avtalets värde</a:t>
            </a:r>
            <a:br>
              <a:rPr lang="sv-SE" dirty="0">
                <a:solidFill>
                  <a:srgbClr val="FA6B67"/>
                </a:solidFill>
              </a:rPr>
            </a:br>
            <a:br>
              <a:rPr lang="sv-SE" dirty="0">
                <a:solidFill>
                  <a:srgbClr val="FA6B67"/>
                </a:solidFill>
              </a:rPr>
            </a:br>
            <a:endParaRPr lang="sv-SE" noProof="0" dirty="0"/>
          </a:p>
        </p:txBody>
      </p:sp>
      <p:sp>
        <p:nvSpPr>
          <p:cNvPr id="9" name="Platshållare för innehåll 8">
            <a:extLst>
              <a:ext uri="{FF2B5EF4-FFF2-40B4-BE49-F238E27FC236}">
                <a16:creationId xmlns:a16="http://schemas.microsoft.com/office/drawing/2014/main" id="{5FA7915C-0E8C-49A3-ACBD-87A24101B8B9}"/>
              </a:ext>
            </a:extLst>
          </p:cNvPr>
          <p:cNvSpPr>
            <a:spLocks noGrp="1"/>
          </p:cNvSpPr>
          <p:nvPr>
            <p:ph sz="quarter" idx="10"/>
          </p:nvPr>
        </p:nvSpPr>
        <p:spPr>
          <a:xfrm>
            <a:off x="1190624" y="2413518"/>
            <a:ext cx="9121775" cy="3603691"/>
          </a:xfrm>
        </p:spPr>
        <p:txBody>
          <a:bodyPr>
            <a:normAutofit/>
          </a:bodyPr>
          <a:lstStyle/>
          <a:p>
            <a:pPr marL="285750" indent="-285750"/>
            <a:r>
              <a:rPr lang="sv-SE" sz="2000" dirty="0"/>
              <a:t>Avtalets värde (”märket”) är 7,4% på 24 månader</a:t>
            </a:r>
          </a:p>
          <a:p>
            <a:pPr marL="285750" indent="-285750"/>
            <a:r>
              <a:rPr lang="sv-SE" sz="2000" dirty="0"/>
              <a:t>Löneökningar under perioden 1 juni 23 till 31 maj -25 med 7,22% (0,02 knät)</a:t>
            </a:r>
          </a:p>
          <a:p>
            <a:pPr marL="285750" indent="-285750"/>
            <a:r>
              <a:rPr lang="sv-SE" sz="2000" dirty="0"/>
              <a:t>Övertidstillägg, beredskapsersättning samt lägsta semesterlön höjs med 3,3 % 1/6 -24 </a:t>
            </a:r>
          </a:p>
          <a:p>
            <a:pPr marL="285750" indent="-285750"/>
            <a:r>
              <a:rPr lang="sv-SE" sz="2000" dirty="0"/>
              <a:t>Höjning av delpensionspremie (DP) med 0,2% -24</a:t>
            </a:r>
          </a:p>
          <a:p>
            <a:pPr marL="285750" indent="-285750"/>
            <a:endParaRPr lang="sv-SE" sz="2000" dirty="0"/>
          </a:p>
        </p:txBody>
      </p:sp>
      <p:sp>
        <p:nvSpPr>
          <p:cNvPr id="10" name="Platshållare för text 9">
            <a:extLst>
              <a:ext uri="{FF2B5EF4-FFF2-40B4-BE49-F238E27FC236}">
                <a16:creationId xmlns:a16="http://schemas.microsoft.com/office/drawing/2014/main" id="{E3792B2C-D7AB-4875-B23B-6D150C3D3B71}"/>
              </a:ext>
            </a:extLst>
          </p:cNvPr>
          <p:cNvSpPr>
            <a:spLocks noGrp="1"/>
          </p:cNvSpPr>
          <p:nvPr>
            <p:ph type="body" sz="quarter" idx="11"/>
          </p:nvPr>
        </p:nvSpPr>
        <p:spPr/>
        <p:txBody>
          <a:bodyPr/>
          <a:lstStyle/>
          <a:p>
            <a:endParaRPr lang="en-US"/>
          </a:p>
        </p:txBody>
      </p:sp>
      <p:sp>
        <p:nvSpPr>
          <p:cNvPr id="2" name="Platshållare för datum 1">
            <a:extLst>
              <a:ext uri="{FF2B5EF4-FFF2-40B4-BE49-F238E27FC236}">
                <a16:creationId xmlns:a16="http://schemas.microsoft.com/office/drawing/2014/main" id="{A261EC13-1A27-F6FD-63BD-9603600A82ED}"/>
              </a:ext>
            </a:extLst>
          </p:cNvPr>
          <p:cNvSpPr>
            <a:spLocks noGrp="1"/>
          </p:cNvSpPr>
          <p:nvPr>
            <p:ph type="dt" sz="half" idx="12"/>
          </p:nvPr>
        </p:nvSpPr>
        <p:spPr/>
        <p:txBody>
          <a:bodyPr/>
          <a:lstStyle/>
          <a:p>
            <a:fld id="{DC7C73FF-2FC1-44DA-987D-087ECF4F2E2C}" type="datetime1">
              <a:rPr lang="sv-SE" smtClean="0"/>
              <a:t>2024-03-01</a:t>
            </a:fld>
            <a:endParaRPr lang="en-US" dirty="0"/>
          </a:p>
        </p:txBody>
      </p:sp>
    </p:spTree>
    <p:extLst>
      <p:ext uri="{BB962C8B-B14F-4D97-AF65-F5344CB8AC3E}">
        <p14:creationId xmlns:p14="http://schemas.microsoft.com/office/powerpoint/2010/main" val="2596682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4206821D-94C8-427E-BE54-9F6CEDF9068C}"/>
              </a:ext>
            </a:extLst>
          </p:cNvPr>
          <p:cNvSpPr>
            <a:spLocks noGrp="1"/>
          </p:cNvSpPr>
          <p:nvPr>
            <p:ph sz="half" idx="2"/>
          </p:nvPr>
        </p:nvSpPr>
        <p:spPr>
          <a:xfrm>
            <a:off x="673768" y="2117559"/>
            <a:ext cx="9914022" cy="4238792"/>
          </a:xfrm>
        </p:spPr>
        <p:txBody>
          <a:bodyPr>
            <a:normAutofit/>
          </a:bodyPr>
          <a:lstStyle/>
          <a:p>
            <a:r>
              <a:rPr lang="sv-SE" sz="2000" b="1" dirty="0"/>
              <a:t>Det blir två löneökningstillfällen:</a:t>
            </a:r>
          </a:p>
          <a:p>
            <a:endParaRPr lang="sv-SE" sz="2000" dirty="0"/>
          </a:p>
          <a:p>
            <a:r>
              <a:rPr lang="sv-SE" sz="2000" b="1" dirty="0"/>
              <a:t>Den första den 1 juni2023</a:t>
            </a:r>
          </a:p>
          <a:p>
            <a:r>
              <a:rPr lang="sv-SE" sz="2000" dirty="0"/>
              <a:t>Generellt på 759 kr/mån (4,36 kr/</a:t>
            </a:r>
            <a:r>
              <a:rPr lang="sv-SE" sz="2000" dirty="0" err="1"/>
              <a:t>tim</a:t>
            </a:r>
            <a:r>
              <a:rPr lang="sv-SE" sz="2000" dirty="0"/>
              <a:t>)</a:t>
            </a:r>
          </a:p>
          <a:p>
            <a:r>
              <a:rPr lang="sv-SE" sz="2000" dirty="0"/>
              <a:t>Lönepott på 506 kr/mån (2,91 kr/</a:t>
            </a:r>
            <a:r>
              <a:rPr lang="sv-SE" sz="2000" dirty="0" err="1"/>
              <a:t>tim</a:t>
            </a:r>
            <a:r>
              <a:rPr lang="sv-SE" sz="2000" dirty="0"/>
              <a:t>)</a:t>
            </a:r>
          </a:p>
          <a:p>
            <a:pPr marL="0" indent="0">
              <a:buNone/>
            </a:pPr>
            <a:endParaRPr lang="sv-SE" sz="2000" dirty="0"/>
          </a:p>
          <a:p>
            <a:r>
              <a:rPr lang="sv-SE" sz="2000" b="1" dirty="0"/>
              <a:t>Den andra den 1 juni 2024</a:t>
            </a:r>
          </a:p>
          <a:p>
            <a:r>
              <a:rPr lang="sv-SE" sz="2000" dirty="0"/>
              <a:t>Generellt på 602 kr/mån (3,46 kr/</a:t>
            </a:r>
            <a:r>
              <a:rPr lang="sv-SE" sz="2000" dirty="0" err="1"/>
              <a:t>tim</a:t>
            </a:r>
            <a:r>
              <a:rPr lang="sv-SE" sz="2000" dirty="0"/>
              <a:t>)</a:t>
            </a:r>
            <a:endParaRPr lang="en-US" sz="2000" dirty="0"/>
          </a:p>
          <a:p>
            <a:r>
              <a:rPr lang="sv-SE" sz="2000" dirty="0"/>
              <a:t>Lönepott på 400 kr/mån (2,30</a:t>
            </a:r>
            <a:r>
              <a:rPr lang="sv-SE" sz="2000" dirty="0">
                <a:solidFill>
                  <a:srgbClr val="FF0000"/>
                </a:solidFill>
              </a:rPr>
              <a:t> </a:t>
            </a:r>
            <a:r>
              <a:rPr lang="sv-SE" sz="2000" dirty="0"/>
              <a:t>kr/</a:t>
            </a:r>
            <a:r>
              <a:rPr lang="sv-SE" sz="2000" dirty="0" err="1"/>
              <a:t>tim</a:t>
            </a:r>
            <a:r>
              <a:rPr lang="sv-SE" sz="2000" dirty="0"/>
              <a:t>)</a:t>
            </a:r>
          </a:p>
        </p:txBody>
      </p:sp>
      <p:sp>
        <p:nvSpPr>
          <p:cNvPr id="4" name="Rubrik 3">
            <a:extLst>
              <a:ext uri="{FF2B5EF4-FFF2-40B4-BE49-F238E27FC236}">
                <a16:creationId xmlns:a16="http://schemas.microsoft.com/office/drawing/2014/main" id="{59DAC7C4-C12B-4F02-85DB-B9D1424107BC}"/>
              </a:ext>
            </a:extLst>
          </p:cNvPr>
          <p:cNvSpPr>
            <a:spLocks noGrp="1"/>
          </p:cNvSpPr>
          <p:nvPr>
            <p:ph type="title"/>
          </p:nvPr>
        </p:nvSpPr>
        <p:spPr>
          <a:xfrm>
            <a:off x="807348" y="1828799"/>
            <a:ext cx="9396394" cy="939037"/>
          </a:xfrm>
        </p:spPr>
        <p:txBody>
          <a:bodyPr/>
          <a:lstStyle/>
          <a:p>
            <a:r>
              <a:rPr lang="sv-SE" dirty="0">
                <a:solidFill>
                  <a:srgbClr val="FA6B67"/>
                </a:solidFill>
              </a:rPr>
              <a:t> </a:t>
            </a:r>
            <a:r>
              <a:rPr lang="sv-SE" dirty="0">
                <a:solidFill>
                  <a:srgbClr val="FF0000"/>
                </a:solidFill>
              </a:rPr>
              <a:t>Byggnadsämnesindustrin </a:t>
            </a:r>
            <a:r>
              <a:rPr lang="sv-SE" dirty="0">
                <a:solidFill>
                  <a:srgbClr val="FA6B67"/>
                </a:solidFill>
              </a:rPr>
              <a:t>IF Metall – Löneökningar</a:t>
            </a:r>
            <a:br>
              <a:rPr lang="sv-SE" dirty="0">
                <a:solidFill>
                  <a:srgbClr val="FA6B67"/>
                </a:solidFill>
              </a:rPr>
            </a:br>
            <a:br>
              <a:rPr lang="sv-SE" dirty="0">
                <a:solidFill>
                  <a:srgbClr val="FA6B67"/>
                </a:solidFill>
              </a:rPr>
            </a:br>
            <a:endParaRPr lang="sv-SE" noProof="0" dirty="0"/>
          </a:p>
        </p:txBody>
      </p:sp>
      <p:sp>
        <p:nvSpPr>
          <p:cNvPr id="5" name="Platshållare för text 4">
            <a:extLst>
              <a:ext uri="{FF2B5EF4-FFF2-40B4-BE49-F238E27FC236}">
                <a16:creationId xmlns:a16="http://schemas.microsoft.com/office/drawing/2014/main" id="{CB3892D1-6E9C-4763-8F30-40B9DC048B5D}"/>
              </a:ext>
            </a:extLst>
          </p:cNvPr>
          <p:cNvSpPr>
            <a:spLocks noGrp="1"/>
          </p:cNvSpPr>
          <p:nvPr>
            <p:ph type="body" sz="quarter" idx="11"/>
          </p:nvPr>
        </p:nvSpPr>
        <p:spPr/>
        <p:txBody>
          <a:bodyPr/>
          <a:lstStyle/>
          <a:p>
            <a:endParaRPr lang="en-US"/>
          </a:p>
        </p:txBody>
      </p:sp>
      <p:sp>
        <p:nvSpPr>
          <p:cNvPr id="6" name="Platshållare för datum 5">
            <a:extLst>
              <a:ext uri="{FF2B5EF4-FFF2-40B4-BE49-F238E27FC236}">
                <a16:creationId xmlns:a16="http://schemas.microsoft.com/office/drawing/2014/main" id="{87A4B609-41B2-D4BF-68E6-CCF0ACE6A61F}"/>
              </a:ext>
            </a:extLst>
          </p:cNvPr>
          <p:cNvSpPr>
            <a:spLocks noGrp="1"/>
          </p:cNvSpPr>
          <p:nvPr>
            <p:ph type="dt" sz="half" idx="13"/>
          </p:nvPr>
        </p:nvSpPr>
        <p:spPr/>
        <p:txBody>
          <a:bodyPr/>
          <a:lstStyle/>
          <a:p>
            <a:fld id="{28D4D8DC-559F-40AA-A2E0-D1FA665A3A51}" type="datetime1">
              <a:rPr lang="sv-SE" smtClean="0"/>
              <a:t>2024-03-01</a:t>
            </a:fld>
            <a:endParaRPr lang="en-US" dirty="0"/>
          </a:p>
        </p:txBody>
      </p:sp>
    </p:spTree>
    <p:extLst>
      <p:ext uri="{BB962C8B-B14F-4D97-AF65-F5344CB8AC3E}">
        <p14:creationId xmlns:p14="http://schemas.microsoft.com/office/powerpoint/2010/main" val="3510461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3D5C3BD0-743C-4F7F-9A57-87330552F6E4}"/>
              </a:ext>
            </a:extLst>
          </p:cNvPr>
          <p:cNvSpPr>
            <a:spLocks noGrp="1"/>
          </p:cNvSpPr>
          <p:nvPr>
            <p:ph sz="half" idx="2"/>
          </p:nvPr>
        </p:nvSpPr>
        <p:spPr>
          <a:xfrm>
            <a:off x="789272" y="2696129"/>
            <a:ext cx="9962728" cy="3427079"/>
          </a:xfrm>
        </p:spPr>
        <p:txBody>
          <a:bodyPr>
            <a:normAutofit/>
          </a:bodyPr>
          <a:lstStyle/>
          <a:p>
            <a:pPr marL="342900" indent="-342900"/>
            <a:r>
              <a:rPr lang="sv-SE" sz="2000" dirty="0"/>
              <a:t>Lägstalönerna höjs med 931kr/mån (5,34 kr/</a:t>
            </a:r>
            <a:r>
              <a:rPr lang="sv-SE" sz="2000" dirty="0" err="1"/>
              <a:t>tim</a:t>
            </a:r>
            <a:r>
              <a:rPr lang="sv-SE" sz="2000" dirty="0"/>
              <a:t>) </a:t>
            </a:r>
          </a:p>
          <a:p>
            <a:pPr marL="0" indent="0">
              <a:buNone/>
            </a:pPr>
            <a:endParaRPr lang="sv-SE" sz="2000" dirty="0"/>
          </a:p>
          <a:p>
            <a:pPr marL="342900" indent="-342900"/>
            <a:r>
              <a:rPr lang="sv-SE" sz="2000" dirty="0"/>
              <a:t>Lägsta lön 18 år 143,14 kr/</a:t>
            </a:r>
            <a:r>
              <a:rPr lang="sv-SE" sz="2000" dirty="0" err="1"/>
              <a:t>tim</a:t>
            </a:r>
            <a:r>
              <a:rPr lang="sv-SE" sz="2000" dirty="0"/>
              <a:t> (24 906 kr/mån från 1/6-24</a:t>
            </a:r>
          </a:p>
          <a:p>
            <a:pPr marL="0" indent="0">
              <a:buNone/>
            </a:pPr>
            <a:endParaRPr lang="sv-SE" sz="2000" dirty="0"/>
          </a:p>
          <a:p>
            <a:pPr marL="342900" indent="-342900"/>
            <a:r>
              <a:rPr lang="sv-SE" sz="2000" dirty="0"/>
              <a:t>Lägsta semesterlön höjs 1/6-24 till 1610 kr per betald semesterdag.</a:t>
            </a:r>
          </a:p>
          <a:p>
            <a:endParaRPr lang="sv-SE" sz="2000" dirty="0"/>
          </a:p>
          <a:p>
            <a:endParaRPr lang="en-US" dirty="0"/>
          </a:p>
        </p:txBody>
      </p:sp>
      <p:sp>
        <p:nvSpPr>
          <p:cNvPr id="6" name="Rubrik 5">
            <a:extLst>
              <a:ext uri="{FF2B5EF4-FFF2-40B4-BE49-F238E27FC236}">
                <a16:creationId xmlns:a16="http://schemas.microsoft.com/office/drawing/2014/main" id="{FB9C568F-6A50-491B-85B2-D1DA18C91E61}"/>
              </a:ext>
            </a:extLst>
          </p:cNvPr>
          <p:cNvSpPr>
            <a:spLocks noGrp="1"/>
          </p:cNvSpPr>
          <p:nvPr>
            <p:ph type="title"/>
          </p:nvPr>
        </p:nvSpPr>
        <p:spPr>
          <a:xfrm>
            <a:off x="163286" y="1306320"/>
            <a:ext cx="11838214" cy="998621"/>
          </a:xfrm>
        </p:spPr>
        <p:txBody>
          <a:bodyPr/>
          <a:lstStyle/>
          <a:p>
            <a:r>
              <a:rPr lang="sv-SE" dirty="0">
                <a:solidFill>
                  <a:srgbClr val="FF0000"/>
                </a:solidFill>
              </a:rPr>
              <a:t>Byggnadsämnesindustrin</a:t>
            </a:r>
            <a:r>
              <a:rPr lang="sv-SE" dirty="0">
                <a:solidFill>
                  <a:srgbClr val="FA6B67"/>
                </a:solidFill>
              </a:rPr>
              <a:t> IF Metall – Lägstalöner o lägsta semesterlön</a:t>
            </a:r>
            <a:br>
              <a:rPr lang="sv-SE" dirty="0">
                <a:solidFill>
                  <a:srgbClr val="FA6B67"/>
                </a:solidFill>
              </a:rPr>
            </a:br>
            <a:endParaRPr lang="sv-SE" noProof="0" dirty="0"/>
          </a:p>
        </p:txBody>
      </p:sp>
      <p:sp>
        <p:nvSpPr>
          <p:cNvPr id="7" name="Platshållare för text 6">
            <a:extLst>
              <a:ext uri="{FF2B5EF4-FFF2-40B4-BE49-F238E27FC236}">
                <a16:creationId xmlns:a16="http://schemas.microsoft.com/office/drawing/2014/main" id="{E41C3D3E-B69B-4CEC-8885-FBE5C0CDA60E}"/>
              </a:ext>
            </a:extLst>
          </p:cNvPr>
          <p:cNvSpPr>
            <a:spLocks noGrp="1"/>
          </p:cNvSpPr>
          <p:nvPr>
            <p:ph type="body" sz="quarter" idx="11"/>
          </p:nvPr>
        </p:nvSpPr>
        <p:spPr/>
        <p:txBody>
          <a:bodyPr/>
          <a:lstStyle/>
          <a:p>
            <a:endParaRPr lang="en-US"/>
          </a:p>
        </p:txBody>
      </p:sp>
      <p:sp>
        <p:nvSpPr>
          <p:cNvPr id="8" name="Platshållare för datum 7">
            <a:extLst>
              <a:ext uri="{FF2B5EF4-FFF2-40B4-BE49-F238E27FC236}">
                <a16:creationId xmlns:a16="http://schemas.microsoft.com/office/drawing/2014/main" id="{83172B7A-D1B7-869F-E6F4-FC62149A4CFB}"/>
              </a:ext>
            </a:extLst>
          </p:cNvPr>
          <p:cNvSpPr>
            <a:spLocks noGrp="1"/>
          </p:cNvSpPr>
          <p:nvPr>
            <p:ph type="dt" sz="half" idx="13"/>
          </p:nvPr>
        </p:nvSpPr>
        <p:spPr/>
        <p:txBody>
          <a:bodyPr/>
          <a:lstStyle/>
          <a:p>
            <a:fld id="{2E85289C-DFFA-4989-871B-D0B1E886D936}" type="datetime1">
              <a:rPr lang="sv-SE" smtClean="0"/>
              <a:t>2024-03-01</a:t>
            </a:fld>
            <a:endParaRPr lang="en-US" dirty="0"/>
          </a:p>
        </p:txBody>
      </p:sp>
    </p:spTree>
    <p:extLst>
      <p:ext uri="{BB962C8B-B14F-4D97-AF65-F5344CB8AC3E}">
        <p14:creationId xmlns:p14="http://schemas.microsoft.com/office/powerpoint/2010/main" val="269704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42060E-CD67-4C85-8546-2DD4734E38EB}"/>
              </a:ext>
            </a:extLst>
          </p:cNvPr>
          <p:cNvSpPr>
            <a:spLocks noGrp="1"/>
          </p:cNvSpPr>
          <p:nvPr>
            <p:ph type="title"/>
          </p:nvPr>
        </p:nvSpPr>
        <p:spPr>
          <a:xfrm>
            <a:off x="493486" y="1801368"/>
            <a:ext cx="10983250" cy="1048765"/>
          </a:xfrm>
        </p:spPr>
        <p:txBody>
          <a:bodyPr/>
          <a:lstStyle/>
          <a:p>
            <a:pPr algn="ctr"/>
            <a:r>
              <a:rPr lang="sv-SE" dirty="0">
                <a:solidFill>
                  <a:srgbClr val="FF0000"/>
                </a:solidFill>
              </a:rPr>
              <a:t>Byggnadsämnesindustrin</a:t>
            </a:r>
            <a:r>
              <a:rPr lang="sv-SE" dirty="0">
                <a:solidFill>
                  <a:srgbClr val="FA6B67"/>
                </a:solidFill>
              </a:rPr>
              <a:t> IF Metall –  Delpensionsavsättning (DP)</a:t>
            </a:r>
            <a:br>
              <a:rPr lang="sv-SE" dirty="0">
                <a:solidFill>
                  <a:srgbClr val="FA6B67"/>
                </a:solidFill>
              </a:rPr>
            </a:br>
            <a:br>
              <a:rPr lang="sv-SE" dirty="0">
                <a:solidFill>
                  <a:srgbClr val="FA6B67"/>
                </a:solidFill>
              </a:rPr>
            </a:br>
            <a:r>
              <a:rPr lang="sv-SE" sz="3200" dirty="0">
                <a:solidFill>
                  <a:schemeClr val="accent1">
                    <a:lumMod val="75000"/>
                  </a:schemeClr>
                </a:solidFill>
              </a:rPr>
              <a:t>Tjänas in från första kronan</a:t>
            </a:r>
            <a:endParaRPr lang="sv-SE" noProof="0" dirty="0"/>
          </a:p>
        </p:txBody>
      </p:sp>
      <p:sp>
        <p:nvSpPr>
          <p:cNvPr id="3" name="Platshållare för text 2">
            <a:extLst>
              <a:ext uri="{FF2B5EF4-FFF2-40B4-BE49-F238E27FC236}">
                <a16:creationId xmlns:a16="http://schemas.microsoft.com/office/drawing/2014/main" id="{F3001B20-4EAA-482F-82AF-7A00BDE54E6C}"/>
              </a:ext>
            </a:extLst>
          </p:cNvPr>
          <p:cNvSpPr>
            <a:spLocks noGrp="1"/>
          </p:cNvSpPr>
          <p:nvPr>
            <p:ph type="body" sz="quarter" idx="10"/>
          </p:nvPr>
        </p:nvSpPr>
        <p:spPr>
          <a:xfrm>
            <a:off x="1190307" y="2420898"/>
            <a:ext cx="9214602" cy="3600000"/>
          </a:xfrm>
        </p:spPr>
        <p:txBody>
          <a:bodyPr>
            <a:normAutofit/>
          </a:bodyPr>
          <a:lstStyle/>
          <a:p>
            <a:pPr marL="342900" indent="-342900"/>
            <a:endParaRPr lang="sv-SE" sz="2000" dirty="0"/>
          </a:p>
          <a:p>
            <a:pPr marL="342900" indent="-342900"/>
            <a:endParaRPr lang="sv-SE" sz="2000" dirty="0"/>
          </a:p>
          <a:p>
            <a:pPr marL="342900" indent="-342900"/>
            <a:r>
              <a:rPr lang="sv-SE" sz="2000" dirty="0"/>
              <a:t>Avsättningen till delpension (DP) ökas med 0,2% från den 1 juni 2024.</a:t>
            </a:r>
          </a:p>
          <a:p>
            <a:endParaRPr lang="sv-SE" sz="2000" dirty="0"/>
          </a:p>
          <a:p>
            <a:pPr marL="342900" indent="-342900"/>
            <a:r>
              <a:rPr lang="sv-SE" sz="2000" dirty="0"/>
              <a:t>Den totala avsättningen blir då 1,9% under avtalsperioden</a:t>
            </a:r>
            <a:endParaRPr lang="sv-SE" sz="2000" dirty="0">
              <a:solidFill>
                <a:srgbClr val="FF0000"/>
              </a:solidFill>
            </a:endParaRPr>
          </a:p>
          <a:p>
            <a:endParaRPr lang="sv-SE" sz="2000" dirty="0"/>
          </a:p>
          <a:p>
            <a:pPr marL="342900" indent="-342900"/>
            <a:r>
              <a:rPr lang="sv-SE" sz="2000" dirty="0"/>
              <a:t>Den totala avsättningen till Foras avtalspension blir 6,4% (4,5%+1,9%)</a:t>
            </a:r>
          </a:p>
          <a:p>
            <a:endParaRPr lang="en-US" sz="2000" dirty="0"/>
          </a:p>
        </p:txBody>
      </p:sp>
      <p:sp>
        <p:nvSpPr>
          <p:cNvPr id="5" name="Platshållare för text 4">
            <a:extLst>
              <a:ext uri="{FF2B5EF4-FFF2-40B4-BE49-F238E27FC236}">
                <a16:creationId xmlns:a16="http://schemas.microsoft.com/office/drawing/2014/main" id="{00ECC38D-5F70-4FA5-807A-49AA883DCCB8}"/>
              </a:ext>
            </a:extLst>
          </p:cNvPr>
          <p:cNvSpPr>
            <a:spLocks noGrp="1"/>
          </p:cNvSpPr>
          <p:nvPr>
            <p:ph type="body" sz="quarter" idx="12"/>
          </p:nvPr>
        </p:nvSpPr>
        <p:spPr/>
        <p:txBody>
          <a:bodyPr/>
          <a:lstStyle/>
          <a:p>
            <a:endParaRPr lang="en-US"/>
          </a:p>
        </p:txBody>
      </p:sp>
      <p:sp>
        <p:nvSpPr>
          <p:cNvPr id="6" name="Platshållare för datum 5">
            <a:extLst>
              <a:ext uri="{FF2B5EF4-FFF2-40B4-BE49-F238E27FC236}">
                <a16:creationId xmlns:a16="http://schemas.microsoft.com/office/drawing/2014/main" id="{03DE4E7D-6BA4-A651-94B8-B6A2F6619970}"/>
              </a:ext>
            </a:extLst>
          </p:cNvPr>
          <p:cNvSpPr>
            <a:spLocks noGrp="1"/>
          </p:cNvSpPr>
          <p:nvPr>
            <p:ph type="dt" sz="half" idx="13"/>
          </p:nvPr>
        </p:nvSpPr>
        <p:spPr/>
        <p:txBody>
          <a:bodyPr/>
          <a:lstStyle/>
          <a:p>
            <a:fld id="{4DC9D706-D4D8-4424-A57C-03671C12B1B8}" type="datetime1">
              <a:rPr lang="sv-SE" smtClean="0"/>
              <a:t>2024-03-01</a:t>
            </a:fld>
            <a:endParaRPr lang="en-US" dirty="0"/>
          </a:p>
        </p:txBody>
      </p:sp>
    </p:spTree>
    <p:extLst>
      <p:ext uri="{BB962C8B-B14F-4D97-AF65-F5344CB8AC3E}">
        <p14:creationId xmlns:p14="http://schemas.microsoft.com/office/powerpoint/2010/main" val="365780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42060E-CD67-4C85-8546-2DD4734E38EB}"/>
              </a:ext>
            </a:extLst>
          </p:cNvPr>
          <p:cNvSpPr>
            <a:spLocks noGrp="1"/>
          </p:cNvSpPr>
          <p:nvPr>
            <p:ph type="title"/>
          </p:nvPr>
        </p:nvSpPr>
        <p:spPr>
          <a:xfrm>
            <a:off x="481263" y="1299411"/>
            <a:ext cx="11434813" cy="1953928"/>
          </a:xfrm>
        </p:spPr>
        <p:txBody>
          <a:bodyPr/>
          <a:lstStyle/>
          <a:p>
            <a:r>
              <a:rPr lang="sv-SE" dirty="0">
                <a:solidFill>
                  <a:srgbClr val="FF0000"/>
                </a:solidFill>
              </a:rPr>
              <a:t>Byggnadsämnesindustrin</a:t>
            </a:r>
            <a:r>
              <a:rPr lang="sv-SE" dirty="0">
                <a:solidFill>
                  <a:srgbClr val="FA6B67"/>
                </a:solidFill>
              </a:rPr>
              <a:t> IF Metall – Sänkt ingångsålder till insättning för avtalspension (Fora)</a:t>
            </a:r>
            <a:br>
              <a:rPr lang="sv-SE" dirty="0">
                <a:solidFill>
                  <a:srgbClr val="FA6B67"/>
                </a:solidFill>
              </a:rPr>
            </a:br>
            <a:br>
              <a:rPr lang="sv-SE" dirty="0">
                <a:solidFill>
                  <a:srgbClr val="FA6B67"/>
                </a:solidFill>
              </a:rPr>
            </a:br>
            <a:endParaRPr lang="sv-SE" noProof="0" dirty="0"/>
          </a:p>
        </p:txBody>
      </p:sp>
      <p:sp>
        <p:nvSpPr>
          <p:cNvPr id="3" name="Platshållare för text 2">
            <a:extLst>
              <a:ext uri="{FF2B5EF4-FFF2-40B4-BE49-F238E27FC236}">
                <a16:creationId xmlns:a16="http://schemas.microsoft.com/office/drawing/2014/main" id="{F3001B20-4EAA-482F-82AF-7A00BDE54E6C}"/>
              </a:ext>
            </a:extLst>
          </p:cNvPr>
          <p:cNvSpPr>
            <a:spLocks noGrp="1"/>
          </p:cNvSpPr>
          <p:nvPr>
            <p:ph type="body" sz="quarter" idx="10"/>
          </p:nvPr>
        </p:nvSpPr>
        <p:spPr>
          <a:xfrm>
            <a:off x="481263" y="2435192"/>
            <a:ext cx="10866922" cy="3921158"/>
          </a:xfrm>
        </p:spPr>
        <p:txBody>
          <a:bodyPr>
            <a:normAutofit/>
          </a:bodyPr>
          <a:lstStyle/>
          <a:p>
            <a:endParaRPr lang="sv-SE" sz="2000" dirty="0"/>
          </a:p>
          <a:p>
            <a:r>
              <a:rPr lang="sv-SE" sz="2000" dirty="0"/>
              <a:t>LO har träffat en överenskommelse med Svenskt Näringsliv om att sänka ingångsålder för insättning till avtalspension (4,5% av lönen) från 25år till 22år. </a:t>
            </a:r>
          </a:p>
          <a:p>
            <a:r>
              <a:rPr lang="sv-SE" sz="2000" dirty="0"/>
              <a:t>1/1-23 ska avtalspensionen beräknas och inbetalas månadsvis och redovisas på lönespecifikationen. Senarelagt till första kvartalet -24</a:t>
            </a:r>
          </a:p>
          <a:p>
            <a:endParaRPr lang="sv-SE" sz="2000" dirty="0"/>
          </a:p>
          <a:p>
            <a:pPr marL="342900" indent="-342900"/>
            <a:r>
              <a:rPr lang="sv-SE" sz="2000" dirty="0"/>
              <a:t>Från 1 januari 2021 sänks åldern till 24 år </a:t>
            </a:r>
          </a:p>
          <a:p>
            <a:pPr marL="342900" indent="-342900"/>
            <a:r>
              <a:rPr lang="sv-SE" sz="2000" dirty="0"/>
              <a:t>Från 1 januari 2022 sänks åldern till 23 år </a:t>
            </a:r>
          </a:p>
          <a:p>
            <a:pPr marL="342900" indent="-342900"/>
            <a:r>
              <a:rPr lang="sv-SE" sz="2000" dirty="0"/>
              <a:t>Från 1 januari 2023 sänks åldern till 22 år</a:t>
            </a:r>
          </a:p>
          <a:p>
            <a:endParaRPr lang="en-US" sz="2000" dirty="0"/>
          </a:p>
        </p:txBody>
      </p:sp>
      <p:sp>
        <p:nvSpPr>
          <p:cNvPr id="5" name="Platshållare för text 4">
            <a:extLst>
              <a:ext uri="{FF2B5EF4-FFF2-40B4-BE49-F238E27FC236}">
                <a16:creationId xmlns:a16="http://schemas.microsoft.com/office/drawing/2014/main" id="{00ECC38D-5F70-4FA5-807A-49AA883DCCB8}"/>
              </a:ext>
            </a:extLst>
          </p:cNvPr>
          <p:cNvSpPr>
            <a:spLocks noGrp="1"/>
          </p:cNvSpPr>
          <p:nvPr>
            <p:ph type="body" sz="quarter" idx="12"/>
          </p:nvPr>
        </p:nvSpPr>
        <p:spPr/>
        <p:txBody>
          <a:bodyPr/>
          <a:lstStyle/>
          <a:p>
            <a:endParaRPr lang="en-US"/>
          </a:p>
        </p:txBody>
      </p:sp>
      <p:sp>
        <p:nvSpPr>
          <p:cNvPr id="6" name="Platshållare för datum 5">
            <a:extLst>
              <a:ext uri="{FF2B5EF4-FFF2-40B4-BE49-F238E27FC236}">
                <a16:creationId xmlns:a16="http://schemas.microsoft.com/office/drawing/2014/main" id="{03DE4E7D-6BA4-A651-94B8-B6A2F6619970}"/>
              </a:ext>
            </a:extLst>
          </p:cNvPr>
          <p:cNvSpPr>
            <a:spLocks noGrp="1"/>
          </p:cNvSpPr>
          <p:nvPr>
            <p:ph type="dt" sz="half" idx="13"/>
          </p:nvPr>
        </p:nvSpPr>
        <p:spPr/>
        <p:txBody>
          <a:bodyPr/>
          <a:lstStyle/>
          <a:p>
            <a:fld id="{4DC9D706-D4D8-4424-A57C-03671C12B1B8}" type="datetime1">
              <a:rPr lang="sv-SE" smtClean="0"/>
              <a:t>2024-03-01</a:t>
            </a:fld>
            <a:endParaRPr lang="en-US" dirty="0"/>
          </a:p>
        </p:txBody>
      </p:sp>
    </p:spTree>
    <p:extLst>
      <p:ext uri="{BB962C8B-B14F-4D97-AF65-F5344CB8AC3E}">
        <p14:creationId xmlns:p14="http://schemas.microsoft.com/office/powerpoint/2010/main" val="780612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42060E-CD67-4C85-8546-2DD4734E38EB}"/>
              </a:ext>
            </a:extLst>
          </p:cNvPr>
          <p:cNvSpPr>
            <a:spLocks noGrp="1"/>
          </p:cNvSpPr>
          <p:nvPr>
            <p:ph type="title"/>
          </p:nvPr>
        </p:nvSpPr>
        <p:spPr>
          <a:xfrm>
            <a:off x="488750" y="1655064"/>
            <a:ext cx="10983250" cy="1048765"/>
          </a:xfrm>
        </p:spPr>
        <p:txBody>
          <a:bodyPr/>
          <a:lstStyle/>
          <a:p>
            <a:r>
              <a:rPr lang="sv-SE" dirty="0">
                <a:solidFill>
                  <a:srgbClr val="FF0000"/>
                </a:solidFill>
              </a:rPr>
              <a:t>Byggnadsämnesindustrin</a:t>
            </a:r>
            <a:r>
              <a:rPr lang="sv-SE" dirty="0">
                <a:solidFill>
                  <a:srgbClr val="FA6B67"/>
                </a:solidFill>
              </a:rPr>
              <a:t> IF Metall –  provanställning efter lokal överenskommelse</a:t>
            </a:r>
            <a:br>
              <a:rPr lang="sv-SE" dirty="0">
                <a:solidFill>
                  <a:srgbClr val="FA6B67"/>
                </a:solidFill>
              </a:rPr>
            </a:br>
            <a:endParaRPr lang="sv-SE" noProof="0" dirty="0"/>
          </a:p>
        </p:txBody>
      </p:sp>
      <p:sp>
        <p:nvSpPr>
          <p:cNvPr id="3" name="Platshållare för text 2">
            <a:extLst>
              <a:ext uri="{FF2B5EF4-FFF2-40B4-BE49-F238E27FC236}">
                <a16:creationId xmlns:a16="http://schemas.microsoft.com/office/drawing/2014/main" id="{F3001B20-4EAA-482F-82AF-7A00BDE54E6C}"/>
              </a:ext>
            </a:extLst>
          </p:cNvPr>
          <p:cNvSpPr>
            <a:spLocks noGrp="1"/>
          </p:cNvSpPr>
          <p:nvPr>
            <p:ph type="body" sz="quarter" idx="10"/>
          </p:nvPr>
        </p:nvSpPr>
        <p:spPr>
          <a:xfrm>
            <a:off x="1190307" y="2420898"/>
            <a:ext cx="9214602" cy="3600000"/>
          </a:xfrm>
        </p:spPr>
        <p:txBody>
          <a:bodyPr>
            <a:normAutofit/>
          </a:bodyPr>
          <a:lstStyle/>
          <a:p>
            <a:pPr marL="0" indent="0">
              <a:buNone/>
            </a:pPr>
            <a:endParaRPr lang="sv-SE" sz="2000" b="1" dirty="0"/>
          </a:p>
          <a:p>
            <a:pPr>
              <a:lnSpc>
                <a:spcPct val="100000"/>
              </a:lnSpc>
            </a:pPr>
            <a:r>
              <a:rPr lang="sv-SE" sz="2000" dirty="0"/>
              <a:t>En ny bestämmelse har införts i avtalet där de lokala parterna i särskilda situationer kan träffa lokal överenskommelse att tillämpa provanställning för en individ. En sådan provanställning kan vara högst sex månader. Arbetsgivaren kan avbryta provanställningen med fjorton dagars varsel till både individen och den lokala fackliga organisationen. Arbetstagaren kan avbryta provanställningen direkt utan varseltid. Vill inte arbetsgivaren att anställningen ska fortsätta efter att prövotiden löpt ut ska besked om detta lämnas till arbetstagaren och den lokala fackliga organisationen senast en månad före prövotidens utgång. Om något avbrytande inte sker, övergår provanställningen till en tillsvidareanställning.</a:t>
            </a:r>
          </a:p>
          <a:p>
            <a:endParaRPr lang="en-US" sz="2000" dirty="0"/>
          </a:p>
        </p:txBody>
      </p:sp>
      <p:sp>
        <p:nvSpPr>
          <p:cNvPr id="5" name="Platshållare för text 4">
            <a:extLst>
              <a:ext uri="{FF2B5EF4-FFF2-40B4-BE49-F238E27FC236}">
                <a16:creationId xmlns:a16="http://schemas.microsoft.com/office/drawing/2014/main" id="{00ECC38D-5F70-4FA5-807A-49AA883DCCB8}"/>
              </a:ext>
            </a:extLst>
          </p:cNvPr>
          <p:cNvSpPr>
            <a:spLocks noGrp="1"/>
          </p:cNvSpPr>
          <p:nvPr>
            <p:ph type="body" sz="quarter" idx="12"/>
          </p:nvPr>
        </p:nvSpPr>
        <p:spPr/>
        <p:txBody>
          <a:bodyPr/>
          <a:lstStyle/>
          <a:p>
            <a:endParaRPr lang="en-US"/>
          </a:p>
        </p:txBody>
      </p:sp>
      <p:sp>
        <p:nvSpPr>
          <p:cNvPr id="6" name="Platshållare för datum 5">
            <a:extLst>
              <a:ext uri="{FF2B5EF4-FFF2-40B4-BE49-F238E27FC236}">
                <a16:creationId xmlns:a16="http://schemas.microsoft.com/office/drawing/2014/main" id="{03DE4E7D-6BA4-A651-94B8-B6A2F6619970}"/>
              </a:ext>
            </a:extLst>
          </p:cNvPr>
          <p:cNvSpPr>
            <a:spLocks noGrp="1"/>
          </p:cNvSpPr>
          <p:nvPr>
            <p:ph type="dt" sz="half" idx="13"/>
          </p:nvPr>
        </p:nvSpPr>
        <p:spPr/>
        <p:txBody>
          <a:bodyPr/>
          <a:lstStyle/>
          <a:p>
            <a:fld id="{4DC9D706-D4D8-4424-A57C-03671C12B1B8}" type="datetime1">
              <a:rPr lang="sv-SE" smtClean="0"/>
              <a:t>2024-03-01</a:t>
            </a:fld>
            <a:endParaRPr lang="en-US" dirty="0"/>
          </a:p>
        </p:txBody>
      </p:sp>
    </p:spTree>
    <p:extLst>
      <p:ext uri="{BB962C8B-B14F-4D97-AF65-F5344CB8AC3E}">
        <p14:creationId xmlns:p14="http://schemas.microsoft.com/office/powerpoint/2010/main" val="847007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42060E-CD67-4C85-8546-2DD4734E38EB}"/>
              </a:ext>
            </a:extLst>
          </p:cNvPr>
          <p:cNvSpPr>
            <a:spLocks noGrp="1"/>
          </p:cNvSpPr>
          <p:nvPr>
            <p:ph type="title"/>
          </p:nvPr>
        </p:nvSpPr>
        <p:spPr>
          <a:xfrm>
            <a:off x="488750" y="1655064"/>
            <a:ext cx="10983250" cy="1048765"/>
          </a:xfrm>
        </p:spPr>
        <p:txBody>
          <a:bodyPr/>
          <a:lstStyle/>
          <a:p>
            <a:r>
              <a:rPr lang="sv-SE" dirty="0">
                <a:solidFill>
                  <a:srgbClr val="FF0000"/>
                </a:solidFill>
              </a:rPr>
              <a:t>Byggnadsämnesindustrin</a:t>
            </a:r>
            <a:r>
              <a:rPr lang="sv-SE" dirty="0">
                <a:solidFill>
                  <a:srgbClr val="FA6B67"/>
                </a:solidFill>
              </a:rPr>
              <a:t> IF Metall –  </a:t>
            </a:r>
            <a:r>
              <a:rPr lang="sv-SE" dirty="0" err="1">
                <a:solidFill>
                  <a:srgbClr val="FA6B67"/>
                </a:solidFill>
              </a:rPr>
              <a:t>vilkorsändring</a:t>
            </a:r>
            <a:br>
              <a:rPr lang="sv-SE" dirty="0">
                <a:solidFill>
                  <a:srgbClr val="FA6B67"/>
                </a:solidFill>
              </a:rPr>
            </a:br>
            <a:endParaRPr lang="sv-SE" noProof="0" dirty="0"/>
          </a:p>
        </p:txBody>
      </p:sp>
      <p:sp>
        <p:nvSpPr>
          <p:cNvPr id="3" name="Platshållare för text 2">
            <a:extLst>
              <a:ext uri="{FF2B5EF4-FFF2-40B4-BE49-F238E27FC236}">
                <a16:creationId xmlns:a16="http://schemas.microsoft.com/office/drawing/2014/main" id="{F3001B20-4EAA-482F-82AF-7A00BDE54E6C}"/>
              </a:ext>
            </a:extLst>
          </p:cNvPr>
          <p:cNvSpPr>
            <a:spLocks noGrp="1"/>
          </p:cNvSpPr>
          <p:nvPr>
            <p:ph type="body" sz="quarter" idx="10"/>
          </p:nvPr>
        </p:nvSpPr>
        <p:spPr>
          <a:xfrm>
            <a:off x="1190307" y="2420898"/>
            <a:ext cx="9214602" cy="3600000"/>
          </a:xfrm>
        </p:spPr>
        <p:txBody>
          <a:bodyPr>
            <a:normAutofit fontScale="92500" lnSpcReduction="10000"/>
          </a:bodyPr>
          <a:lstStyle/>
          <a:p>
            <a:pPr marL="0" indent="0">
              <a:buNone/>
            </a:pPr>
            <a:endParaRPr lang="sv-SE" sz="2000" b="1" dirty="0"/>
          </a:p>
          <a:p>
            <a:pPr marL="0" indent="0">
              <a:buNone/>
            </a:pPr>
            <a:r>
              <a:rPr lang="sv-SE" sz="2000" b="1" dirty="0"/>
              <a:t>Kollektivavtalad förstärkt företrädesrätt tillförs ett nytt andra stycke med följande lydelse:</a:t>
            </a:r>
            <a:endParaRPr lang="sv-SE" sz="2000" dirty="0"/>
          </a:p>
          <a:p>
            <a:r>
              <a:rPr lang="sv-SE" sz="2000" dirty="0"/>
              <a:t>KFF gäller nu även visstidsanställda som varit anställda mer än 12 månader och har företrädesrätt till återanställning.</a:t>
            </a:r>
          </a:p>
          <a:p>
            <a:endParaRPr lang="sv-SE" sz="2000" b="1" dirty="0"/>
          </a:p>
          <a:p>
            <a:pPr marL="0" indent="0">
              <a:buNone/>
            </a:pPr>
            <a:r>
              <a:rPr lang="sv-SE" sz="2000" b="1" dirty="0"/>
              <a:t>Anställningens ingående och upphörande</a:t>
            </a:r>
            <a:endParaRPr lang="sv-SE" sz="2000" dirty="0"/>
          </a:p>
          <a:p>
            <a:r>
              <a:rPr lang="sv-SE" sz="2000" b="1" dirty="0"/>
              <a:t>Uppsägning under ledighet med graviditetspenning</a:t>
            </a:r>
            <a:endParaRPr lang="sv-SE" sz="2000" dirty="0"/>
          </a:p>
          <a:p>
            <a:r>
              <a:rPr lang="sv-SE" sz="2000" dirty="0"/>
              <a:t>Nu tillförs även graviditetspenning till det extra skyddet som föräldralediga har vid uppsägning på grund av arbetsbrist. </a:t>
            </a:r>
          </a:p>
          <a:p>
            <a:r>
              <a:rPr lang="sv-SE" sz="2000" dirty="0"/>
              <a:t>Som innebär att uppsägningstiden inte börjar räknas förrän du kommer tillbaka från föräldraledigheten. </a:t>
            </a:r>
          </a:p>
          <a:p>
            <a:endParaRPr lang="en-US" sz="2000" dirty="0"/>
          </a:p>
        </p:txBody>
      </p:sp>
      <p:sp>
        <p:nvSpPr>
          <p:cNvPr id="5" name="Platshållare för text 4">
            <a:extLst>
              <a:ext uri="{FF2B5EF4-FFF2-40B4-BE49-F238E27FC236}">
                <a16:creationId xmlns:a16="http://schemas.microsoft.com/office/drawing/2014/main" id="{00ECC38D-5F70-4FA5-807A-49AA883DCCB8}"/>
              </a:ext>
            </a:extLst>
          </p:cNvPr>
          <p:cNvSpPr>
            <a:spLocks noGrp="1"/>
          </p:cNvSpPr>
          <p:nvPr>
            <p:ph type="body" sz="quarter" idx="12"/>
          </p:nvPr>
        </p:nvSpPr>
        <p:spPr/>
        <p:txBody>
          <a:bodyPr/>
          <a:lstStyle/>
          <a:p>
            <a:endParaRPr lang="en-US"/>
          </a:p>
        </p:txBody>
      </p:sp>
      <p:sp>
        <p:nvSpPr>
          <p:cNvPr id="6" name="Platshållare för datum 5">
            <a:extLst>
              <a:ext uri="{FF2B5EF4-FFF2-40B4-BE49-F238E27FC236}">
                <a16:creationId xmlns:a16="http://schemas.microsoft.com/office/drawing/2014/main" id="{03DE4E7D-6BA4-A651-94B8-B6A2F6619970}"/>
              </a:ext>
            </a:extLst>
          </p:cNvPr>
          <p:cNvSpPr>
            <a:spLocks noGrp="1"/>
          </p:cNvSpPr>
          <p:nvPr>
            <p:ph type="dt" sz="half" idx="13"/>
          </p:nvPr>
        </p:nvSpPr>
        <p:spPr/>
        <p:txBody>
          <a:bodyPr/>
          <a:lstStyle/>
          <a:p>
            <a:fld id="{4DC9D706-D4D8-4424-A57C-03671C12B1B8}" type="datetime1">
              <a:rPr lang="sv-SE" smtClean="0"/>
              <a:t>2024-03-01</a:t>
            </a:fld>
            <a:endParaRPr lang="en-US" dirty="0"/>
          </a:p>
        </p:txBody>
      </p:sp>
    </p:spTree>
    <p:extLst>
      <p:ext uri="{BB962C8B-B14F-4D97-AF65-F5344CB8AC3E}">
        <p14:creationId xmlns:p14="http://schemas.microsoft.com/office/powerpoint/2010/main" val="2454905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63" name="Group 83"/>
          <p:cNvGraphicFramePr>
            <a:graphicFrameLocks noGrp="1"/>
          </p:cNvGraphicFramePr>
          <p:nvPr/>
        </p:nvGraphicFramePr>
        <p:xfrm>
          <a:off x="1524000" y="1"/>
          <a:ext cx="9252520" cy="6858001"/>
        </p:xfrm>
        <a:graphic>
          <a:graphicData uri="http://schemas.openxmlformats.org/drawingml/2006/table">
            <a:tbl>
              <a:tblPr/>
              <a:tblGrid>
                <a:gridCol w="1691680">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3168352">
                  <a:extLst>
                    <a:ext uri="{9D8B030D-6E8A-4147-A177-3AD203B41FA5}">
                      <a16:colId xmlns:a16="http://schemas.microsoft.com/office/drawing/2014/main" val="20002"/>
                    </a:ext>
                  </a:extLst>
                </a:gridCol>
                <a:gridCol w="3168352">
                  <a:extLst>
                    <a:ext uri="{9D8B030D-6E8A-4147-A177-3AD203B41FA5}">
                      <a16:colId xmlns:a16="http://schemas.microsoft.com/office/drawing/2014/main" val="20003"/>
                    </a:ext>
                  </a:extLst>
                </a:gridCol>
              </a:tblGrid>
              <a:tr h="1475043">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1" i="0" u="none" strike="noStrike" cap="none" normalizeH="0" baseline="0" dirty="0">
                          <a:ln>
                            <a:noFill/>
                          </a:ln>
                          <a:solidFill>
                            <a:schemeClr val="tx1"/>
                          </a:solidFill>
                          <a:effectLst/>
                          <a:latin typeface="Arial" charset="0"/>
                        </a:rPr>
                        <a:t>Innehåll</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endParaRPr kumimoji="0" lang="sv-SE" sz="1100" b="1" i="0" u="none" strike="noStrike" cap="none" normalizeH="0" baseline="0" dirty="0">
                        <a:ln>
                          <a:noFill/>
                        </a:ln>
                        <a:solidFill>
                          <a:schemeClr val="tx1"/>
                        </a:solidFill>
                        <a:effectLst/>
                        <a:latin typeface="Arial" charset="0"/>
                      </a:endParaRP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1" i="0" u="none" strike="noStrike" cap="none" normalizeH="0" baseline="0" dirty="0">
                          <a:ln>
                            <a:noFill/>
                          </a:ln>
                          <a:solidFill>
                            <a:schemeClr val="tx1"/>
                          </a:solidFill>
                          <a:effectLst/>
                          <a:latin typeface="Arial" charset="0"/>
                        </a:rPr>
                        <a:t>Svensk lag</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1" i="0" u="none" strike="noStrike" cap="none" normalizeH="0" baseline="0" dirty="0">
                          <a:ln>
                            <a:noFill/>
                          </a:ln>
                          <a:solidFill>
                            <a:schemeClr val="tx1"/>
                          </a:solidFill>
                          <a:effectLst/>
                          <a:latin typeface="Arial" charset="0"/>
                        </a:rPr>
                        <a:t>Riksavtal, Byggnadsämnesindustrin </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defRPr/>
                      </a:pPr>
                      <a:r>
                        <a:rPr kumimoji="0" lang="sv-SE" sz="1300" b="1" i="0" u="none" strike="noStrike" cap="none" normalizeH="0" baseline="0" dirty="0">
                          <a:ln>
                            <a:noFill/>
                          </a:ln>
                          <a:solidFill>
                            <a:schemeClr val="tx1"/>
                          </a:solidFill>
                          <a:effectLst/>
                          <a:latin typeface="Arial" charset="0"/>
                        </a:rPr>
                        <a:t> 1 juni 2024 </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defRPr/>
                      </a:pPr>
                      <a:endParaRPr kumimoji="0" lang="sv-SE" sz="1300" b="1"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defRPr/>
                      </a:pPr>
                      <a:r>
                        <a:rPr kumimoji="0" lang="sv-SE" sz="1300" b="1" i="0" u="none" strike="noStrike" cap="none" normalizeH="0" baseline="0" dirty="0">
                          <a:ln>
                            <a:noFill/>
                          </a:ln>
                          <a:solidFill>
                            <a:schemeClr val="tx1"/>
                          </a:solidFill>
                          <a:effectLst/>
                          <a:latin typeface="Arial" charset="0"/>
                        </a:rPr>
                        <a:t>Totala värdet är beräknat på lägsta lön i avtalet samt </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defRPr/>
                      </a:pPr>
                      <a:r>
                        <a:rPr kumimoji="0" lang="sv-SE" sz="1300" b="1" i="0" u="none" strike="noStrike" cap="none" normalizeH="0" baseline="0" dirty="0">
                          <a:ln>
                            <a:noFill/>
                          </a:ln>
                          <a:solidFill>
                            <a:schemeClr val="tx1"/>
                          </a:solidFill>
                          <a:effectLst/>
                          <a:latin typeface="Arial" charset="0"/>
                        </a:rPr>
                        <a:t>2-skift 5,30-14 14-22,30</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defRPr/>
                      </a:pPr>
                      <a:r>
                        <a:rPr kumimoji="0" lang="sv-SE" sz="1300" b="1" i="0" u="none" strike="noStrike" cap="none" normalizeH="0" baseline="0" dirty="0">
                          <a:ln>
                            <a:noFill/>
                          </a:ln>
                          <a:solidFill>
                            <a:schemeClr val="tx1"/>
                          </a:solidFill>
                          <a:effectLst/>
                          <a:latin typeface="Arial" charset="0"/>
                        </a:rPr>
                        <a:t>Riksavtal, Byggnadsämnesindustrin </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defRPr/>
                      </a:pPr>
                      <a:r>
                        <a:rPr kumimoji="0" lang="sv-SE" sz="1300" b="1" i="0" u="none" strike="noStrike" cap="none" normalizeH="0" baseline="0" dirty="0">
                          <a:ln>
                            <a:noFill/>
                          </a:ln>
                          <a:solidFill>
                            <a:schemeClr val="tx1"/>
                          </a:solidFill>
                          <a:effectLst/>
                          <a:latin typeface="Arial" charset="0"/>
                        </a:rPr>
                        <a:t> 1 juni 2024 </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defRPr/>
                      </a:pPr>
                      <a:endParaRPr kumimoji="0" lang="sv-SE" sz="1300" b="1"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defRPr/>
                      </a:pPr>
                      <a:r>
                        <a:rPr kumimoji="0" lang="sv-SE" sz="1300" b="1" i="0" u="none" strike="noStrike" cap="none" normalizeH="0" baseline="0" dirty="0">
                          <a:ln>
                            <a:noFill/>
                          </a:ln>
                          <a:solidFill>
                            <a:schemeClr val="tx1"/>
                          </a:solidFill>
                          <a:effectLst/>
                          <a:latin typeface="Arial" charset="0"/>
                        </a:rPr>
                        <a:t>Totala Värdet i pengar är beräknat på ett exempel med månadslön på        33 724 kr, 2-skift 5,30-14 14-22,30</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536071">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1" i="0" u="none" strike="noStrike" cap="none" normalizeH="0" baseline="0" dirty="0">
                          <a:ln>
                            <a:noFill/>
                          </a:ln>
                          <a:solidFill>
                            <a:schemeClr val="tx1"/>
                          </a:solidFill>
                          <a:effectLst/>
                          <a:latin typeface="Arial" charset="0"/>
                        </a:rPr>
                        <a:t>Lön/minimilön</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Ej reglerat</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24 906 kr/månad  </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298 876 kr/år</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r>
                        <a:rPr lang="sv-SE" sz="1300" dirty="0">
                          <a:latin typeface="Arial" panose="020B0604020202020204" pitchFamily="34" charset="0"/>
                          <a:cs typeface="Arial" panose="020B0604020202020204" pitchFamily="34" charset="0"/>
                        </a:rPr>
                        <a:t>33 724 kr/månad  </a:t>
                      </a:r>
                    </a:p>
                    <a:p>
                      <a:r>
                        <a:rPr lang="sv-SE" sz="1300" baseline="0" dirty="0">
                          <a:latin typeface="Arial" panose="020B0604020202020204" pitchFamily="34" charset="0"/>
                          <a:cs typeface="Arial" panose="020B0604020202020204" pitchFamily="34" charset="0"/>
                        </a:rPr>
                        <a:t>404 688 kr/år</a:t>
                      </a:r>
                      <a:endParaRPr lang="sv-SE" sz="1300" dirty="0">
                        <a:latin typeface="Arial" panose="020B0604020202020204" pitchFamily="34" charset="0"/>
                        <a:cs typeface="Arial" panose="020B0604020202020204" pitchFamily="34" charset="0"/>
                      </a:endParaRP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64212">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1" i="0" u="none" strike="noStrike" cap="none" normalizeH="0" baseline="0" dirty="0">
                          <a:ln>
                            <a:noFill/>
                          </a:ln>
                          <a:solidFill>
                            <a:schemeClr val="tx1"/>
                          </a:solidFill>
                          <a:effectLst/>
                          <a:latin typeface="Arial" charset="0"/>
                        </a:rPr>
                        <a:t>Ob-ersättning</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Ej reglerat</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Månadslön/480 </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51,89 kr/timme   30 485 kr/år</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r>
                        <a:rPr lang="sv-SE" sz="1300" dirty="0">
                          <a:latin typeface="Arial" panose="020B0604020202020204" pitchFamily="34" charset="0"/>
                          <a:cs typeface="Arial" panose="020B0604020202020204" pitchFamily="34" charset="0"/>
                        </a:rPr>
                        <a:t>41 313 kr/år</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05557">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1" i="0" u="none" strike="noStrike" cap="none" normalizeH="0" baseline="0" dirty="0">
                          <a:ln>
                            <a:noFill/>
                          </a:ln>
                          <a:solidFill>
                            <a:schemeClr val="tx1"/>
                          </a:solidFill>
                          <a:effectLst/>
                          <a:latin typeface="Arial" charset="0"/>
                        </a:rPr>
                        <a:t>Övertidsersättning</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1" i="0" u="none" strike="noStrike" cap="none" normalizeH="0" baseline="0" dirty="0">
                          <a:ln>
                            <a:noFill/>
                          </a:ln>
                          <a:solidFill>
                            <a:schemeClr val="tx1"/>
                          </a:solidFill>
                          <a:effectLst/>
                          <a:latin typeface="Arial" charset="0"/>
                        </a:rPr>
                        <a:t>5 lördagar</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endParaRPr kumimoji="0" lang="sv-SE" sz="1300" b="1" i="0" u="none" strike="noStrike" cap="none" normalizeH="0" baseline="0" dirty="0">
                        <a:ln>
                          <a:noFill/>
                        </a:ln>
                        <a:solidFill>
                          <a:schemeClr val="tx1"/>
                        </a:solidFill>
                        <a:effectLst/>
                        <a:latin typeface="Arial" charset="0"/>
                      </a:endParaRP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Ej reglerat</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Övertid 73,61 kr/timmen</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Inställelseersättning 247,30 kr</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Ob 83,02 kr/timme  </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13 228 kr för 5 lördagar</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r>
                        <a:rPr lang="sv-SE" sz="1300" dirty="0">
                          <a:latin typeface="Arial" panose="020B0604020202020204" pitchFamily="34" charset="0"/>
                          <a:cs typeface="Arial" panose="020B0604020202020204" pitchFamily="34" charset="0"/>
                        </a:rPr>
                        <a:t>16 386 kr/år</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70814">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1" i="0" u="none" strike="noStrike" cap="none" normalizeH="0" baseline="0" dirty="0">
                          <a:ln>
                            <a:noFill/>
                          </a:ln>
                          <a:solidFill>
                            <a:schemeClr val="tx1"/>
                          </a:solidFill>
                          <a:effectLst/>
                          <a:latin typeface="Arial" charset="0"/>
                        </a:rPr>
                        <a:t>Semestertillägg </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12 % av totala lönen</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300" dirty="0"/>
                        <a:t>Lägst</a:t>
                      </a:r>
                      <a:r>
                        <a:rPr lang="sv-SE" sz="1300" baseline="0" dirty="0"/>
                        <a:t> 1 610 kr/</a:t>
                      </a:r>
                      <a:r>
                        <a:rPr lang="sv-SE" sz="1300" baseline="0" dirty="0" err="1"/>
                        <a:t>semdag</a:t>
                      </a:r>
                      <a:r>
                        <a:rPr lang="sv-SE" sz="1300" baseline="0" dirty="0"/>
                        <a:t> </a:t>
                      </a:r>
                      <a:r>
                        <a:rPr kumimoji="0" lang="sv-SE" sz="1300" b="0" i="0" u="none" strike="noStrike" cap="none" normalizeH="0" baseline="0" dirty="0">
                          <a:ln>
                            <a:noFill/>
                          </a:ln>
                          <a:solidFill>
                            <a:schemeClr val="tx1"/>
                          </a:solidFill>
                          <a:effectLst/>
                          <a:latin typeface="Arial" charset="0"/>
                        </a:rPr>
                        <a:t>semestertillägg 11 608 för 25 semesterdagar plus månadslönen = 40 250 kr </a:t>
                      </a:r>
                      <a:endParaRPr lang="sv-SE" sz="1300" baseline="0" dirty="0"/>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13,2 % av totala lönen</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22 252 kr i semestertillägg för 25 semesterdagar </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38186">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1" i="0" u="none" strike="noStrike" cap="none" normalizeH="0" baseline="0" dirty="0">
                          <a:ln>
                            <a:noFill/>
                          </a:ln>
                          <a:solidFill>
                            <a:schemeClr val="tx1"/>
                          </a:solidFill>
                          <a:effectLst/>
                          <a:latin typeface="Arial" charset="0"/>
                        </a:rPr>
                        <a:t>Arbetstids-förkortning</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defRPr/>
                      </a:pPr>
                      <a:r>
                        <a:rPr kumimoji="0" lang="sv-SE" sz="1300" b="0" i="0" u="none" strike="noStrike" cap="none" normalizeH="0" baseline="0" dirty="0">
                          <a:ln>
                            <a:noFill/>
                          </a:ln>
                          <a:solidFill>
                            <a:schemeClr val="tx1"/>
                          </a:solidFill>
                          <a:effectLst/>
                          <a:latin typeface="Arial" charset="0"/>
                        </a:rPr>
                        <a:t>Ej reglerat</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endParaRPr kumimoji="0" lang="sv-SE" sz="1300" b="0" i="0" u="none" strike="noStrike" cap="none" normalizeH="0" baseline="0" dirty="0">
                        <a:ln>
                          <a:noFill/>
                        </a:ln>
                        <a:solidFill>
                          <a:schemeClr val="tx1"/>
                        </a:solidFill>
                        <a:effectLst/>
                        <a:latin typeface="Arial" charset="0"/>
                      </a:endParaRP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2,75% av </a:t>
                      </a:r>
                      <a:r>
                        <a:rPr kumimoji="0" lang="sv-SE" sz="1300" b="0" i="0" u="none" strike="noStrike" cap="none" normalizeH="0" baseline="0" dirty="0" err="1">
                          <a:ln>
                            <a:noFill/>
                          </a:ln>
                          <a:solidFill>
                            <a:schemeClr val="tx1"/>
                          </a:solidFill>
                          <a:effectLst/>
                          <a:latin typeface="Arial" charset="0"/>
                        </a:rPr>
                        <a:t>lön+ob</a:t>
                      </a:r>
                      <a:r>
                        <a:rPr kumimoji="0" lang="sv-SE" sz="1300" b="0" i="0" u="none" strike="noStrike" cap="none" normalizeH="0" baseline="0" dirty="0">
                          <a:ln>
                            <a:noFill/>
                          </a:ln>
                          <a:solidFill>
                            <a:schemeClr val="tx1"/>
                          </a:solidFill>
                          <a:effectLst/>
                          <a:latin typeface="Arial" charset="0"/>
                        </a:rPr>
                        <a:t>    9 421 kr/år</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2 skift 120 min (94,36 timmar) 13 507 kr</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12 217 kr/år</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18 184 kr</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36071">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1" i="0" u="none" strike="noStrike" cap="none" normalizeH="0" baseline="0" dirty="0">
                          <a:ln>
                            <a:noFill/>
                          </a:ln>
                          <a:solidFill>
                            <a:schemeClr val="tx1"/>
                          </a:solidFill>
                          <a:effectLst/>
                          <a:latin typeface="Arial" charset="0"/>
                        </a:rPr>
                        <a:t>Delpension</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defRPr/>
                      </a:pPr>
                      <a:r>
                        <a:rPr kumimoji="0" lang="sv-SE" sz="1300" b="0" i="0" u="none" strike="noStrike" cap="none" normalizeH="0" baseline="0" dirty="0">
                          <a:ln>
                            <a:noFill/>
                          </a:ln>
                          <a:solidFill>
                            <a:schemeClr val="tx1"/>
                          </a:solidFill>
                          <a:effectLst/>
                          <a:latin typeface="Arial" charset="0"/>
                        </a:rPr>
                        <a:t>Ej reglerat</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endParaRPr kumimoji="0" lang="sv-SE" sz="1300" b="0" i="0" u="none" strike="noStrike" cap="none" normalizeH="0" baseline="0" dirty="0">
                        <a:ln>
                          <a:noFill/>
                        </a:ln>
                        <a:solidFill>
                          <a:schemeClr val="tx1"/>
                        </a:solidFill>
                        <a:effectLst/>
                        <a:latin typeface="Arial" charset="0"/>
                      </a:endParaRP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1,9 % på totala lönen </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6 730 kr/år</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9 208 kr/år</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36071">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1" i="0" u="none" strike="noStrike" cap="none" normalizeH="0" baseline="0" dirty="0">
                          <a:ln>
                            <a:noFill/>
                          </a:ln>
                          <a:solidFill>
                            <a:schemeClr val="tx1"/>
                          </a:solidFill>
                          <a:effectLst/>
                          <a:latin typeface="Arial" charset="0"/>
                        </a:rPr>
                        <a:t>Avtalspension</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defRPr/>
                      </a:pPr>
                      <a:r>
                        <a:rPr kumimoji="0" lang="sv-SE" sz="1300" b="0" i="0" u="none" strike="noStrike" cap="none" normalizeH="0" baseline="0" dirty="0">
                          <a:ln>
                            <a:noFill/>
                          </a:ln>
                          <a:solidFill>
                            <a:schemeClr val="tx1"/>
                          </a:solidFill>
                          <a:effectLst/>
                          <a:latin typeface="Arial" charset="0"/>
                        </a:rPr>
                        <a:t>Ej reglerat</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endParaRPr kumimoji="0" lang="sv-SE" sz="1300" b="0" i="0" u="none" strike="noStrike" cap="none" normalizeH="0" baseline="0" dirty="0">
                        <a:ln>
                          <a:noFill/>
                        </a:ln>
                        <a:solidFill>
                          <a:schemeClr val="tx1"/>
                        </a:solidFill>
                        <a:effectLst/>
                        <a:latin typeface="Arial" charset="0"/>
                      </a:endParaRP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4,5 % på totala lönen </a:t>
                      </a:r>
                    </a:p>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15 939 kr/år</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21 809 kr/år</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24288">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1" i="0" u="none" strike="noStrike" cap="none" normalizeH="0" baseline="0" dirty="0">
                          <a:ln>
                            <a:noFill/>
                          </a:ln>
                          <a:solidFill>
                            <a:schemeClr val="tx1"/>
                          </a:solidFill>
                          <a:effectLst/>
                          <a:latin typeface="Arial" charset="0"/>
                        </a:rPr>
                        <a:t>Helglön</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defRPr/>
                      </a:pPr>
                      <a:r>
                        <a:rPr kumimoji="0" lang="sv-SE" sz="1300" b="0" i="0" u="none" strike="noStrike" cap="none" normalizeH="0" baseline="0" dirty="0">
                          <a:ln>
                            <a:noFill/>
                          </a:ln>
                          <a:solidFill>
                            <a:schemeClr val="tx1"/>
                          </a:solidFill>
                          <a:effectLst/>
                          <a:latin typeface="Arial" charset="0"/>
                        </a:rPr>
                        <a:t>Ej reglerat</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Snitt 10 röda dagar/år = 11 451 kr/år</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0" i="0" u="none" strike="noStrike" cap="none" normalizeH="0" baseline="0" dirty="0">
                          <a:ln>
                            <a:noFill/>
                          </a:ln>
                          <a:solidFill>
                            <a:schemeClr val="tx1"/>
                          </a:solidFill>
                          <a:effectLst/>
                          <a:latin typeface="Arial" charset="0"/>
                        </a:rPr>
                        <a:t>Snitt 10 röda dagar/år = 15 417 kr/år</a:t>
                      </a:r>
                      <a:endParaRPr kumimoji="0" lang="sv-SE" sz="1300" b="1" i="0" u="none" strike="noStrike" cap="none" normalizeH="0" baseline="0" dirty="0">
                        <a:ln>
                          <a:noFill/>
                        </a:ln>
                        <a:solidFill>
                          <a:schemeClr val="tx1"/>
                        </a:solidFill>
                        <a:effectLst/>
                        <a:latin typeface="Arial" charset="0"/>
                      </a:endParaRP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71688">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1" i="0" u="none" strike="noStrike" cap="none" normalizeH="0" baseline="0" dirty="0">
                          <a:ln>
                            <a:noFill/>
                          </a:ln>
                          <a:solidFill>
                            <a:schemeClr val="tx1"/>
                          </a:solidFill>
                          <a:effectLst/>
                          <a:latin typeface="Arial" charset="0"/>
                        </a:rPr>
                        <a:t>Total värde</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1" i="0" u="none" strike="noStrike" cap="none" normalizeH="0" baseline="0" dirty="0">
                          <a:ln>
                            <a:noFill/>
                          </a:ln>
                          <a:solidFill>
                            <a:schemeClr val="tx1"/>
                          </a:solidFill>
                          <a:effectLst/>
                          <a:latin typeface="Arial" charset="0"/>
                        </a:rPr>
                        <a:t>?</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1" i="0" u="none" strike="noStrike" cap="none" normalizeH="0" baseline="0" dirty="0">
                          <a:ln>
                            <a:noFill/>
                          </a:ln>
                          <a:solidFill>
                            <a:schemeClr val="tx1"/>
                          </a:solidFill>
                          <a:effectLst/>
                          <a:latin typeface="Arial" charset="0"/>
                        </a:rPr>
                        <a:t>411 245 kr/år</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800"/>
                        </a:lnSpc>
                        <a:spcBef>
                          <a:spcPct val="0"/>
                        </a:spcBef>
                        <a:spcAft>
                          <a:spcPct val="0"/>
                        </a:spcAft>
                        <a:buClr>
                          <a:schemeClr val="bg1"/>
                        </a:buClr>
                        <a:buSzTx/>
                        <a:buFont typeface="Arial" charset="0"/>
                        <a:buNone/>
                        <a:tabLst/>
                      </a:pPr>
                      <a:r>
                        <a:rPr kumimoji="0" lang="sv-SE" sz="1300" b="1" i="0" u="none" strike="noStrike" kern="1200" cap="none" normalizeH="0" baseline="0" dirty="0">
                          <a:ln>
                            <a:noFill/>
                          </a:ln>
                          <a:solidFill>
                            <a:schemeClr val="tx1"/>
                          </a:solidFill>
                          <a:effectLst/>
                          <a:latin typeface="Arial" charset="0"/>
                          <a:ea typeface="+mn-ea"/>
                          <a:cs typeface="+mn-cs"/>
                        </a:rPr>
                        <a:t>561 474 kr/år</a:t>
                      </a:r>
                    </a:p>
                  </a:txBody>
                  <a:tcPr marL="84396" marR="84396" marT="42200" marB="42200" horzOverflow="overflow">
                    <a:lnL w="12700" cap="flat" cmpd="sng" algn="ctr">
                      <a:solidFill>
                        <a:srgbClr val="EAEAEA"/>
                      </a:solidFill>
                      <a:prstDash val="solid"/>
                      <a:round/>
                      <a:headEnd type="none" w="med" len="med"/>
                      <a:tailEnd type="none" w="med" len="med"/>
                    </a:lnL>
                    <a:lnR w="12700" cap="flat" cmpd="sng" algn="ctr">
                      <a:solidFill>
                        <a:srgbClr val="EAEAEA"/>
                      </a:solidFill>
                      <a:prstDash val="solid"/>
                      <a:round/>
                      <a:headEnd type="none" w="med" len="med"/>
                      <a:tailEnd type="none" w="med" len="med"/>
                    </a:lnR>
                    <a:lnT w="12700" cap="flat" cmpd="sng" algn="ctr">
                      <a:solidFill>
                        <a:srgbClr val="EAEAEA"/>
                      </a:solidFill>
                      <a:prstDash val="solid"/>
                      <a:round/>
                      <a:headEnd type="none" w="med" len="med"/>
                      <a:tailEnd type="none" w="med" len="med"/>
                    </a:lnT>
                    <a:lnB w="12700" cap="flat" cmpd="sng" algn="ctr">
                      <a:solidFill>
                        <a:srgbClr val="EAEAE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cxnSp>
        <p:nvCxnSpPr>
          <p:cNvPr id="3" name="Rak 2"/>
          <p:cNvCxnSpPr/>
          <p:nvPr/>
        </p:nvCxnSpPr>
        <p:spPr>
          <a:xfrm>
            <a:off x="3215680" y="1412776"/>
            <a:ext cx="745232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4879554"/>
      </p:ext>
    </p:extLst>
  </p:cSld>
  <p:clrMapOvr>
    <a:masterClrMapping/>
  </p:clrMapOvr>
  <p:transition spd="slow" advClick="0">
    <p:wipe dir="d"/>
  </p:transition>
</p:sld>
</file>

<file path=ppt/theme/theme1.xml><?xml version="1.0" encoding="utf-8"?>
<a:theme xmlns:a="http://schemas.openxmlformats.org/drawingml/2006/main" name="IFMetall-OfficeTema">
  <a:themeElements>
    <a:clrScheme name="IFMetall">
      <a:dk1>
        <a:sysClr val="windowText" lastClr="000000"/>
      </a:dk1>
      <a:lt1>
        <a:sysClr val="window" lastClr="FFFFFF"/>
      </a:lt1>
      <a:dk2>
        <a:srgbClr val="122F44"/>
      </a:dk2>
      <a:lt2>
        <a:srgbClr val="FFFFFF"/>
      </a:lt2>
      <a:accent1>
        <a:srgbClr val="DA1A35"/>
      </a:accent1>
      <a:accent2>
        <a:srgbClr val="ED7308"/>
      </a:accent2>
      <a:accent3>
        <a:srgbClr val="ACC714"/>
      </a:accent3>
      <a:accent4>
        <a:srgbClr val="70C7DB"/>
      </a:accent4>
      <a:accent5>
        <a:srgbClr val="3B4951"/>
      </a:accent5>
      <a:accent6>
        <a:srgbClr val="0C202D"/>
      </a:accent6>
      <a:hlink>
        <a:srgbClr val="70C7DB"/>
      </a:hlink>
      <a:folHlink>
        <a:srgbClr val="DA1A35"/>
      </a:folHlink>
    </a:clrScheme>
    <a:fontScheme name="IFMetall">
      <a:majorFont>
        <a:latin typeface="Roboto Condensed Medium"/>
        <a:ea typeface=""/>
        <a:cs typeface=""/>
      </a:majorFont>
      <a:minorFont>
        <a:latin typeface="Roboto Condense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F Metall mall 2022 220601.potx" id="{CEBE8F2B-4B16-444A-8220-308DA6671E08}" vid="{2E1E2AEA-4BC6-4D4A-BF6D-129F945F7A74}"/>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012DB92-AAED-4DFA-BF0D-D93539A2AE03}"/>
</file>

<file path=customXml/itemProps2.xml><?xml version="1.0" encoding="utf-8"?>
<ds:datastoreItem xmlns:ds="http://schemas.openxmlformats.org/officeDocument/2006/customXml" ds:itemID="{BD17B1A2-2207-441B-B7F1-A9E50D23DB2D}"/>
</file>

<file path=customXml/itemProps3.xml><?xml version="1.0" encoding="utf-8"?>
<ds:datastoreItem xmlns:ds="http://schemas.openxmlformats.org/officeDocument/2006/customXml" ds:itemID="{C48D41A2-A606-44DA-9DB5-4C4CD86C6746}"/>
</file>

<file path=docProps/app.xml><?xml version="1.0" encoding="utf-8"?>
<Properties xmlns="http://schemas.openxmlformats.org/officeDocument/2006/extended-properties" xmlns:vt="http://schemas.openxmlformats.org/officeDocument/2006/docPropsVTypes">
  <Template>IFMetall</Template>
  <TotalTime>416</TotalTime>
  <Words>811</Words>
  <Application>Microsoft Office PowerPoint</Application>
  <PresentationFormat>Bredbild</PresentationFormat>
  <Paragraphs>120</Paragraphs>
  <Slides>10</Slides>
  <Notes>1</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10</vt:i4>
      </vt:variant>
    </vt:vector>
  </HeadingPairs>
  <TitlesOfParts>
    <vt:vector size="17" baseType="lpstr">
      <vt:lpstr>Arial</vt:lpstr>
      <vt:lpstr>Calibri</vt:lpstr>
      <vt:lpstr>Gill Sans</vt:lpstr>
      <vt:lpstr>Roboto</vt:lpstr>
      <vt:lpstr>Roboto Condensed</vt:lpstr>
      <vt:lpstr>Roboto Condensed Medium</vt:lpstr>
      <vt:lpstr>IFMetall-OfficeTema</vt:lpstr>
      <vt:lpstr>Information om    Information om  Byggnadsämnesindustrin IF Metall 1 juni 2023 – 31 maj 2025 </vt:lpstr>
      <vt:lpstr>Byggnadsämnesindustrin IF Metall – Avtalets värde  </vt:lpstr>
      <vt:lpstr> Byggnadsämnesindustrin IF Metall – Löneökningar  </vt:lpstr>
      <vt:lpstr>Byggnadsämnesindustrin IF Metall – Lägstalöner o lägsta semesterlön </vt:lpstr>
      <vt:lpstr>Byggnadsämnesindustrin IF Metall –  Delpensionsavsättning (DP)  Tjänas in från första kronan</vt:lpstr>
      <vt:lpstr>Byggnadsämnesindustrin IF Metall – Sänkt ingångsålder till insättning för avtalspension (Fora)  </vt:lpstr>
      <vt:lpstr>Byggnadsämnesindustrin IF Metall –  provanställning efter lokal överenskommelse </vt:lpstr>
      <vt:lpstr>Byggnadsämnesindustrin IF Metall –  vilkorsändring </vt:lpstr>
      <vt:lpstr>PowerPoint-presentation</vt:lpstr>
      <vt:lpstr>PowerPoint-presentation</vt:lpstr>
    </vt:vector>
  </TitlesOfParts>
  <Company>IF Metall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om I-avtalet IF Metall 1 april 2023 – 31 mars 2025</dc:title>
  <dc:creator>Paula Thunberg Bertolone</dc:creator>
  <cp:keywords>IF Metall;Powerpoint;Mallar</cp:keywords>
  <cp:lastModifiedBy>Jeanita Strandhäll</cp:lastModifiedBy>
  <cp:revision>39</cp:revision>
  <dcterms:created xsi:type="dcterms:W3CDTF">2023-04-07T12:43:11Z</dcterms:created>
  <dcterms:modified xsi:type="dcterms:W3CDTF">2024-03-01T11:09:51Z</dcterms:modified>
</cp:coreProperties>
</file>